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 id="2147483676" r:id="rId5"/>
  </p:sldMasterIdLst>
  <p:notesMasterIdLst>
    <p:notesMasterId r:id="rId85"/>
  </p:notesMasterIdLst>
  <p:handoutMasterIdLst>
    <p:handoutMasterId r:id="rId86"/>
  </p:handoutMasterIdLst>
  <p:sldIdLst>
    <p:sldId id="256" r:id="rId6"/>
    <p:sldId id="259" r:id="rId7"/>
    <p:sldId id="4306" r:id="rId8"/>
    <p:sldId id="258" r:id="rId9"/>
    <p:sldId id="289" r:id="rId10"/>
    <p:sldId id="261" r:id="rId11"/>
    <p:sldId id="391" r:id="rId12"/>
    <p:sldId id="397" r:id="rId13"/>
    <p:sldId id="398" r:id="rId14"/>
    <p:sldId id="399" r:id="rId15"/>
    <p:sldId id="350" r:id="rId16"/>
    <p:sldId id="400" r:id="rId17"/>
    <p:sldId id="343" r:id="rId18"/>
    <p:sldId id="557" r:id="rId19"/>
    <p:sldId id="303" r:id="rId20"/>
    <p:sldId id="260" r:id="rId21"/>
    <p:sldId id="304" r:id="rId22"/>
    <p:sldId id="574" r:id="rId23"/>
    <p:sldId id="592" r:id="rId24"/>
    <p:sldId id="270" r:id="rId25"/>
    <p:sldId id="4284" r:id="rId26"/>
    <p:sldId id="4285" r:id="rId27"/>
    <p:sldId id="575" r:id="rId28"/>
    <p:sldId id="271" r:id="rId29"/>
    <p:sldId id="576" r:id="rId30"/>
    <p:sldId id="577" r:id="rId31"/>
    <p:sldId id="560" r:id="rId32"/>
    <p:sldId id="556" r:id="rId33"/>
    <p:sldId id="559" r:id="rId34"/>
    <p:sldId id="533" r:id="rId35"/>
    <p:sldId id="569" r:id="rId36"/>
    <p:sldId id="571" r:id="rId37"/>
    <p:sldId id="572" r:id="rId38"/>
    <p:sldId id="558" r:id="rId39"/>
    <p:sldId id="4300" r:id="rId40"/>
    <p:sldId id="566" r:id="rId41"/>
    <p:sldId id="4301" r:id="rId42"/>
    <p:sldId id="565" r:id="rId43"/>
    <p:sldId id="4302" r:id="rId44"/>
    <p:sldId id="567" r:id="rId45"/>
    <p:sldId id="4303" r:id="rId46"/>
    <p:sldId id="4304" r:id="rId47"/>
    <p:sldId id="4291" r:id="rId48"/>
    <p:sldId id="4296" r:id="rId49"/>
    <p:sldId id="593" r:id="rId50"/>
    <p:sldId id="4305" r:id="rId51"/>
    <p:sldId id="579" r:id="rId52"/>
    <p:sldId id="590" r:id="rId53"/>
    <p:sldId id="584" r:id="rId54"/>
    <p:sldId id="351" r:id="rId55"/>
    <p:sldId id="269" r:id="rId56"/>
    <p:sldId id="357" r:id="rId57"/>
    <p:sldId id="358" r:id="rId58"/>
    <p:sldId id="585" r:id="rId59"/>
    <p:sldId id="275" r:id="rId60"/>
    <p:sldId id="586" r:id="rId61"/>
    <p:sldId id="280" r:id="rId62"/>
    <p:sldId id="315" r:id="rId63"/>
    <p:sldId id="293" r:id="rId64"/>
    <p:sldId id="587" r:id="rId65"/>
    <p:sldId id="815" r:id="rId66"/>
    <p:sldId id="4299" r:id="rId67"/>
    <p:sldId id="380" r:id="rId68"/>
    <p:sldId id="383" r:id="rId69"/>
    <p:sldId id="282" r:id="rId70"/>
    <p:sldId id="265" r:id="rId71"/>
    <p:sldId id="279" r:id="rId72"/>
    <p:sldId id="588" r:id="rId73"/>
    <p:sldId id="589" r:id="rId74"/>
    <p:sldId id="591" r:id="rId75"/>
    <p:sldId id="262" r:id="rId76"/>
    <p:sldId id="583" r:id="rId77"/>
    <p:sldId id="342" r:id="rId78"/>
    <p:sldId id="344" r:id="rId79"/>
    <p:sldId id="613" r:id="rId80"/>
    <p:sldId id="598" r:id="rId81"/>
    <p:sldId id="600" r:id="rId82"/>
    <p:sldId id="606" r:id="rId83"/>
    <p:sldId id="4308" r:id="rId8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5A1"/>
    <a:srgbClr val="05EBEB"/>
    <a:srgbClr val="04D1CC"/>
    <a:srgbClr val="005A9E"/>
    <a:srgbClr val="ED8137"/>
    <a:srgbClr val="8D3B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706" autoAdjust="0"/>
  </p:normalViewPr>
  <p:slideViewPr>
    <p:cSldViewPr snapToGrid="0">
      <p:cViewPr varScale="1">
        <p:scale>
          <a:sx n="84" d="100"/>
          <a:sy n="84" d="100"/>
        </p:scale>
        <p:origin x="427"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file:///G:\SHD%202020\OAP%20AUSTERIDAD%202020\GRAFICAS%20Y%20TABL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9"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file:///\\Users\Oscar\Desktop\UEACD\REPORTE%20BOLETIN%20INTERN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Oscar\Desktop\UEACD\REPORTE%20BOLETIN%20INTERN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2008099172561"/>
          <c:y val="3.0237980251662206E-2"/>
          <c:w val="0.63400499871621696"/>
          <c:h val="0.91269247392570407"/>
        </c:manualLayout>
      </c:layout>
      <c:barChart>
        <c:barDir val="col"/>
        <c:grouping val="clustered"/>
        <c:varyColors val="0"/>
        <c:ser>
          <c:idx val="0"/>
          <c:order val="0"/>
          <c:tx>
            <c:strRef>
              <c:f>Hoja1!$A$167</c:f>
              <c:strCache>
                <c:ptCount val="1"/>
                <c:pt idx="0">
                  <c:v>Telefonía Celular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Hoja1!$C$167</c:f>
              <c:numCache>
                <c:formatCode>0.00%</c:formatCode>
                <c:ptCount val="1"/>
                <c:pt idx="0">
                  <c:v>0.82250000000000001</c:v>
                </c:pt>
              </c:numCache>
            </c:numRef>
          </c:val>
          <c:extLst>
            <c:ext xmlns:c16="http://schemas.microsoft.com/office/drawing/2014/chart" uri="{C3380CC4-5D6E-409C-BE32-E72D297353CC}">
              <c16:uniqueId val="{00000000-EEB5-4DDB-964D-1926C0FC7077}"/>
            </c:ext>
          </c:extLst>
        </c:ser>
        <c:ser>
          <c:idx val="1"/>
          <c:order val="1"/>
          <c:tx>
            <c:strRef>
              <c:f>Hoja1!$A$168</c:f>
              <c:strCache>
                <c:ptCount val="1"/>
                <c:pt idx="0">
                  <c:v>Telefonía Fija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Hoja1!$C$168</c:f>
              <c:numCache>
                <c:formatCode>0.00%</c:formatCode>
                <c:ptCount val="1"/>
                <c:pt idx="0">
                  <c:v>0.1105</c:v>
                </c:pt>
              </c:numCache>
            </c:numRef>
          </c:val>
          <c:extLst>
            <c:ext xmlns:c16="http://schemas.microsoft.com/office/drawing/2014/chart" uri="{C3380CC4-5D6E-409C-BE32-E72D297353CC}">
              <c16:uniqueId val="{00000001-EEB5-4DDB-964D-1926C0FC7077}"/>
            </c:ext>
          </c:extLst>
        </c:ser>
        <c:ser>
          <c:idx val="2"/>
          <c:order val="2"/>
          <c:tx>
            <c:strRef>
              <c:f>Hoja1!$A$169</c:f>
              <c:strCache>
                <c:ptCount val="1"/>
                <c:pt idx="0">
                  <c:v>Combustible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Hoja1!$C$169</c:f>
              <c:numCache>
                <c:formatCode>0.00%</c:formatCode>
                <c:ptCount val="1"/>
                <c:pt idx="0">
                  <c:v>-0.40760000000000002</c:v>
                </c:pt>
              </c:numCache>
            </c:numRef>
          </c:val>
          <c:extLst>
            <c:ext xmlns:c16="http://schemas.microsoft.com/office/drawing/2014/chart" uri="{C3380CC4-5D6E-409C-BE32-E72D297353CC}">
              <c16:uniqueId val="{00000002-EEB5-4DDB-964D-1926C0FC7077}"/>
            </c:ext>
          </c:extLst>
        </c:ser>
        <c:ser>
          <c:idx val="3"/>
          <c:order val="3"/>
          <c:tx>
            <c:strRef>
              <c:f>Hoja1!$A$170</c:f>
              <c:strCache>
                <c:ptCount val="1"/>
                <c:pt idx="0">
                  <c:v>Mantenimiento de Vehículos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Hoja1!$C$170</c:f>
              <c:numCache>
                <c:formatCode>0.00%</c:formatCode>
                <c:ptCount val="1"/>
                <c:pt idx="0">
                  <c:v>-0.70040000000000002</c:v>
                </c:pt>
              </c:numCache>
            </c:numRef>
          </c:val>
          <c:extLst>
            <c:ext xmlns:c16="http://schemas.microsoft.com/office/drawing/2014/chart" uri="{C3380CC4-5D6E-409C-BE32-E72D297353CC}">
              <c16:uniqueId val="{00000003-EEB5-4DDB-964D-1926C0FC7077}"/>
            </c:ext>
          </c:extLst>
        </c:ser>
        <c:ser>
          <c:idx val="4"/>
          <c:order val="4"/>
          <c:tx>
            <c:strRef>
              <c:f>Hoja1!$A$171</c:f>
              <c:strCache>
                <c:ptCount val="1"/>
                <c:pt idx="0">
                  <c:v>Adquisición de Vehículos</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Hoja1!$C$171</c:f>
              <c:numCache>
                <c:formatCode>0.00%</c:formatCode>
                <c:ptCount val="1"/>
                <c:pt idx="0">
                  <c:v>-0.99570000000000003</c:v>
                </c:pt>
              </c:numCache>
            </c:numRef>
          </c:val>
          <c:extLst>
            <c:ext xmlns:c16="http://schemas.microsoft.com/office/drawing/2014/chart" uri="{C3380CC4-5D6E-409C-BE32-E72D297353CC}">
              <c16:uniqueId val="{00000004-EEB5-4DDB-964D-1926C0FC7077}"/>
            </c:ext>
          </c:extLst>
        </c:ser>
        <c:ser>
          <c:idx val="5"/>
          <c:order val="5"/>
          <c:tx>
            <c:strRef>
              <c:f>Hoja1!$A$172</c:f>
              <c:strCache>
                <c:ptCount val="1"/>
                <c:pt idx="0">
                  <c:v>Servicio de fotocopiado  e Impresión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Hoja1!$C$172</c:f>
              <c:numCache>
                <c:formatCode>0.00%</c:formatCode>
                <c:ptCount val="1"/>
                <c:pt idx="0">
                  <c:v>-0.2893</c:v>
                </c:pt>
              </c:numCache>
            </c:numRef>
          </c:val>
          <c:extLst>
            <c:ext xmlns:c16="http://schemas.microsoft.com/office/drawing/2014/chart" uri="{C3380CC4-5D6E-409C-BE32-E72D297353CC}">
              <c16:uniqueId val="{00000005-EEB5-4DDB-964D-1926C0FC7077}"/>
            </c:ext>
          </c:extLst>
        </c:ser>
        <c:ser>
          <c:idx val="6"/>
          <c:order val="6"/>
          <c:tx>
            <c:strRef>
              <c:f>Hoja1!$A$173</c:f>
              <c:strCache>
                <c:ptCount val="1"/>
                <c:pt idx="0">
                  <c:v>Consumo elementos de oficina</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Hoja1!$C$173</c:f>
              <c:numCache>
                <c:formatCode>0.00%</c:formatCode>
                <c:ptCount val="1"/>
                <c:pt idx="0">
                  <c:v>1.0013000000000001</c:v>
                </c:pt>
              </c:numCache>
            </c:numRef>
          </c:val>
          <c:extLst>
            <c:ext xmlns:c16="http://schemas.microsoft.com/office/drawing/2014/chart" uri="{C3380CC4-5D6E-409C-BE32-E72D297353CC}">
              <c16:uniqueId val="{00000006-EEB5-4DDB-964D-1926C0FC7077}"/>
            </c:ext>
          </c:extLst>
        </c:ser>
        <c:ser>
          <c:idx val="7"/>
          <c:order val="7"/>
          <c:tx>
            <c:strRef>
              <c:f>Hoja1!$A$174</c:f>
              <c:strCache>
                <c:ptCount val="1"/>
                <c:pt idx="0">
                  <c:v>Caja menor</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Hoja1!$C$174</c:f>
              <c:numCache>
                <c:formatCode>0.00%</c:formatCode>
                <c:ptCount val="1"/>
                <c:pt idx="0">
                  <c:v>-0.15229999999999999</c:v>
                </c:pt>
              </c:numCache>
            </c:numRef>
          </c:val>
          <c:extLst>
            <c:ext xmlns:c16="http://schemas.microsoft.com/office/drawing/2014/chart" uri="{C3380CC4-5D6E-409C-BE32-E72D297353CC}">
              <c16:uniqueId val="{00000007-EEB5-4DDB-964D-1926C0FC7077}"/>
            </c:ext>
          </c:extLst>
        </c:ser>
        <c:ser>
          <c:idx val="8"/>
          <c:order val="8"/>
          <c:tx>
            <c:strRef>
              <c:f>Hoja1!$A$175</c:f>
              <c:strCache>
                <c:ptCount val="1"/>
                <c:pt idx="0">
                  <c:v>Servicio de internet</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Hoja1!$C$175</c:f>
              <c:numCache>
                <c:formatCode>0.00%</c:formatCode>
                <c:ptCount val="1"/>
                <c:pt idx="0">
                  <c:v>0.18840000000000001</c:v>
                </c:pt>
              </c:numCache>
            </c:numRef>
          </c:val>
          <c:extLst>
            <c:ext xmlns:c16="http://schemas.microsoft.com/office/drawing/2014/chart" uri="{C3380CC4-5D6E-409C-BE32-E72D297353CC}">
              <c16:uniqueId val="{00000008-EEB5-4DDB-964D-1926C0FC7077}"/>
            </c:ext>
          </c:extLst>
        </c:ser>
        <c:ser>
          <c:idx val="9"/>
          <c:order val="9"/>
          <c:tx>
            <c:strRef>
              <c:f>Hoja1!$A$176</c:f>
              <c:strCache>
                <c:ptCount val="1"/>
                <c:pt idx="0">
                  <c:v>Mantenimiento </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Hoja1!$C$176</c:f>
              <c:numCache>
                <c:formatCode>0.00%</c:formatCode>
                <c:ptCount val="1"/>
                <c:pt idx="0">
                  <c:v>0.1414</c:v>
                </c:pt>
              </c:numCache>
            </c:numRef>
          </c:val>
          <c:extLst>
            <c:ext xmlns:c16="http://schemas.microsoft.com/office/drawing/2014/chart" uri="{C3380CC4-5D6E-409C-BE32-E72D297353CC}">
              <c16:uniqueId val="{00000009-EEB5-4DDB-964D-1926C0FC7077}"/>
            </c:ext>
          </c:extLst>
        </c:ser>
        <c:ser>
          <c:idx val="10"/>
          <c:order val="10"/>
          <c:tx>
            <c:strRef>
              <c:f>Hoja1!$A$177</c:f>
              <c:strCache>
                <c:ptCount val="1"/>
                <c:pt idx="0">
                  <c:v>Suscripciones</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Hoja1!$C$177</c:f>
              <c:numCache>
                <c:formatCode>0.00%</c:formatCode>
                <c:ptCount val="1"/>
                <c:pt idx="0">
                  <c:v>0.83860000000000001</c:v>
                </c:pt>
              </c:numCache>
            </c:numRef>
          </c:val>
          <c:extLst>
            <c:ext xmlns:c16="http://schemas.microsoft.com/office/drawing/2014/chart" uri="{C3380CC4-5D6E-409C-BE32-E72D297353CC}">
              <c16:uniqueId val="{0000000A-EEB5-4DDB-964D-1926C0FC7077}"/>
            </c:ext>
          </c:extLst>
        </c:ser>
        <c:dLbls>
          <c:showLegendKey val="0"/>
          <c:showVal val="0"/>
          <c:showCatName val="0"/>
          <c:showSerName val="0"/>
          <c:showPercent val="0"/>
          <c:showBubbleSize val="0"/>
        </c:dLbls>
        <c:gapWidth val="219"/>
        <c:overlap val="-27"/>
        <c:axId val="653746216"/>
        <c:axId val="653746608"/>
      </c:barChart>
      <c:catAx>
        <c:axId val="653746216"/>
        <c:scaling>
          <c:orientation val="minMax"/>
        </c:scaling>
        <c:delete val="1"/>
        <c:axPos val="b"/>
        <c:numFmt formatCode="General" sourceLinked="1"/>
        <c:majorTickMark val="none"/>
        <c:minorTickMark val="none"/>
        <c:tickLblPos val="nextTo"/>
        <c:crossAx val="653746608"/>
        <c:crosses val="autoZero"/>
        <c:auto val="1"/>
        <c:lblAlgn val="ctr"/>
        <c:lblOffset val="100"/>
        <c:noMultiLvlLbl val="0"/>
      </c:catAx>
      <c:valAx>
        <c:axId val="653746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653746216"/>
        <c:crosses val="autoZero"/>
        <c:crossBetween val="between"/>
      </c:valAx>
      <c:spPr>
        <a:noFill/>
        <a:ln>
          <a:noFill/>
        </a:ln>
        <a:effectLst/>
      </c:spPr>
    </c:plotArea>
    <c:legend>
      <c:legendPos val="b"/>
      <c:layout>
        <c:manualLayout>
          <c:xMode val="edge"/>
          <c:yMode val="edge"/>
          <c:x val="0.78068130425394833"/>
          <c:y val="2.4394801294001074E-2"/>
          <c:w val="0.21931869574605167"/>
          <c:h val="0.975605198705998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b="1"/>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dirty="0"/>
              <a:t>Total Usuarios Plataformas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20451037207264677"/>
          <c:y val="0.18169640140899407"/>
          <c:w val="0.74082776748726065"/>
          <c:h val="0.73974432665059342"/>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B5D8-4A43-A48E-A9F60E3F10B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2-B5D8-4A43-A48E-A9F60E3F10B5}"/>
                </c:ext>
              </c:extLst>
            </c:dLbl>
            <c:dLbl>
              <c:idx val="1"/>
              <c:layout>
                <c:manualLayout>
                  <c:x val="-4.2536744043348623E-3"/>
                  <c:y val="6.018518518518518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2997778711129957"/>
                      <c:h val="0.17212962962962963"/>
                    </c:manualLayout>
                  </c15:layout>
                </c:ext>
                <c:ext xmlns:c16="http://schemas.microsoft.com/office/drawing/2014/chart" uri="{C3380CC4-5D6E-409C-BE32-E72D297353CC}">
                  <c16:uniqueId val="{00000001-B5D8-4A43-A48E-A9F60E3F10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Hoja1!$B$21:$C$21</c:f>
              <c:numCache>
                <c:formatCode>General</c:formatCode>
                <c:ptCount val="2"/>
                <c:pt idx="0">
                  <c:v>2019</c:v>
                </c:pt>
                <c:pt idx="1">
                  <c:v>2020</c:v>
                </c:pt>
              </c:numCache>
            </c:numRef>
          </c:cat>
          <c:val>
            <c:numRef>
              <c:f>Hoja1!$B$22:$C$22</c:f>
              <c:numCache>
                <c:formatCode>_(* #,##0_);_(* \(#,##0\);_(* "-"_);_(@_)</c:formatCode>
                <c:ptCount val="2"/>
                <c:pt idx="0">
                  <c:v>1313227</c:v>
                </c:pt>
                <c:pt idx="1">
                  <c:v>1624918</c:v>
                </c:pt>
              </c:numCache>
            </c:numRef>
          </c:val>
          <c:extLst>
            <c:ext xmlns:c16="http://schemas.microsoft.com/office/drawing/2014/chart" uri="{C3380CC4-5D6E-409C-BE32-E72D297353CC}">
              <c16:uniqueId val="{00000003-B5D8-4A43-A48E-A9F60E3F10B5}"/>
            </c:ext>
          </c:extLst>
        </c:ser>
        <c:dLbls>
          <c:showLegendKey val="0"/>
          <c:showVal val="0"/>
          <c:showCatName val="0"/>
          <c:showSerName val="0"/>
          <c:showPercent val="0"/>
          <c:showBubbleSize val="0"/>
        </c:dLbls>
        <c:gapWidth val="219"/>
        <c:overlap val="-27"/>
        <c:axId val="2116025119"/>
        <c:axId val="2109776303"/>
      </c:barChart>
      <c:catAx>
        <c:axId val="211602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09776303"/>
        <c:crosses val="autoZero"/>
        <c:auto val="1"/>
        <c:lblAlgn val="ctr"/>
        <c:lblOffset val="100"/>
        <c:noMultiLvlLbl val="0"/>
      </c:catAx>
      <c:valAx>
        <c:axId val="210977630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16025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64501354326903E-2"/>
          <c:y val="2.5781883528202064E-2"/>
          <c:w val="0.96707947291645924"/>
          <c:h val="0.91365184683097278"/>
        </c:manualLayout>
      </c:layout>
      <c:barChart>
        <c:barDir val="col"/>
        <c:grouping val="clustered"/>
        <c:varyColors val="0"/>
        <c:ser>
          <c:idx val="0"/>
          <c:order val="0"/>
          <c:tx>
            <c:v>2017</c:v>
          </c:tx>
          <c:spPr>
            <a:solidFill>
              <a:srgbClr val="FFFF00"/>
            </a:solidFill>
            <a:ln>
              <a:noFill/>
            </a:ln>
            <a:effectLst/>
          </c:spPr>
          <c:invertIfNegative val="0"/>
          <c:dLbls>
            <c:dLbl>
              <c:idx val="1"/>
              <c:layout>
                <c:manualLayout>
                  <c:x val="-4.6880088577528206E-3"/>
                  <c:y val="9.10657568801213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63-4A86-AC15-C49BEA28CF6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'[1]2017 A 2020'!$B$1:$M$1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'[1]2017 A 2020'!$B$2:$M$2</c:f>
              <c:numCache>
                <c:formatCode>General</c:formatCode>
                <c:ptCount val="12"/>
                <c:pt idx="0">
                  <c:v>70</c:v>
                </c:pt>
                <c:pt idx="1">
                  <c:v>233</c:v>
                </c:pt>
                <c:pt idx="2">
                  <c:v>239</c:v>
                </c:pt>
                <c:pt idx="3">
                  <c:v>159</c:v>
                </c:pt>
                <c:pt idx="4">
                  <c:v>135</c:v>
                </c:pt>
                <c:pt idx="5">
                  <c:v>113</c:v>
                </c:pt>
                <c:pt idx="6">
                  <c:v>127</c:v>
                </c:pt>
                <c:pt idx="7">
                  <c:v>113</c:v>
                </c:pt>
                <c:pt idx="8">
                  <c:v>124</c:v>
                </c:pt>
                <c:pt idx="9">
                  <c:v>112</c:v>
                </c:pt>
                <c:pt idx="10">
                  <c:v>117</c:v>
                </c:pt>
                <c:pt idx="11">
                  <c:v>27</c:v>
                </c:pt>
              </c:numCache>
            </c:numRef>
          </c:val>
          <c:extLst>
            <c:ext xmlns:c16="http://schemas.microsoft.com/office/drawing/2014/chart" uri="{C3380CC4-5D6E-409C-BE32-E72D297353CC}">
              <c16:uniqueId val="{00000001-D863-4A86-AC15-C49BEA28CF61}"/>
            </c:ext>
          </c:extLst>
        </c:ser>
        <c:ser>
          <c:idx val="1"/>
          <c:order val="1"/>
          <c:tx>
            <c:v>2018</c:v>
          </c:tx>
          <c:spPr>
            <a:solidFill>
              <a:srgbClr val="FF0000"/>
            </a:solidFill>
            <a:ln>
              <a:noFill/>
            </a:ln>
            <a:effectLst/>
          </c:spPr>
          <c:invertIfNegative val="0"/>
          <c:dLbls>
            <c:dLbl>
              <c:idx val="2"/>
              <c:layout>
                <c:manualLayout>
                  <c:x val="-5.86001107219095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63-4A86-AC15-C49BEA28CF61}"/>
                </c:ext>
              </c:extLst>
            </c:dLbl>
            <c:dLbl>
              <c:idx val="5"/>
              <c:layout>
                <c:manualLayout>
                  <c:x val="0"/>
                  <c:y val="-9.934560968674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63-4A86-AC15-C49BEA28CF6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'[1]2017 A 2020'!$B$1:$M$1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'[1]2017 A 2020'!$B$3:$M$3</c:f>
              <c:numCache>
                <c:formatCode>General</c:formatCode>
                <c:ptCount val="12"/>
                <c:pt idx="0">
                  <c:v>111</c:v>
                </c:pt>
                <c:pt idx="1">
                  <c:v>243</c:v>
                </c:pt>
                <c:pt idx="2">
                  <c:v>411</c:v>
                </c:pt>
                <c:pt idx="3">
                  <c:v>289</c:v>
                </c:pt>
                <c:pt idx="4">
                  <c:v>182</c:v>
                </c:pt>
                <c:pt idx="5">
                  <c:v>133</c:v>
                </c:pt>
                <c:pt idx="6">
                  <c:v>181</c:v>
                </c:pt>
                <c:pt idx="7">
                  <c:v>175</c:v>
                </c:pt>
                <c:pt idx="8">
                  <c:v>171</c:v>
                </c:pt>
                <c:pt idx="9">
                  <c:v>217</c:v>
                </c:pt>
                <c:pt idx="10">
                  <c:v>212</c:v>
                </c:pt>
                <c:pt idx="11">
                  <c:v>188</c:v>
                </c:pt>
              </c:numCache>
            </c:numRef>
          </c:val>
          <c:extLst>
            <c:ext xmlns:c16="http://schemas.microsoft.com/office/drawing/2014/chart" uri="{C3380CC4-5D6E-409C-BE32-E72D297353CC}">
              <c16:uniqueId val="{00000004-D863-4A86-AC15-C49BEA28CF61}"/>
            </c:ext>
          </c:extLst>
        </c:ser>
        <c:ser>
          <c:idx val="2"/>
          <c:order val="2"/>
          <c:tx>
            <c:v>2019</c:v>
          </c:tx>
          <c:spPr>
            <a:solidFill>
              <a:schemeClr val="accent3"/>
            </a:solidFill>
            <a:ln>
              <a:noFill/>
            </a:ln>
            <a:effectLst/>
          </c:spPr>
          <c:invertIfNegative val="0"/>
          <c:dLbls>
            <c:dLbl>
              <c:idx val="11"/>
              <c:layout>
                <c:manualLayout>
                  <c:x val="4.6880088577527989E-3"/>
                  <c:y val="-9.106575688012138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63-4A86-AC15-C49BEA28CF6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'[1]2017 A 2020'!$B$1:$M$1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'[1]2017 A 2020'!$B$4:$M$4</c:f>
              <c:numCache>
                <c:formatCode>General</c:formatCode>
                <c:ptCount val="12"/>
                <c:pt idx="0">
                  <c:v>128</c:v>
                </c:pt>
                <c:pt idx="1">
                  <c:v>186</c:v>
                </c:pt>
                <c:pt idx="2">
                  <c:v>405</c:v>
                </c:pt>
                <c:pt idx="3">
                  <c:v>379</c:v>
                </c:pt>
                <c:pt idx="4">
                  <c:v>359</c:v>
                </c:pt>
                <c:pt idx="5">
                  <c:v>297</c:v>
                </c:pt>
                <c:pt idx="6">
                  <c:v>468</c:v>
                </c:pt>
                <c:pt idx="7">
                  <c:v>342</c:v>
                </c:pt>
                <c:pt idx="8">
                  <c:v>352</c:v>
                </c:pt>
                <c:pt idx="9">
                  <c:v>350</c:v>
                </c:pt>
                <c:pt idx="10">
                  <c:v>287</c:v>
                </c:pt>
                <c:pt idx="11">
                  <c:v>203</c:v>
                </c:pt>
              </c:numCache>
            </c:numRef>
          </c:val>
          <c:extLst>
            <c:ext xmlns:c16="http://schemas.microsoft.com/office/drawing/2014/chart" uri="{C3380CC4-5D6E-409C-BE32-E72D297353CC}">
              <c16:uniqueId val="{00000006-D863-4A86-AC15-C49BEA28CF61}"/>
            </c:ext>
          </c:extLst>
        </c:ser>
        <c:ser>
          <c:idx val="3"/>
          <c:order val="3"/>
          <c:tx>
            <c:v>2020</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'[1]2017 A 2020'!$B$1:$M$1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'[1]2017 A 2020'!$B$5:$M$5</c:f>
              <c:numCache>
                <c:formatCode>General</c:formatCode>
                <c:ptCount val="12"/>
                <c:pt idx="0">
                  <c:v>246</c:v>
                </c:pt>
                <c:pt idx="1">
                  <c:v>325</c:v>
                </c:pt>
                <c:pt idx="2">
                  <c:v>355</c:v>
                </c:pt>
                <c:pt idx="3">
                  <c:v>346</c:v>
                </c:pt>
                <c:pt idx="4">
                  <c:v>611</c:v>
                </c:pt>
                <c:pt idx="5">
                  <c:v>915</c:v>
                </c:pt>
                <c:pt idx="6">
                  <c:v>1412</c:v>
                </c:pt>
                <c:pt idx="7">
                  <c:v>1192</c:v>
                </c:pt>
                <c:pt idx="8">
                  <c:v>761</c:v>
                </c:pt>
                <c:pt idx="9">
                  <c:v>583</c:v>
                </c:pt>
              </c:numCache>
            </c:numRef>
          </c:val>
          <c:extLst>
            <c:ext xmlns:c16="http://schemas.microsoft.com/office/drawing/2014/chart" uri="{C3380CC4-5D6E-409C-BE32-E72D297353CC}">
              <c16:uniqueId val="{00000007-D863-4A86-AC15-C49BEA28CF61}"/>
            </c:ext>
          </c:extLst>
        </c:ser>
        <c:dLbls>
          <c:showLegendKey val="0"/>
          <c:showVal val="0"/>
          <c:showCatName val="0"/>
          <c:showSerName val="0"/>
          <c:showPercent val="0"/>
          <c:showBubbleSize val="0"/>
        </c:dLbls>
        <c:gapWidth val="219"/>
        <c:overlap val="-27"/>
        <c:axId val="1461293455"/>
        <c:axId val="1520262591"/>
      </c:barChart>
      <c:catAx>
        <c:axId val="146129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520262591"/>
        <c:crosses val="autoZero"/>
        <c:auto val="1"/>
        <c:lblAlgn val="ctr"/>
        <c:lblOffset val="100"/>
        <c:noMultiLvlLbl val="0"/>
      </c:catAx>
      <c:valAx>
        <c:axId val="1520262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61293455"/>
        <c:crosses val="autoZero"/>
        <c:crossBetween val="between"/>
      </c:valAx>
      <c:spPr>
        <a:noFill/>
        <a:ln>
          <a:noFill/>
        </a:ln>
        <a:effectLst/>
      </c:spPr>
    </c:plotArea>
    <c:legend>
      <c:legendPos val="b"/>
      <c:layout>
        <c:manualLayout>
          <c:xMode val="edge"/>
          <c:yMode val="edge"/>
          <c:x val="0.3950146987783395"/>
          <c:y val="0.91237559977853189"/>
          <c:w val="0.21352803034409384"/>
          <c:h val="7.35424023370942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GRUPOS</a:t>
            </a:r>
            <a:r>
              <a:rPr lang="es-CO" baseline="0"/>
              <a:t> DE VALOR ATENDIDOS</a:t>
            </a:r>
            <a:endParaRPr lang="es-C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Hoja1!$K$2</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A53-48D4-BF74-738ECC6D8DE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A53-48D4-BF74-738ECC6D8DE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A53-48D4-BF74-738ECC6D8D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A53-48D4-BF74-738ECC6D8DE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7A53-48D4-BF74-738ECC6D8DE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7A53-48D4-BF74-738ECC6D8DE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7A53-48D4-BF74-738ECC6D8DE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7A53-48D4-BF74-738ECC6D8DE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7A53-48D4-BF74-738ECC6D8DE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Hoja1!$A$3:$A$11</c:f>
              <c:strCache>
                <c:ptCount val="9"/>
                <c:pt idx="0">
                  <c:v>Entidad Distrital</c:v>
                </c:pt>
                <c:pt idx="1">
                  <c:v>Curaduria</c:v>
                </c:pt>
                <c:pt idx="2">
                  <c:v>Entidad Nacional</c:v>
                </c:pt>
                <c:pt idx="3">
                  <c:v>Concejo</c:v>
                </c:pt>
                <c:pt idx="4">
                  <c:v>Línea 195</c:v>
                </c:pt>
                <c:pt idx="5">
                  <c:v>Usuarios - Clientes</c:v>
                </c:pt>
                <c:pt idx="6">
                  <c:v>Academia</c:v>
                </c:pt>
                <c:pt idx="7">
                  <c:v>Gremios</c:v>
                </c:pt>
                <c:pt idx="8">
                  <c:v>Comunidades Religiosas</c:v>
                </c:pt>
              </c:strCache>
            </c:strRef>
          </c:cat>
          <c:val>
            <c:numRef>
              <c:f>Hoja1!$K$3:$K$11</c:f>
              <c:numCache>
                <c:formatCode>General</c:formatCode>
                <c:ptCount val="9"/>
                <c:pt idx="0">
                  <c:v>34</c:v>
                </c:pt>
                <c:pt idx="1">
                  <c:v>1</c:v>
                </c:pt>
                <c:pt idx="2">
                  <c:v>7</c:v>
                </c:pt>
                <c:pt idx="3">
                  <c:v>1</c:v>
                </c:pt>
                <c:pt idx="4">
                  <c:v>1</c:v>
                </c:pt>
                <c:pt idx="5">
                  <c:v>20</c:v>
                </c:pt>
                <c:pt idx="6">
                  <c:v>3</c:v>
                </c:pt>
                <c:pt idx="7">
                  <c:v>6</c:v>
                </c:pt>
                <c:pt idx="8">
                  <c:v>3</c:v>
                </c:pt>
              </c:numCache>
            </c:numRef>
          </c:val>
          <c:extLst>
            <c:ext xmlns:c16="http://schemas.microsoft.com/office/drawing/2014/chart" uri="{C3380CC4-5D6E-409C-BE32-E72D297353CC}">
              <c16:uniqueId val="{00000012-7A53-48D4-BF74-738ECC6D8DE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ES_tradnl" sz="1600" b="1" dirty="0"/>
              <a:t>Promedio aperturas Boletín Interno Conexión Catastro</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1DC0-4A83-B097-CF5C9EFC7BC5}"/>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1DC0-4A83-B097-CF5C9EFC7BC5}"/>
              </c:ext>
            </c:extLst>
          </c:dPt>
          <c:dLbls>
            <c:dLbl>
              <c:idx val="0"/>
              <c:layout>
                <c:manualLayout>
                  <c:x val="-9.3266407153748301E-2"/>
                  <c:y val="-0.1285781774702971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C0-4A83-B097-CF5C9EFC7BC5}"/>
                </c:ext>
              </c:extLst>
            </c:dLbl>
            <c:dLbl>
              <c:idx val="1"/>
              <c:layout>
                <c:manualLayout>
                  <c:x val="4.6495693823690995E-2"/>
                  <c:y val="0.1307109802613261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C0-4A83-B097-CF5C9EFC7BC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Boletin!$F$1:$G$1</c:f>
              <c:strCache>
                <c:ptCount val="2"/>
                <c:pt idx="0">
                  <c:v>Promedio Aperturas</c:v>
                </c:pt>
                <c:pt idx="1">
                  <c:v>Promedio Clics</c:v>
                </c:pt>
              </c:strCache>
            </c:strRef>
          </c:cat>
          <c:val>
            <c:numRef>
              <c:f>Boletin!$F$2:$G$2</c:f>
              <c:numCache>
                <c:formatCode>0</c:formatCode>
                <c:ptCount val="2"/>
                <c:pt idx="0">
                  <c:v>387.02222222222224</c:v>
                </c:pt>
                <c:pt idx="1">
                  <c:v>76.155555555555551</c:v>
                </c:pt>
              </c:numCache>
            </c:numRef>
          </c:val>
          <c:extLst>
            <c:ext xmlns:c16="http://schemas.microsoft.com/office/drawing/2014/chart" uri="{C3380CC4-5D6E-409C-BE32-E72D297353CC}">
              <c16:uniqueId val="{00000004-1DC0-4A83-B097-CF5C9EFC7B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ES_tradnl" sz="1600" b="1"/>
              <a:t>Promedio apertura Boletín Todos Somos Catastro</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5908-4DBD-BBC4-4A232E6E0E7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5908-4DBD-BBC4-4A232E6E0E7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'Boletin TH'!$F$1:$G$1</c:f>
              <c:strCache>
                <c:ptCount val="2"/>
                <c:pt idx="0">
                  <c:v>Promedio Aperturas</c:v>
                </c:pt>
                <c:pt idx="1">
                  <c:v>Promedio Clics</c:v>
                </c:pt>
              </c:strCache>
            </c:strRef>
          </c:cat>
          <c:val>
            <c:numRef>
              <c:f>'Boletin TH'!$F$2:$G$2</c:f>
              <c:numCache>
                <c:formatCode>0</c:formatCode>
                <c:ptCount val="2"/>
                <c:pt idx="0">
                  <c:v>397.5</c:v>
                </c:pt>
                <c:pt idx="1">
                  <c:v>123.66666666666667</c:v>
                </c:pt>
              </c:numCache>
            </c:numRef>
          </c:val>
          <c:extLst>
            <c:ext xmlns:c16="http://schemas.microsoft.com/office/drawing/2014/chart" uri="{C3380CC4-5D6E-409C-BE32-E72D297353CC}">
              <c16:uniqueId val="{00000004-5908-4DBD-BBC4-4A232E6E0E7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jpeg"/></Relationships>
</file>

<file path=ppt/diagrams/_rels/data2.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png"/><Relationship Id="rId1" Type="http://schemas.openxmlformats.org/officeDocument/2006/relationships/image" Target="../media/image77.png"/><Relationship Id="rId4" Type="http://schemas.openxmlformats.org/officeDocument/2006/relationships/image" Target="../media/image80.png"/></Relationships>
</file>

<file path=ppt/diagrams/_rels/data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png"/></Relationships>
</file>

<file path=ppt/diagrams/_rels/data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png"/><Relationship Id="rId1" Type="http://schemas.openxmlformats.org/officeDocument/2006/relationships/image" Target="../media/image77.png"/><Relationship Id="rId4" Type="http://schemas.openxmlformats.org/officeDocument/2006/relationships/image" Target="../media/image8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image" Target="../media/image9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9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5B0C7-6647-482C-AE94-F27DE0362079}"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s-CO"/>
        </a:p>
      </dgm:t>
    </dgm:pt>
    <dgm:pt modelId="{C97368F1-A70C-422C-BDE5-4A4739B5BEA3}">
      <dgm:prSet phldrT="[Texto]" custT="1"/>
      <dgm:spPr>
        <a:solidFill>
          <a:schemeClr val="accent4">
            <a:lumMod val="60000"/>
            <a:lumOff val="40000"/>
          </a:schemeClr>
        </a:solidFill>
      </dgm:spPr>
      <dgm:t>
        <a:bodyPr/>
        <a:lstStyle/>
        <a:p>
          <a:pPr algn="l"/>
          <a:r>
            <a:rPr lang="es-ES" sz="1300" dirty="0">
              <a:solidFill>
                <a:schemeClr val="bg2">
                  <a:lumMod val="50000"/>
                </a:schemeClr>
              </a:solidFill>
            </a:rPr>
            <a:t>Agendamiento calificado para atención presencial -</a:t>
          </a:r>
          <a:r>
            <a:rPr lang="es-ES" sz="1300" dirty="0" err="1">
              <a:solidFill>
                <a:schemeClr val="bg2">
                  <a:lumMod val="50000"/>
                </a:schemeClr>
              </a:solidFill>
            </a:rPr>
            <a:t>SUPERCADEs</a:t>
          </a:r>
          <a:r>
            <a:rPr lang="es-ES" sz="1300" dirty="0">
              <a:solidFill>
                <a:schemeClr val="bg2">
                  <a:lumMod val="50000"/>
                </a:schemeClr>
              </a:solidFill>
            </a:rPr>
            <a:t>. </a:t>
          </a:r>
          <a:endParaRPr lang="es-CO" sz="1300" dirty="0">
            <a:solidFill>
              <a:schemeClr val="bg2">
                <a:lumMod val="50000"/>
              </a:schemeClr>
            </a:solidFill>
          </a:endParaRPr>
        </a:p>
      </dgm:t>
    </dgm:pt>
    <dgm:pt modelId="{512F4C3C-9984-4055-B02B-4F565790B664}" type="parTrans" cxnId="{25583CA0-DDCF-4A88-BD16-364E6BA9B513}">
      <dgm:prSet/>
      <dgm:spPr/>
      <dgm:t>
        <a:bodyPr/>
        <a:lstStyle/>
        <a:p>
          <a:endParaRPr lang="es-CO" sz="1400"/>
        </a:p>
      </dgm:t>
    </dgm:pt>
    <dgm:pt modelId="{FD4817EE-1ADB-47BD-BC4A-848A84D43A6F}" type="sibTrans" cxnId="{25583CA0-DDCF-4A88-BD16-364E6BA9B513}">
      <dgm:prSet/>
      <dgm:spPr/>
      <dgm:t>
        <a:bodyPr/>
        <a:lstStyle/>
        <a:p>
          <a:endParaRPr lang="es-CO" sz="1400"/>
        </a:p>
      </dgm:t>
    </dgm:pt>
    <dgm:pt modelId="{5A92E4A0-D26A-4130-A5AE-86E202C971A9}">
      <dgm:prSet phldrT="[Texto]" custT="1"/>
      <dgm:spPr/>
      <dgm:t>
        <a:bodyPr/>
        <a:lstStyle/>
        <a:p>
          <a:r>
            <a:rPr lang="es-CO" sz="2000" b="1" dirty="0"/>
            <a:t>Servicio a la ciudadanía</a:t>
          </a:r>
        </a:p>
      </dgm:t>
    </dgm:pt>
    <dgm:pt modelId="{11A907CF-311C-4673-B268-63F6283362BC}" type="sibTrans" cxnId="{7D6EE7CF-8BE0-446E-9BE5-EF6D24784993}">
      <dgm:prSet/>
      <dgm:spPr/>
      <dgm:t>
        <a:bodyPr/>
        <a:lstStyle/>
        <a:p>
          <a:endParaRPr lang="es-CO" sz="1400"/>
        </a:p>
      </dgm:t>
    </dgm:pt>
    <dgm:pt modelId="{509B52A5-1461-4957-A2B2-D9515960236C}" type="parTrans" cxnId="{7D6EE7CF-8BE0-446E-9BE5-EF6D24784993}">
      <dgm:prSet/>
      <dgm:spPr/>
      <dgm:t>
        <a:bodyPr/>
        <a:lstStyle/>
        <a:p>
          <a:endParaRPr lang="es-CO" sz="1400"/>
        </a:p>
      </dgm:t>
    </dgm:pt>
    <dgm:pt modelId="{95DD3E42-0EFF-4BDB-8BC3-E4F5D5FEA1A6}">
      <dgm:prSet custT="1"/>
      <dgm:spPr>
        <a:solidFill>
          <a:schemeClr val="accent4">
            <a:lumMod val="60000"/>
            <a:lumOff val="40000"/>
          </a:schemeClr>
        </a:solidFill>
      </dgm:spPr>
      <dgm:t>
        <a:bodyPr/>
        <a:lstStyle/>
        <a:p>
          <a:pPr algn="l"/>
          <a:r>
            <a:rPr lang="es-ES" sz="1300" dirty="0">
              <a:solidFill>
                <a:schemeClr val="bg2">
                  <a:lumMod val="50000"/>
                </a:schemeClr>
              </a:solidFill>
            </a:rPr>
            <a:t>Incentivo al usuario para el uso de la notificación electrónica de su trámite.</a:t>
          </a:r>
          <a:endParaRPr lang="es-CO" sz="1300" dirty="0">
            <a:solidFill>
              <a:schemeClr val="bg2">
                <a:lumMod val="50000"/>
              </a:schemeClr>
            </a:solidFill>
          </a:endParaRPr>
        </a:p>
      </dgm:t>
    </dgm:pt>
    <dgm:pt modelId="{7367EB05-65E3-466B-B871-E60E2995394B}" type="parTrans" cxnId="{14AAE0E7-C5EA-4822-AF75-D60239E9E1A7}">
      <dgm:prSet/>
      <dgm:spPr/>
      <dgm:t>
        <a:bodyPr/>
        <a:lstStyle/>
        <a:p>
          <a:endParaRPr lang="es-CO"/>
        </a:p>
      </dgm:t>
    </dgm:pt>
    <dgm:pt modelId="{109F8954-FC20-494B-B98D-9E00E5391AB6}" type="sibTrans" cxnId="{14AAE0E7-C5EA-4822-AF75-D60239E9E1A7}">
      <dgm:prSet/>
      <dgm:spPr/>
      <dgm:t>
        <a:bodyPr/>
        <a:lstStyle/>
        <a:p>
          <a:endParaRPr lang="es-CO"/>
        </a:p>
      </dgm:t>
    </dgm:pt>
    <dgm:pt modelId="{F0B2BA1B-E151-4F48-9275-142EFB067F32}">
      <dgm:prSet phldrT="[Texto]" custT="1"/>
      <dgm:spPr>
        <a:solidFill>
          <a:schemeClr val="accent4">
            <a:lumMod val="60000"/>
            <a:lumOff val="40000"/>
          </a:schemeClr>
        </a:solidFill>
      </dgm:spPr>
      <dgm:t>
        <a:bodyPr/>
        <a:lstStyle/>
        <a:p>
          <a:pPr algn="l"/>
          <a:r>
            <a:rPr lang="es-ES" sz="1300" dirty="0">
              <a:solidFill>
                <a:schemeClr val="bg2">
                  <a:lumMod val="50000"/>
                </a:schemeClr>
              </a:solidFill>
            </a:rPr>
            <a:t>Productos a la medida (mapas) en Catastro en línea – tienda virtual.</a:t>
          </a:r>
          <a:endParaRPr lang="es-CO" sz="1300" dirty="0">
            <a:solidFill>
              <a:schemeClr val="bg2">
                <a:lumMod val="50000"/>
              </a:schemeClr>
            </a:solidFill>
          </a:endParaRPr>
        </a:p>
      </dgm:t>
    </dgm:pt>
    <dgm:pt modelId="{EF05D5A3-53A4-4E96-852F-106885AFB292}" type="parTrans" cxnId="{684F799B-D302-4DD4-B9A7-5D986FFDA137}">
      <dgm:prSet/>
      <dgm:spPr/>
      <dgm:t>
        <a:bodyPr/>
        <a:lstStyle/>
        <a:p>
          <a:endParaRPr lang="es-CO"/>
        </a:p>
      </dgm:t>
    </dgm:pt>
    <dgm:pt modelId="{3870AEBA-49CC-4561-B2D0-C269292A49A0}" type="sibTrans" cxnId="{684F799B-D302-4DD4-B9A7-5D986FFDA137}">
      <dgm:prSet/>
      <dgm:spPr/>
      <dgm:t>
        <a:bodyPr/>
        <a:lstStyle/>
        <a:p>
          <a:endParaRPr lang="es-CO"/>
        </a:p>
      </dgm:t>
    </dgm:pt>
    <dgm:pt modelId="{DD5B1249-1BE9-4E06-8D32-3EE419F6AD6C}">
      <dgm:prSet phldrT="[Texto]" custT="1"/>
      <dgm:spPr/>
      <dgm:t>
        <a:bodyPr/>
        <a:lstStyle/>
        <a:p>
          <a:r>
            <a:rPr lang="es-CO" sz="2000" b="1" dirty="0"/>
            <a:t>Gestión misional</a:t>
          </a:r>
        </a:p>
      </dgm:t>
    </dgm:pt>
    <dgm:pt modelId="{CF939178-B7E7-484A-96C6-7C0C361C3F92}" type="parTrans" cxnId="{68EAE539-EC1E-49F9-A8D6-9D669E04254E}">
      <dgm:prSet/>
      <dgm:spPr/>
      <dgm:t>
        <a:bodyPr/>
        <a:lstStyle/>
        <a:p>
          <a:endParaRPr lang="es-CO"/>
        </a:p>
      </dgm:t>
    </dgm:pt>
    <dgm:pt modelId="{C08F7E42-76F2-41F7-89CF-BD2F134162F2}" type="sibTrans" cxnId="{68EAE539-EC1E-49F9-A8D6-9D669E04254E}">
      <dgm:prSet/>
      <dgm:spPr/>
      <dgm:t>
        <a:bodyPr/>
        <a:lstStyle/>
        <a:p>
          <a:endParaRPr lang="es-CO"/>
        </a:p>
      </dgm:t>
    </dgm:pt>
    <dgm:pt modelId="{9109C2BA-CB69-40DD-98FC-20B4CCBF88B5}">
      <dgm:prSet phldrT="[Texto]" custT="1"/>
      <dgm:spPr>
        <a:solidFill>
          <a:schemeClr val="accent6">
            <a:lumMod val="60000"/>
            <a:lumOff val="40000"/>
          </a:schemeClr>
        </a:solidFill>
      </dgm:spPr>
      <dgm:t>
        <a:bodyPr/>
        <a:lstStyle/>
        <a:p>
          <a:pPr algn="l"/>
          <a:r>
            <a:rPr lang="es-ES" sz="1300" b="0" dirty="0">
              <a:solidFill>
                <a:schemeClr val="bg2">
                  <a:lumMod val="50000"/>
                </a:schemeClr>
              </a:solidFill>
              <a:latin typeface="+mn-lt"/>
            </a:rPr>
            <a:t>Georreferenciación de base de datos geográfica -casos positivos COVID.</a:t>
          </a:r>
          <a:endParaRPr lang="es-CO" sz="1300" b="0" dirty="0">
            <a:solidFill>
              <a:schemeClr val="bg2">
                <a:lumMod val="50000"/>
              </a:schemeClr>
            </a:solidFill>
            <a:latin typeface="+mn-lt"/>
          </a:endParaRPr>
        </a:p>
      </dgm:t>
    </dgm:pt>
    <dgm:pt modelId="{B72DD993-5DE1-4D32-97D0-CF752DC08CA5}" type="parTrans" cxnId="{EE27544D-7798-4766-BF41-029DAA086E9D}">
      <dgm:prSet/>
      <dgm:spPr/>
      <dgm:t>
        <a:bodyPr/>
        <a:lstStyle/>
        <a:p>
          <a:endParaRPr lang="es-CO"/>
        </a:p>
      </dgm:t>
    </dgm:pt>
    <dgm:pt modelId="{AF84CC54-CE85-4640-8736-524D3F27FEAD}" type="sibTrans" cxnId="{EE27544D-7798-4766-BF41-029DAA086E9D}">
      <dgm:prSet/>
      <dgm:spPr/>
      <dgm:t>
        <a:bodyPr/>
        <a:lstStyle/>
        <a:p>
          <a:endParaRPr lang="es-CO"/>
        </a:p>
      </dgm:t>
    </dgm:pt>
    <dgm:pt modelId="{411FC856-616E-4E6C-8DC0-665A947D091F}">
      <dgm:prSet phldrT="[Texto]" custT="1"/>
      <dgm:spPr>
        <a:solidFill>
          <a:schemeClr val="accent6">
            <a:lumMod val="60000"/>
            <a:lumOff val="40000"/>
          </a:schemeClr>
        </a:solidFill>
      </dgm:spPr>
      <dgm:t>
        <a:bodyPr/>
        <a:lstStyle/>
        <a:p>
          <a:pPr algn="l"/>
          <a:r>
            <a:rPr lang="es-ES" sz="1300" b="0" dirty="0">
              <a:solidFill>
                <a:schemeClr val="bg2">
                  <a:lumMod val="50000"/>
                </a:schemeClr>
              </a:solidFill>
              <a:latin typeface="+mn-lt"/>
            </a:rPr>
            <a:t>Georreferenciación en abril como apoyo a la entrega de ayudas a las personas más necesitadas.</a:t>
          </a:r>
          <a:endParaRPr lang="es-CO" sz="1300" b="0" dirty="0">
            <a:solidFill>
              <a:schemeClr val="bg2">
                <a:lumMod val="50000"/>
              </a:schemeClr>
            </a:solidFill>
            <a:latin typeface="+mn-lt"/>
          </a:endParaRPr>
        </a:p>
      </dgm:t>
    </dgm:pt>
    <dgm:pt modelId="{6F777ED1-F73F-40F0-9BA9-B93DD9FD9881}" type="parTrans" cxnId="{00257949-99B0-45C1-83E5-E001ED728856}">
      <dgm:prSet/>
      <dgm:spPr/>
      <dgm:t>
        <a:bodyPr/>
        <a:lstStyle/>
        <a:p>
          <a:endParaRPr lang="es-CO"/>
        </a:p>
      </dgm:t>
    </dgm:pt>
    <dgm:pt modelId="{EC894255-8C88-46F5-BA8A-4A660C6593A0}" type="sibTrans" cxnId="{00257949-99B0-45C1-83E5-E001ED728856}">
      <dgm:prSet/>
      <dgm:spPr/>
      <dgm:t>
        <a:bodyPr/>
        <a:lstStyle/>
        <a:p>
          <a:endParaRPr lang="es-CO"/>
        </a:p>
      </dgm:t>
    </dgm:pt>
    <dgm:pt modelId="{84F71AC9-DBA4-4146-9766-61FCC2A68095}">
      <dgm:prSet phldrT="[Texto]" custT="1"/>
      <dgm:spPr>
        <a:solidFill>
          <a:schemeClr val="accent6">
            <a:lumMod val="60000"/>
            <a:lumOff val="40000"/>
          </a:schemeClr>
        </a:solidFill>
      </dgm:spPr>
      <dgm:t>
        <a:bodyPr/>
        <a:lstStyle/>
        <a:p>
          <a:pPr algn="l"/>
          <a:r>
            <a:rPr lang="es-ES" sz="1300" b="0" dirty="0">
              <a:solidFill>
                <a:schemeClr val="bg2">
                  <a:lumMod val="50000"/>
                </a:schemeClr>
              </a:solidFill>
              <a:latin typeface="+mn-lt"/>
            </a:rPr>
            <a:t>Mapas Bogotá BICI incorporando las </a:t>
          </a:r>
          <a:r>
            <a:rPr lang="es-ES" sz="1300" b="0" dirty="0" err="1">
              <a:solidFill>
                <a:schemeClr val="bg2">
                  <a:lumMod val="50000"/>
                </a:schemeClr>
              </a:solidFill>
              <a:latin typeface="+mn-lt"/>
            </a:rPr>
            <a:t>ciclorutas</a:t>
          </a:r>
          <a:r>
            <a:rPr lang="es-ES" sz="1300" b="0" dirty="0">
              <a:solidFill>
                <a:schemeClr val="bg2">
                  <a:lumMod val="50000"/>
                </a:schemeClr>
              </a:solidFill>
              <a:latin typeface="+mn-lt"/>
            </a:rPr>
            <a:t> permanentes dispuestas en emergencia sanitaria.</a:t>
          </a:r>
          <a:endParaRPr lang="es-CO" sz="1300" b="0" dirty="0">
            <a:solidFill>
              <a:schemeClr val="bg2">
                <a:lumMod val="50000"/>
              </a:schemeClr>
            </a:solidFill>
            <a:latin typeface="+mn-lt"/>
          </a:endParaRPr>
        </a:p>
      </dgm:t>
    </dgm:pt>
    <dgm:pt modelId="{BF975385-53E5-4639-B28F-43FF69E01AA6}" type="parTrans" cxnId="{2661F9A4-B21D-4A7C-824C-27E8C6CD3FED}">
      <dgm:prSet/>
      <dgm:spPr/>
      <dgm:t>
        <a:bodyPr/>
        <a:lstStyle/>
        <a:p>
          <a:endParaRPr lang="es-CO"/>
        </a:p>
      </dgm:t>
    </dgm:pt>
    <dgm:pt modelId="{FC8ED653-3CD0-4178-B7D3-5C9C3D42DF6E}" type="sibTrans" cxnId="{2661F9A4-B21D-4A7C-824C-27E8C6CD3FED}">
      <dgm:prSet/>
      <dgm:spPr/>
      <dgm:t>
        <a:bodyPr/>
        <a:lstStyle/>
        <a:p>
          <a:endParaRPr lang="es-CO"/>
        </a:p>
      </dgm:t>
    </dgm:pt>
    <dgm:pt modelId="{FEA91DAB-4551-4F13-8F4D-DC3894FA368D}">
      <dgm:prSet phldrT="[Texto]" custT="1"/>
      <dgm:spPr>
        <a:solidFill>
          <a:schemeClr val="accent6">
            <a:lumMod val="60000"/>
            <a:lumOff val="40000"/>
          </a:schemeClr>
        </a:solidFill>
      </dgm:spPr>
      <dgm:t>
        <a:bodyPr/>
        <a:lstStyle/>
        <a:p>
          <a:pPr algn="l"/>
          <a:r>
            <a:rPr lang="es-ES" sz="1300" dirty="0">
              <a:solidFill>
                <a:schemeClr val="bg2">
                  <a:lumMod val="50000"/>
                </a:schemeClr>
              </a:solidFill>
            </a:rPr>
            <a:t>Conformación del expediente digital de los trámites.</a:t>
          </a:r>
          <a:endParaRPr lang="es-CO" sz="1300" b="0" dirty="0">
            <a:solidFill>
              <a:schemeClr val="bg2">
                <a:lumMod val="50000"/>
              </a:schemeClr>
            </a:solidFill>
            <a:latin typeface="+mn-lt"/>
          </a:endParaRPr>
        </a:p>
      </dgm:t>
    </dgm:pt>
    <dgm:pt modelId="{051E0480-9667-4FD1-BC37-C7524510FE18}" type="parTrans" cxnId="{01F3530C-DCE6-4153-80E2-CE9986EA8CBF}">
      <dgm:prSet/>
      <dgm:spPr/>
      <dgm:t>
        <a:bodyPr/>
        <a:lstStyle/>
        <a:p>
          <a:endParaRPr lang="es-CO"/>
        </a:p>
      </dgm:t>
    </dgm:pt>
    <dgm:pt modelId="{C3B20799-201B-4B57-81ED-B97670B7A577}" type="sibTrans" cxnId="{01F3530C-DCE6-4153-80E2-CE9986EA8CBF}">
      <dgm:prSet/>
      <dgm:spPr/>
      <dgm:t>
        <a:bodyPr/>
        <a:lstStyle/>
        <a:p>
          <a:endParaRPr lang="es-CO"/>
        </a:p>
      </dgm:t>
    </dgm:pt>
    <dgm:pt modelId="{97085E22-4FF4-488B-9066-17B1501BDC75}">
      <dgm:prSet phldrT="[Texto]" custT="1"/>
      <dgm:spPr>
        <a:solidFill>
          <a:schemeClr val="accent6">
            <a:lumMod val="60000"/>
            <a:lumOff val="40000"/>
          </a:schemeClr>
        </a:solidFill>
      </dgm:spPr>
      <dgm:t>
        <a:bodyPr/>
        <a:lstStyle/>
        <a:p>
          <a:pPr algn="l"/>
          <a:r>
            <a:rPr lang="es-ES" sz="1300" b="0" dirty="0">
              <a:solidFill>
                <a:schemeClr val="bg2">
                  <a:lumMod val="50000"/>
                </a:schemeClr>
              </a:solidFill>
              <a:latin typeface="+mn-lt"/>
            </a:rPr>
            <a:t>Implementación de visitas de terreno virtuales.</a:t>
          </a:r>
          <a:endParaRPr lang="es-CO" sz="1300" b="0" dirty="0">
            <a:solidFill>
              <a:schemeClr val="bg2">
                <a:lumMod val="50000"/>
              </a:schemeClr>
            </a:solidFill>
            <a:latin typeface="+mn-lt"/>
          </a:endParaRPr>
        </a:p>
      </dgm:t>
    </dgm:pt>
    <dgm:pt modelId="{625FD8B3-6A59-40D1-B8DF-B83AB1F86F62}" type="parTrans" cxnId="{0BB293E5-B0FA-4368-A2CA-773655BF9AA3}">
      <dgm:prSet/>
      <dgm:spPr/>
      <dgm:t>
        <a:bodyPr/>
        <a:lstStyle/>
        <a:p>
          <a:endParaRPr lang="es-CO"/>
        </a:p>
      </dgm:t>
    </dgm:pt>
    <dgm:pt modelId="{3D55DFCA-87D3-494B-83AD-E5D69749BF8A}" type="sibTrans" cxnId="{0BB293E5-B0FA-4368-A2CA-773655BF9AA3}">
      <dgm:prSet/>
      <dgm:spPr/>
      <dgm:t>
        <a:bodyPr/>
        <a:lstStyle/>
        <a:p>
          <a:endParaRPr lang="es-CO"/>
        </a:p>
      </dgm:t>
    </dgm:pt>
    <dgm:pt modelId="{429BE9A8-ED83-4C1F-A7BB-3C4C7AEDD4F2}">
      <dgm:prSet custT="1"/>
      <dgm:spPr>
        <a:solidFill>
          <a:schemeClr val="accent6">
            <a:lumMod val="60000"/>
            <a:lumOff val="40000"/>
          </a:schemeClr>
        </a:solidFill>
      </dgm:spPr>
      <dgm:t>
        <a:bodyPr/>
        <a:lstStyle/>
        <a:p>
          <a:pPr algn="l"/>
          <a:r>
            <a:rPr lang="es-ES" sz="1300" b="0" dirty="0">
              <a:solidFill>
                <a:schemeClr val="bg2">
                  <a:lumMod val="50000"/>
                </a:schemeClr>
              </a:solidFill>
              <a:latin typeface="+mn-lt"/>
            </a:rPr>
            <a:t>Metodologías para la Actualización Económica y Estimación del IVIUR - </a:t>
          </a:r>
          <a:r>
            <a:rPr lang="es-ES" sz="1300" b="0" i="0" dirty="0">
              <a:solidFill>
                <a:schemeClr val="bg2">
                  <a:lumMod val="50000"/>
                </a:schemeClr>
              </a:solidFill>
            </a:rPr>
            <a:t>Índice de Valoración Inmobiliaria Urbana y Rural.</a:t>
          </a:r>
          <a:endParaRPr lang="es-CO" sz="1300" b="0" dirty="0">
            <a:solidFill>
              <a:schemeClr val="bg2">
                <a:lumMod val="50000"/>
              </a:schemeClr>
            </a:solidFill>
            <a:latin typeface="+mn-lt"/>
          </a:endParaRPr>
        </a:p>
      </dgm:t>
    </dgm:pt>
    <dgm:pt modelId="{29991E53-9776-438F-B7F5-A92F1D960B37}" type="parTrans" cxnId="{6BA8917A-3152-4DC5-8FF0-FC34F49B303B}">
      <dgm:prSet/>
      <dgm:spPr/>
      <dgm:t>
        <a:bodyPr/>
        <a:lstStyle/>
        <a:p>
          <a:endParaRPr lang="es-CO"/>
        </a:p>
      </dgm:t>
    </dgm:pt>
    <dgm:pt modelId="{B3DB697D-1ADF-4A8A-9DE5-54EC9F74A337}" type="sibTrans" cxnId="{6BA8917A-3152-4DC5-8FF0-FC34F49B303B}">
      <dgm:prSet/>
      <dgm:spPr/>
      <dgm:t>
        <a:bodyPr/>
        <a:lstStyle/>
        <a:p>
          <a:endParaRPr lang="es-CO"/>
        </a:p>
      </dgm:t>
    </dgm:pt>
    <dgm:pt modelId="{9D623761-04B6-405A-B337-892D05746477}">
      <dgm:prSet phldrT="[Texto]" custT="1"/>
      <dgm:spPr>
        <a:solidFill>
          <a:schemeClr val="accent6">
            <a:lumMod val="60000"/>
            <a:lumOff val="40000"/>
          </a:schemeClr>
        </a:solidFill>
      </dgm:spPr>
      <dgm:t>
        <a:bodyPr/>
        <a:lstStyle/>
        <a:p>
          <a:pPr algn="l"/>
          <a:r>
            <a:rPr lang="es-ES" sz="1300" b="0" dirty="0">
              <a:solidFill>
                <a:schemeClr val="bg2">
                  <a:lumMod val="50000"/>
                </a:schemeClr>
              </a:solidFill>
              <a:latin typeface="+mn-lt"/>
            </a:rPr>
            <a:t>Implementación arquitectura tecnológica para catastro multipropósito.</a:t>
          </a:r>
          <a:endParaRPr lang="es-CO" sz="1300" b="0" dirty="0">
            <a:solidFill>
              <a:schemeClr val="bg2">
                <a:lumMod val="50000"/>
              </a:schemeClr>
            </a:solidFill>
            <a:latin typeface="+mn-lt"/>
          </a:endParaRPr>
        </a:p>
      </dgm:t>
    </dgm:pt>
    <dgm:pt modelId="{13D1E650-FADA-48B1-B7ED-0E512ABAE64B}" type="parTrans" cxnId="{EC17C43E-7EB3-42E2-B1A5-49226AAFC226}">
      <dgm:prSet/>
      <dgm:spPr/>
      <dgm:t>
        <a:bodyPr/>
        <a:lstStyle/>
        <a:p>
          <a:endParaRPr lang="es-CO"/>
        </a:p>
      </dgm:t>
    </dgm:pt>
    <dgm:pt modelId="{9BE1337F-41C1-48B8-BB0A-5A0D9E8CCAC0}" type="sibTrans" cxnId="{EC17C43E-7EB3-42E2-B1A5-49226AAFC226}">
      <dgm:prSet/>
      <dgm:spPr/>
      <dgm:t>
        <a:bodyPr/>
        <a:lstStyle/>
        <a:p>
          <a:endParaRPr lang="es-CO"/>
        </a:p>
      </dgm:t>
    </dgm:pt>
    <dgm:pt modelId="{A113B844-345E-4776-A74C-E20BC8C1B1E8}">
      <dgm:prSet phldrT="[Texto]" custT="1"/>
      <dgm:spPr/>
      <dgm:t>
        <a:bodyPr/>
        <a:lstStyle/>
        <a:p>
          <a:r>
            <a:rPr lang="es-CO" sz="2000" b="1" dirty="0"/>
            <a:t>Comunicaciones</a:t>
          </a:r>
        </a:p>
      </dgm:t>
    </dgm:pt>
    <dgm:pt modelId="{C48F3133-51F7-4A95-80DA-F0B08AE46A52}" type="parTrans" cxnId="{19C1C48E-5C0D-4001-9B66-19B1DDA749D7}">
      <dgm:prSet/>
      <dgm:spPr/>
      <dgm:t>
        <a:bodyPr/>
        <a:lstStyle/>
        <a:p>
          <a:endParaRPr lang="es-CO"/>
        </a:p>
      </dgm:t>
    </dgm:pt>
    <dgm:pt modelId="{8C1E239B-FDAC-4EED-83FE-79AF3760DA2E}" type="sibTrans" cxnId="{19C1C48E-5C0D-4001-9B66-19B1DDA749D7}">
      <dgm:prSet/>
      <dgm:spPr/>
      <dgm:t>
        <a:bodyPr/>
        <a:lstStyle/>
        <a:p>
          <a:endParaRPr lang="es-CO"/>
        </a:p>
      </dgm:t>
    </dgm:pt>
    <dgm:pt modelId="{13B8120F-7740-4DB1-BB51-2360DB0B2483}">
      <dgm:prSet/>
      <dgm:spPr>
        <a:solidFill>
          <a:schemeClr val="accent1">
            <a:lumMod val="60000"/>
            <a:lumOff val="40000"/>
          </a:schemeClr>
        </a:solidFill>
      </dgm:spPr>
      <dgm:t>
        <a:bodyPr/>
        <a:lstStyle/>
        <a:p>
          <a:pPr algn="l"/>
          <a:r>
            <a:rPr lang="es-ES" b="0" dirty="0">
              <a:solidFill>
                <a:schemeClr val="bg2">
                  <a:lumMod val="50000"/>
                </a:schemeClr>
              </a:solidFill>
            </a:rPr>
            <a:t>Mayor visibilidad y promoción del chat y Catastro en Línea.</a:t>
          </a:r>
          <a:endParaRPr lang="es-CO" b="0" dirty="0">
            <a:solidFill>
              <a:schemeClr val="bg2">
                <a:lumMod val="50000"/>
              </a:schemeClr>
            </a:solidFill>
          </a:endParaRPr>
        </a:p>
      </dgm:t>
    </dgm:pt>
    <dgm:pt modelId="{659C7C68-EA9F-4E9D-A468-B945C0FBE97F}" type="parTrans" cxnId="{4A0E606F-A547-42CE-8D33-72EAF6A73D59}">
      <dgm:prSet/>
      <dgm:spPr/>
      <dgm:t>
        <a:bodyPr/>
        <a:lstStyle/>
        <a:p>
          <a:endParaRPr lang="es-CO"/>
        </a:p>
      </dgm:t>
    </dgm:pt>
    <dgm:pt modelId="{4C480A4D-08AB-49A4-908F-D32763DA84BD}" type="sibTrans" cxnId="{4A0E606F-A547-42CE-8D33-72EAF6A73D59}">
      <dgm:prSet/>
      <dgm:spPr/>
      <dgm:t>
        <a:bodyPr/>
        <a:lstStyle/>
        <a:p>
          <a:endParaRPr lang="es-CO"/>
        </a:p>
      </dgm:t>
    </dgm:pt>
    <dgm:pt modelId="{E5D068F2-0F5A-4A1A-99EF-3627FDFE247B}">
      <dgm:prSet phldrT="[Texto]" custT="1"/>
      <dgm:spPr/>
      <dgm:t>
        <a:bodyPr/>
        <a:lstStyle/>
        <a:p>
          <a:r>
            <a:rPr lang="es-CO" sz="2000" b="1" dirty="0"/>
            <a:t>Trabajo en casa</a:t>
          </a:r>
        </a:p>
      </dgm:t>
    </dgm:pt>
    <dgm:pt modelId="{441DCB7F-B0C4-417C-B92D-1F89097FC2DF}" type="parTrans" cxnId="{6D1B519A-AAA3-46BA-BE3F-AAAC48C7052B}">
      <dgm:prSet/>
      <dgm:spPr/>
      <dgm:t>
        <a:bodyPr/>
        <a:lstStyle/>
        <a:p>
          <a:endParaRPr lang="es-CO"/>
        </a:p>
      </dgm:t>
    </dgm:pt>
    <dgm:pt modelId="{6C07ACD7-2B23-4370-B77E-68E5FE9A0179}" type="sibTrans" cxnId="{6D1B519A-AAA3-46BA-BE3F-AAAC48C7052B}">
      <dgm:prSet/>
      <dgm:spPr/>
      <dgm:t>
        <a:bodyPr/>
        <a:lstStyle/>
        <a:p>
          <a:endParaRPr lang="es-CO"/>
        </a:p>
      </dgm:t>
    </dgm:pt>
    <dgm:pt modelId="{613DEFE9-B41A-4374-86A1-C1715DFD4FEF}">
      <dgm:prSet/>
      <dgm:spPr>
        <a:solidFill>
          <a:schemeClr val="accent2">
            <a:lumMod val="60000"/>
            <a:lumOff val="40000"/>
          </a:schemeClr>
        </a:solidFill>
      </dgm:spPr>
      <dgm:t>
        <a:bodyPr/>
        <a:lstStyle/>
        <a:p>
          <a:pPr algn="l"/>
          <a:r>
            <a:rPr lang="es-CO" dirty="0">
              <a:solidFill>
                <a:schemeClr val="bg2">
                  <a:lumMod val="50000"/>
                </a:schemeClr>
              </a:solidFill>
            </a:rPr>
            <a:t>Conexión remota por </a:t>
          </a:r>
          <a:r>
            <a:rPr lang="es-CO" dirty="0" err="1">
              <a:solidFill>
                <a:schemeClr val="bg2">
                  <a:lumMod val="50000"/>
                </a:schemeClr>
              </a:solidFill>
            </a:rPr>
            <a:t>FortClientVPN</a:t>
          </a:r>
          <a:r>
            <a:rPr lang="es-CO" dirty="0">
              <a:solidFill>
                <a:schemeClr val="bg2">
                  <a:lumMod val="50000"/>
                </a:schemeClr>
              </a:solidFill>
            </a:rPr>
            <a:t>.</a:t>
          </a:r>
        </a:p>
      </dgm:t>
    </dgm:pt>
    <dgm:pt modelId="{4D1C1C71-035F-4772-ACC9-63A999B0D7A2}" type="parTrans" cxnId="{B697FD62-074A-497A-BE8C-7AC97205BB9E}">
      <dgm:prSet/>
      <dgm:spPr/>
      <dgm:t>
        <a:bodyPr/>
        <a:lstStyle/>
        <a:p>
          <a:endParaRPr lang="es-CO"/>
        </a:p>
      </dgm:t>
    </dgm:pt>
    <dgm:pt modelId="{CD04B6DF-442A-4901-9A9B-44922ED659A6}" type="sibTrans" cxnId="{B697FD62-074A-497A-BE8C-7AC97205BB9E}">
      <dgm:prSet/>
      <dgm:spPr/>
      <dgm:t>
        <a:bodyPr/>
        <a:lstStyle/>
        <a:p>
          <a:endParaRPr lang="es-CO"/>
        </a:p>
      </dgm:t>
    </dgm:pt>
    <dgm:pt modelId="{C46F5EEA-D9EF-4A3A-9655-EC7EC5149823}">
      <dgm:prSet/>
      <dgm:spPr>
        <a:solidFill>
          <a:schemeClr val="accent2">
            <a:lumMod val="60000"/>
            <a:lumOff val="40000"/>
          </a:schemeClr>
        </a:solidFill>
      </dgm:spPr>
      <dgm:t>
        <a:bodyPr/>
        <a:lstStyle/>
        <a:p>
          <a:pPr algn="l"/>
          <a:r>
            <a:rPr lang="es-ES" dirty="0">
              <a:solidFill>
                <a:schemeClr val="bg2">
                  <a:lumMod val="50000"/>
                </a:schemeClr>
              </a:solidFill>
            </a:rPr>
            <a:t>Reuniones virtuales y trabajo colaborativo.</a:t>
          </a:r>
          <a:endParaRPr lang="es-CO" dirty="0">
            <a:solidFill>
              <a:schemeClr val="bg2">
                <a:lumMod val="50000"/>
              </a:schemeClr>
            </a:solidFill>
          </a:endParaRPr>
        </a:p>
      </dgm:t>
    </dgm:pt>
    <dgm:pt modelId="{CBC9ED34-0DAB-409C-8B7F-0FF38F97B310}" type="parTrans" cxnId="{E3A4FBD5-299D-4171-A9D4-79661D82A65A}">
      <dgm:prSet/>
      <dgm:spPr/>
      <dgm:t>
        <a:bodyPr/>
        <a:lstStyle/>
        <a:p>
          <a:endParaRPr lang="es-CO"/>
        </a:p>
      </dgm:t>
    </dgm:pt>
    <dgm:pt modelId="{F74CB358-30CB-4B07-A2D6-F9401277E494}" type="sibTrans" cxnId="{E3A4FBD5-299D-4171-A9D4-79661D82A65A}">
      <dgm:prSet/>
      <dgm:spPr/>
      <dgm:t>
        <a:bodyPr/>
        <a:lstStyle/>
        <a:p>
          <a:endParaRPr lang="es-CO"/>
        </a:p>
      </dgm:t>
    </dgm:pt>
    <dgm:pt modelId="{2BDB1B52-9A61-4632-8339-2BE8FF36B581}">
      <dgm:prSet/>
      <dgm:spPr>
        <a:solidFill>
          <a:schemeClr val="accent2">
            <a:lumMod val="60000"/>
            <a:lumOff val="40000"/>
          </a:schemeClr>
        </a:solidFill>
      </dgm:spPr>
      <dgm:t>
        <a:bodyPr/>
        <a:lstStyle/>
        <a:p>
          <a:pPr algn="l"/>
          <a:r>
            <a:rPr lang="es-ES" dirty="0">
              <a:solidFill>
                <a:schemeClr val="bg2">
                  <a:lumMod val="50000"/>
                </a:schemeClr>
              </a:solidFill>
            </a:rPr>
            <a:t>Trámite de firmas de forma digital. </a:t>
          </a:r>
          <a:endParaRPr lang="es-CO" dirty="0">
            <a:solidFill>
              <a:schemeClr val="bg2">
                <a:lumMod val="50000"/>
              </a:schemeClr>
            </a:solidFill>
          </a:endParaRPr>
        </a:p>
      </dgm:t>
    </dgm:pt>
    <dgm:pt modelId="{B4394A1F-E1CB-4FF4-996B-776AE29812AF}" type="parTrans" cxnId="{A10E41AE-4EB5-428E-B84F-54F15E189CEC}">
      <dgm:prSet/>
      <dgm:spPr/>
      <dgm:t>
        <a:bodyPr/>
        <a:lstStyle/>
        <a:p>
          <a:endParaRPr lang="es-CO"/>
        </a:p>
      </dgm:t>
    </dgm:pt>
    <dgm:pt modelId="{1161CFE1-8090-40D7-BDE6-4B5570E5C0D5}" type="sibTrans" cxnId="{A10E41AE-4EB5-428E-B84F-54F15E189CEC}">
      <dgm:prSet/>
      <dgm:spPr/>
      <dgm:t>
        <a:bodyPr/>
        <a:lstStyle/>
        <a:p>
          <a:endParaRPr lang="es-CO"/>
        </a:p>
      </dgm:t>
    </dgm:pt>
    <dgm:pt modelId="{35E4196C-98B2-4053-8244-56B44C55A6BC}">
      <dgm:prSet/>
      <dgm:spPr>
        <a:solidFill>
          <a:schemeClr val="accent2">
            <a:lumMod val="60000"/>
            <a:lumOff val="40000"/>
          </a:schemeClr>
        </a:solidFill>
      </dgm:spPr>
      <dgm:t>
        <a:bodyPr/>
        <a:lstStyle/>
        <a:p>
          <a:pPr algn="l"/>
          <a:r>
            <a:rPr lang="es-CO" u="none" dirty="0">
              <a:solidFill>
                <a:schemeClr val="bg2">
                  <a:lumMod val="50000"/>
                </a:schemeClr>
              </a:solidFill>
            </a:rPr>
            <a:t>Entrega de equipos de cómputo según necesidad</a:t>
          </a:r>
          <a:r>
            <a:rPr lang="es-ES" u="none" dirty="0">
              <a:solidFill>
                <a:schemeClr val="bg2">
                  <a:lumMod val="50000"/>
                </a:schemeClr>
              </a:solidFill>
            </a:rPr>
            <a:t>. </a:t>
          </a:r>
          <a:endParaRPr lang="es-CO" u="none" dirty="0">
            <a:solidFill>
              <a:schemeClr val="bg2">
                <a:lumMod val="50000"/>
              </a:schemeClr>
            </a:solidFill>
          </a:endParaRPr>
        </a:p>
      </dgm:t>
    </dgm:pt>
    <dgm:pt modelId="{230FE42A-FDDC-4FF9-831A-EDA0F2D25658}" type="parTrans" cxnId="{C159F7D6-E60C-470F-A19D-B4CD5085834B}">
      <dgm:prSet/>
      <dgm:spPr/>
      <dgm:t>
        <a:bodyPr/>
        <a:lstStyle/>
        <a:p>
          <a:endParaRPr lang="es-CO"/>
        </a:p>
      </dgm:t>
    </dgm:pt>
    <dgm:pt modelId="{9547E391-6D6B-4D49-9781-6063D995CA77}" type="sibTrans" cxnId="{C159F7D6-E60C-470F-A19D-B4CD5085834B}">
      <dgm:prSet/>
      <dgm:spPr/>
      <dgm:t>
        <a:bodyPr/>
        <a:lstStyle/>
        <a:p>
          <a:endParaRPr lang="es-CO"/>
        </a:p>
      </dgm:t>
    </dgm:pt>
    <dgm:pt modelId="{15CED8A6-B5D8-421E-B3E1-E026072CE018}">
      <dgm:prSet/>
      <dgm:spPr>
        <a:solidFill>
          <a:schemeClr val="accent2">
            <a:lumMod val="60000"/>
            <a:lumOff val="40000"/>
          </a:schemeClr>
        </a:solidFill>
      </dgm:spPr>
      <dgm:t>
        <a:bodyPr/>
        <a:lstStyle/>
        <a:p>
          <a:pPr algn="l"/>
          <a:r>
            <a:rPr lang="es-ES" dirty="0">
              <a:solidFill>
                <a:schemeClr val="bg2">
                  <a:lumMod val="50000"/>
                </a:schemeClr>
              </a:solidFill>
            </a:rPr>
            <a:t>Actividades de bienestar, capacitación y seguridad y salud en el trabajo de forma virtual. </a:t>
          </a:r>
          <a:endParaRPr lang="es-CO" dirty="0">
            <a:solidFill>
              <a:schemeClr val="bg2">
                <a:lumMod val="50000"/>
              </a:schemeClr>
            </a:solidFill>
          </a:endParaRPr>
        </a:p>
      </dgm:t>
    </dgm:pt>
    <dgm:pt modelId="{DD5B7D96-3B53-4206-8900-0C7237B94326}" type="parTrans" cxnId="{547B2C96-64F5-4DE0-91E6-6BF94EAD8EA6}">
      <dgm:prSet/>
      <dgm:spPr/>
      <dgm:t>
        <a:bodyPr/>
        <a:lstStyle/>
        <a:p>
          <a:endParaRPr lang="es-CO"/>
        </a:p>
      </dgm:t>
    </dgm:pt>
    <dgm:pt modelId="{04090D16-7C07-44B3-A3A7-204C0660339C}" type="sibTrans" cxnId="{547B2C96-64F5-4DE0-91E6-6BF94EAD8EA6}">
      <dgm:prSet/>
      <dgm:spPr/>
      <dgm:t>
        <a:bodyPr/>
        <a:lstStyle/>
        <a:p>
          <a:endParaRPr lang="es-CO"/>
        </a:p>
      </dgm:t>
    </dgm:pt>
    <dgm:pt modelId="{B15F94EA-95B9-448E-A1E5-2918D908C361}">
      <dgm:prSet/>
      <dgm:spPr>
        <a:solidFill>
          <a:schemeClr val="accent1">
            <a:lumMod val="60000"/>
            <a:lumOff val="40000"/>
          </a:schemeClr>
        </a:solidFill>
      </dgm:spPr>
      <dgm:t>
        <a:bodyPr/>
        <a:lstStyle/>
        <a:p>
          <a:pPr algn="l"/>
          <a:r>
            <a:rPr lang="es-ES" b="0" dirty="0">
              <a:solidFill>
                <a:schemeClr val="bg2">
                  <a:lumMod val="50000"/>
                </a:schemeClr>
              </a:solidFill>
            </a:rPr>
            <a:t>Datos de Bogotá en mapas, oportunidad de explotación y análisis para generar políticas de ciudad inteligente (Conversatorio virtual), entre otros.</a:t>
          </a:r>
          <a:endParaRPr lang="es-CO" b="0" dirty="0">
            <a:solidFill>
              <a:schemeClr val="bg2">
                <a:lumMod val="50000"/>
              </a:schemeClr>
            </a:solidFill>
          </a:endParaRPr>
        </a:p>
      </dgm:t>
    </dgm:pt>
    <dgm:pt modelId="{B70BB23D-8455-4595-A2A3-82766E49E40D}" type="parTrans" cxnId="{A6B53D84-DC65-494E-A5F6-8512593F4F04}">
      <dgm:prSet/>
      <dgm:spPr/>
      <dgm:t>
        <a:bodyPr/>
        <a:lstStyle/>
        <a:p>
          <a:endParaRPr lang="es-CO"/>
        </a:p>
      </dgm:t>
    </dgm:pt>
    <dgm:pt modelId="{0BF358D1-3539-4536-9CBE-8736AD95A7B1}" type="sibTrans" cxnId="{A6B53D84-DC65-494E-A5F6-8512593F4F04}">
      <dgm:prSet/>
      <dgm:spPr/>
      <dgm:t>
        <a:bodyPr/>
        <a:lstStyle/>
        <a:p>
          <a:endParaRPr lang="es-CO"/>
        </a:p>
      </dgm:t>
    </dgm:pt>
    <dgm:pt modelId="{55260596-9C2A-4003-80C1-B9084224A493}">
      <dgm:prSet/>
      <dgm:spPr>
        <a:solidFill>
          <a:schemeClr val="accent1">
            <a:lumMod val="60000"/>
            <a:lumOff val="40000"/>
          </a:schemeClr>
        </a:solidFill>
      </dgm:spPr>
      <dgm:t>
        <a:bodyPr/>
        <a:lstStyle/>
        <a:p>
          <a:pPr algn="l"/>
          <a:r>
            <a:rPr lang="es-ES" b="0" dirty="0">
              <a:solidFill>
                <a:schemeClr val="bg2">
                  <a:lumMod val="50000"/>
                </a:schemeClr>
              </a:solidFill>
            </a:rPr>
            <a:t>Una infraestructura de Datos para una Bogotá Inteligente (Seminario virtual).</a:t>
          </a:r>
          <a:endParaRPr lang="es-CO" b="0" dirty="0">
            <a:solidFill>
              <a:schemeClr val="bg2">
                <a:lumMod val="50000"/>
              </a:schemeClr>
            </a:solidFill>
          </a:endParaRPr>
        </a:p>
      </dgm:t>
    </dgm:pt>
    <dgm:pt modelId="{47D80BC3-85CC-4DDC-8E5D-593BD3077518}" type="sibTrans" cxnId="{89D1FB56-BBC9-4BA6-9C31-9D7F8B274F68}">
      <dgm:prSet/>
      <dgm:spPr/>
      <dgm:t>
        <a:bodyPr/>
        <a:lstStyle/>
        <a:p>
          <a:endParaRPr lang="es-CO"/>
        </a:p>
      </dgm:t>
    </dgm:pt>
    <dgm:pt modelId="{0774F2BE-C4CC-41D2-A830-95BC51D6D55C}" type="parTrans" cxnId="{89D1FB56-BBC9-4BA6-9C31-9D7F8B274F68}">
      <dgm:prSet/>
      <dgm:spPr/>
      <dgm:t>
        <a:bodyPr/>
        <a:lstStyle/>
        <a:p>
          <a:endParaRPr lang="es-CO"/>
        </a:p>
      </dgm:t>
    </dgm:pt>
    <dgm:pt modelId="{0509D20C-66C3-4359-BB50-F02E9A86F096}">
      <dgm:prSet/>
      <dgm:spPr>
        <a:solidFill>
          <a:schemeClr val="accent1">
            <a:lumMod val="60000"/>
            <a:lumOff val="40000"/>
          </a:schemeClr>
        </a:solidFill>
      </dgm:spPr>
      <dgm:t>
        <a:bodyPr/>
        <a:lstStyle/>
        <a:p>
          <a:pPr algn="l"/>
          <a:r>
            <a:rPr lang="es-ES" b="0" dirty="0">
              <a:solidFill>
                <a:schemeClr val="bg2">
                  <a:lumMod val="50000"/>
                </a:schemeClr>
              </a:solidFill>
            </a:rPr>
            <a:t>Cómo los datos transforman vidas (foro virtual).</a:t>
          </a:r>
          <a:endParaRPr lang="es-CO" b="0" dirty="0">
            <a:solidFill>
              <a:schemeClr val="bg2">
                <a:lumMod val="50000"/>
              </a:schemeClr>
            </a:solidFill>
          </a:endParaRPr>
        </a:p>
      </dgm:t>
    </dgm:pt>
    <dgm:pt modelId="{ABB689A0-7DF2-4338-BC7D-32B44D5F4ED4}" type="parTrans" cxnId="{D0BFD10B-DD03-4072-B2EB-27D3E6F717D4}">
      <dgm:prSet/>
      <dgm:spPr/>
      <dgm:t>
        <a:bodyPr/>
        <a:lstStyle/>
        <a:p>
          <a:endParaRPr lang="es-CO"/>
        </a:p>
      </dgm:t>
    </dgm:pt>
    <dgm:pt modelId="{59875031-5E9A-4A52-93DA-75965FA3198D}" type="sibTrans" cxnId="{D0BFD10B-DD03-4072-B2EB-27D3E6F717D4}">
      <dgm:prSet/>
      <dgm:spPr/>
      <dgm:t>
        <a:bodyPr/>
        <a:lstStyle/>
        <a:p>
          <a:endParaRPr lang="es-CO"/>
        </a:p>
      </dgm:t>
    </dgm:pt>
    <dgm:pt modelId="{5624BE30-B819-4ABC-A36C-F33F98CAC62A}">
      <dgm:prSet phldrT="[Texto]" custT="1"/>
      <dgm:spPr>
        <a:solidFill>
          <a:schemeClr val="accent4">
            <a:lumMod val="60000"/>
            <a:lumOff val="40000"/>
          </a:schemeClr>
        </a:solidFill>
      </dgm:spPr>
      <dgm:t>
        <a:bodyPr/>
        <a:lstStyle/>
        <a:p>
          <a:pPr algn="l"/>
          <a:r>
            <a:rPr lang="es-ES" sz="1300" dirty="0">
              <a:solidFill>
                <a:schemeClr val="bg2">
                  <a:lumMod val="50000"/>
                </a:schemeClr>
              </a:solidFill>
            </a:rPr>
            <a:t>Reuniones Virtuales con las comunidades para atender consultas. </a:t>
          </a:r>
          <a:endParaRPr lang="es-CO" sz="1300" dirty="0">
            <a:solidFill>
              <a:schemeClr val="bg2">
                <a:lumMod val="50000"/>
              </a:schemeClr>
            </a:solidFill>
          </a:endParaRPr>
        </a:p>
      </dgm:t>
    </dgm:pt>
    <dgm:pt modelId="{97FF4DA0-249D-49B5-9EA5-F125998640B6}" type="parTrans" cxnId="{7E7793F2-CB75-4C4C-852F-AF5F9E123EA7}">
      <dgm:prSet/>
      <dgm:spPr/>
      <dgm:t>
        <a:bodyPr/>
        <a:lstStyle/>
        <a:p>
          <a:endParaRPr lang="es-CO"/>
        </a:p>
      </dgm:t>
    </dgm:pt>
    <dgm:pt modelId="{2D8BF5E8-4D2F-4F94-A871-6B088033B02C}" type="sibTrans" cxnId="{7E7793F2-CB75-4C4C-852F-AF5F9E123EA7}">
      <dgm:prSet/>
      <dgm:spPr/>
      <dgm:t>
        <a:bodyPr/>
        <a:lstStyle/>
        <a:p>
          <a:endParaRPr lang="es-CO"/>
        </a:p>
      </dgm:t>
    </dgm:pt>
    <dgm:pt modelId="{F0301F63-9637-4846-AA1B-BAB89A7DB440}">
      <dgm:prSet phldrT="[Texto]"/>
      <dgm:spPr>
        <a:solidFill>
          <a:schemeClr val="accent1">
            <a:lumMod val="60000"/>
            <a:lumOff val="40000"/>
          </a:schemeClr>
        </a:solidFill>
      </dgm:spPr>
      <dgm:t>
        <a:bodyPr/>
        <a:lstStyle/>
        <a:p>
          <a:pPr algn="l"/>
          <a:r>
            <a:rPr lang="es-ES" b="0" dirty="0">
              <a:solidFill>
                <a:schemeClr val="bg2">
                  <a:lumMod val="50000"/>
                </a:schemeClr>
              </a:solidFill>
            </a:rPr>
            <a:t>Incremento al uso de Facebook Live y creación de Instagram.</a:t>
          </a:r>
          <a:endParaRPr lang="es-CO" dirty="0">
            <a:solidFill>
              <a:schemeClr val="bg2">
                <a:lumMod val="50000"/>
              </a:schemeClr>
            </a:solidFill>
          </a:endParaRPr>
        </a:p>
      </dgm:t>
    </dgm:pt>
    <dgm:pt modelId="{372033D8-974D-46E8-A501-A50C3EF7E6CB}" type="parTrans" cxnId="{3370DF14-B5C1-4694-B45B-EE160580F6F0}">
      <dgm:prSet/>
      <dgm:spPr/>
      <dgm:t>
        <a:bodyPr/>
        <a:lstStyle/>
        <a:p>
          <a:endParaRPr lang="es-CO"/>
        </a:p>
      </dgm:t>
    </dgm:pt>
    <dgm:pt modelId="{2781061E-4420-4A6A-A7FB-CF7F7A8584EE}" type="sibTrans" cxnId="{3370DF14-B5C1-4694-B45B-EE160580F6F0}">
      <dgm:prSet/>
      <dgm:spPr/>
      <dgm:t>
        <a:bodyPr/>
        <a:lstStyle/>
        <a:p>
          <a:endParaRPr lang="es-CO"/>
        </a:p>
      </dgm:t>
    </dgm:pt>
    <dgm:pt modelId="{738EB59D-90BB-4720-AEFE-EC515F95F9B2}" type="pres">
      <dgm:prSet presAssocID="{19C5B0C7-6647-482C-AE94-F27DE0362079}" presName="linearFlow" presStyleCnt="0">
        <dgm:presLayoutVars>
          <dgm:dir/>
          <dgm:animLvl val="lvl"/>
          <dgm:resizeHandles/>
        </dgm:presLayoutVars>
      </dgm:prSet>
      <dgm:spPr/>
    </dgm:pt>
    <dgm:pt modelId="{3F780AC9-9011-440F-9AC2-571C6A771433}" type="pres">
      <dgm:prSet presAssocID="{E5D068F2-0F5A-4A1A-99EF-3627FDFE247B}" presName="compositeNode" presStyleCnt="0">
        <dgm:presLayoutVars>
          <dgm:bulletEnabled val="1"/>
        </dgm:presLayoutVars>
      </dgm:prSet>
      <dgm:spPr/>
    </dgm:pt>
    <dgm:pt modelId="{36725708-D9BD-442E-A569-9F207FE79AC3}" type="pres">
      <dgm:prSet presAssocID="{E5D068F2-0F5A-4A1A-99EF-3627FDFE247B}" presName="image" presStyleLbl="fgImgPlace1" presStyleIdx="0" presStyleCnt="4" custLinFactNeighborX="5551" custLinFactNeighborY="-40678"/>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7296C41-665D-484E-834C-0B471620A101}" type="pres">
      <dgm:prSet presAssocID="{E5D068F2-0F5A-4A1A-99EF-3627FDFE247B}" presName="childNode" presStyleLbl="node1" presStyleIdx="0" presStyleCnt="4" custScaleX="110810" custLinFactNeighborX="2231" custLinFactNeighborY="-8344">
        <dgm:presLayoutVars>
          <dgm:bulletEnabled val="1"/>
        </dgm:presLayoutVars>
      </dgm:prSet>
      <dgm:spPr/>
    </dgm:pt>
    <dgm:pt modelId="{9880EAE2-4B5E-4F15-870E-7F96E8201DCC}" type="pres">
      <dgm:prSet presAssocID="{E5D068F2-0F5A-4A1A-99EF-3627FDFE247B}" presName="parentNode" presStyleLbl="revTx" presStyleIdx="0" presStyleCnt="4" custScaleY="84204" custLinFactNeighborX="1950" custLinFactNeighborY="5322">
        <dgm:presLayoutVars>
          <dgm:chMax val="0"/>
          <dgm:bulletEnabled val="1"/>
        </dgm:presLayoutVars>
      </dgm:prSet>
      <dgm:spPr/>
    </dgm:pt>
    <dgm:pt modelId="{8533C714-A529-4099-A499-322E4F8F0F51}" type="pres">
      <dgm:prSet presAssocID="{6C07ACD7-2B23-4370-B77E-68E5FE9A0179}" presName="sibTrans" presStyleCnt="0"/>
      <dgm:spPr/>
    </dgm:pt>
    <dgm:pt modelId="{E8E035FF-70E4-47FC-8F9B-42BC4DCFF3FB}" type="pres">
      <dgm:prSet presAssocID="{A113B844-345E-4776-A74C-E20BC8C1B1E8}" presName="compositeNode" presStyleCnt="0">
        <dgm:presLayoutVars>
          <dgm:bulletEnabled val="1"/>
        </dgm:presLayoutVars>
      </dgm:prSet>
      <dgm:spPr/>
    </dgm:pt>
    <dgm:pt modelId="{77BA0890-899A-496F-B74F-6A33C679D0B1}" type="pres">
      <dgm:prSet presAssocID="{A113B844-345E-4776-A74C-E20BC8C1B1E8}" presName="image" presStyleLbl="fgImgPlace1" presStyleIdx="1" presStyleCnt="4" custLinFactNeighborX="-40911" custLinFactNeighborY="-3486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1D9A3510-158C-406F-B173-F13F16D7E365}" type="pres">
      <dgm:prSet presAssocID="{A113B844-345E-4776-A74C-E20BC8C1B1E8}" presName="childNode" presStyleLbl="node1" presStyleIdx="1" presStyleCnt="4" custScaleX="122390" custScaleY="99767" custLinFactNeighborX="-11841" custLinFactNeighborY="-7945">
        <dgm:presLayoutVars>
          <dgm:bulletEnabled val="1"/>
        </dgm:presLayoutVars>
      </dgm:prSet>
      <dgm:spPr/>
    </dgm:pt>
    <dgm:pt modelId="{1E322B1A-F56C-4E36-AE81-317CEAC58F32}" type="pres">
      <dgm:prSet presAssocID="{A113B844-345E-4776-A74C-E20BC8C1B1E8}" presName="parentNode" presStyleLbl="revTx" presStyleIdx="1" presStyleCnt="4" custScaleY="87383" custLinFactNeighborX="-92811" custLinFactNeighborY="2939">
        <dgm:presLayoutVars>
          <dgm:chMax val="0"/>
          <dgm:bulletEnabled val="1"/>
        </dgm:presLayoutVars>
      </dgm:prSet>
      <dgm:spPr/>
    </dgm:pt>
    <dgm:pt modelId="{B1AED54C-2328-4C33-851F-65316A636DF3}" type="pres">
      <dgm:prSet presAssocID="{8C1E239B-FDAC-4EED-83FE-79AF3760DA2E}" presName="sibTrans" presStyleCnt="0"/>
      <dgm:spPr/>
    </dgm:pt>
    <dgm:pt modelId="{C699FA26-8599-47C0-88D9-BF8300930D01}" type="pres">
      <dgm:prSet presAssocID="{5A92E4A0-D26A-4130-A5AE-86E202C971A9}" presName="compositeNode" presStyleCnt="0">
        <dgm:presLayoutVars>
          <dgm:bulletEnabled val="1"/>
        </dgm:presLayoutVars>
      </dgm:prSet>
      <dgm:spPr/>
    </dgm:pt>
    <dgm:pt modelId="{B74E1E06-89A6-4C8F-AD38-E011D933838B}" type="pres">
      <dgm:prSet presAssocID="{5A92E4A0-D26A-4130-A5AE-86E202C971A9}" presName="image" presStyleLbl="fgImgPlace1" presStyleIdx="2" presStyleCnt="4" custScaleX="119504" custScaleY="92533" custLinFactNeighborX="-47036" custLinFactNeighborY="-23857"/>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3BD1019F-A428-49D8-940D-D051154BF34D}" type="pres">
      <dgm:prSet presAssocID="{5A92E4A0-D26A-4130-A5AE-86E202C971A9}" presName="childNode" presStyleLbl="node1" presStyleIdx="2" presStyleCnt="4" custScaleX="123441" custScaleY="97718" custLinFactNeighborX="-23899" custLinFactNeighborY="-7959">
        <dgm:presLayoutVars>
          <dgm:bulletEnabled val="1"/>
        </dgm:presLayoutVars>
      </dgm:prSet>
      <dgm:spPr/>
    </dgm:pt>
    <dgm:pt modelId="{B066E972-80B2-435B-A9B8-73EE4DFF7A19}" type="pres">
      <dgm:prSet presAssocID="{5A92E4A0-D26A-4130-A5AE-86E202C971A9}" presName="parentNode" presStyleLbl="revTx" presStyleIdx="2" presStyleCnt="4" custScaleY="86407" custLinFactX="-59429" custLinFactNeighborX="-100000" custLinFactNeighborY="-5583">
        <dgm:presLayoutVars>
          <dgm:chMax val="0"/>
          <dgm:bulletEnabled val="1"/>
        </dgm:presLayoutVars>
      </dgm:prSet>
      <dgm:spPr/>
    </dgm:pt>
    <dgm:pt modelId="{08A6E22D-52EC-4982-8C93-3195CCCB9AD9}" type="pres">
      <dgm:prSet presAssocID="{11A907CF-311C-4673-B268-63F6283362BC}" presName="sibTrans" presStyleCnt="0"/>
      <dgm:spPr/>
    </dgm:pt>
    <dgm:pt modelId="{BC2DBB17-C124-4179-8A19-EF6B4218FEAD}" type="pres">
      <dgm:prSet presAssocID="{DD5B1249-1BE9-4E06-8D32-3EE419F6AD6C}" presName="compositeNode" presStyleCnt="0">
        <dgm:presLayoutVars>
          <dgm:bulletEnabled val="1"/>
        </dgm:presLayoutVars>
      </dgm:prSet>
      <dgm:spPr/>
    </dgm:pt>
    <dgm:pt modelId="{46990059-A717-4A3A-9728-465AA220BA42}" type="pres">
      <dgm:prSet presAssocID="{DD5B1249-1BE9-4E06-8D32-3EE419F6AD6C}" presName="image" presStyleLbl="fgImgPlace1" presStyleIdx="3" presStyleCnt="4" custScaleX="105651" custScaleY="91101" custLinFactX="-17027" custLinFactNeighborX="-100000" custLinFactNeighborY="-21328"/>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44196887-C9EE-4376-A1EC-A71D2DB97ADB}" type="pres">
      <dgm:prSet presAssocID="{DD5B1249-1BE9-4E06-8D32-3EE419F6AD6C}" presName="childNode" presStyleLbl="node1" presStyleIdx="3" presStyleCnt="4" custScaleX="158172" custScaleY="96931" custLinFactNeighborX="-21840" custLinFactNeighborY="-7946">
        <dgm:presLayoutVars>
          <dgm:bulletEnabled val="1"/>
        </dgm:presLayoutVars>
      </dgm:prSet>
      <dgm:spPr/>
    </dgm:pt>
    <dgm:pt modelId="{7A9C9BB9-9FB1-4FAD-ABE5-D89700AB5F78}" type="pres">
      <dgm:prSet presAssocID="{DD5B1249-1BE9-4E06-8D32-3EE419F6AD6C}" presName="parentNode" presStyleLbl="revTx" presStyleIdx="3" presStyleCnt="4" custScaleY="87086" custLinFactX="-100000" custLinFactNeighborX="-147485" custLinFactNeighborY="2369">
        <dgm:presLayoutVars>
          <dgm:chMax val="0"/>
          <dgm:bulletEnabled val="1"/>
        </dgm:presLayoutVars>
      </dgm:prSet>
      <dgm:spPr/>
    </dgm:pt>
  </dgm:ptLst>
  <dgm:cxnLst>
    <dgm:cxn modelId="{EA396000-0980-4B78-B6D0-D597C63075EA}" type="presOf" srcId="{9D623761-04B6-405A-B337-892D05746477}" destId="{44196887-C9EE-4376-A1EC-A71D2DB97ADB}" srcOrd="0" destOrd="0" presId="urn:microsoft.com/office/officeart/2005/8/layout/hList2"/>
    <dgm:cxn modelId="{9A4A1708-3E79-4CC5-8D48-6C5DCAC8938D}" type="presOf" srcId="{E5D068F2-0F5A-4A1A-99EF-3627FDFE247B}" destId="{9880EAE2-4B5E-4F15-870E-7F96E8201DCC}" srcOrd="0" destOrd="0" presId="urn:microsoft.com/office/officeart/2005/8/layout/hList2"/>
    <dgm:cxn modelId="{D0BFD10B-DD03-4072-B2EB-27D3E6F717D4}" srcId="{A113B844-345E-4776-A74C-E20BC8C1B1E8}" destId="{0509D20C-66C3-4359-BB50-F02E9A86F096}" srcOrd="2" destOrd="0" parTransId="{ABB689A0-7DF2-4338-BC7D-32B44D5F4ED4}" sibTransId="{59875031-5E9A-4A52-93DA-75965FA3198D}"/>
    <dgm:cxn modelId="{01F3530C-DCE6-4153-80E2-CE9986EA8CBF}" srcId="{DD5B1249-1BE9-4E06-8D32-3EE419F6AD6C}" destId="{FEA91DAB-4551-4F13-8F4D-DC3894FA368D}" srcOrd="1" destOrd="0" parTransId="{051E0480-9667-4FD1-BC37-C7524510FE18}" sibTransId="{C3B20799-201B-4B57-81ED-B97670B7A577}"/>
    <dgm:cxn modelId="{3370DF14-B5C1-4694-B45B-EE160580F6F0}" srcId="{A113B844-345E-4776-A74C-E20BC8C1B1E8}" destId="{F0301F63-9637-4846-AA1B-BAB89A7DB440}" srcOrd="0" destOrd="0" parTransId="{372033D8-974D-46E8-A501-A50C3EF7E6CB}" sibTransId="{2781061E-4420-4A6A-A7FB-CF7F7A8584EE}"/>
    <dgm:cxn modelId="{0D546917-CE0A-4E1E-B596-09110F95C08B}" type="presOf" srcId="{55260596-9C2A-4003-80C1-B9084224A493}" destId="{1D9A3510-158C-406F-B173-F13F16D7E365}" srcOrd="0" destOrd="3" presId="urn:microsoft.com/office/officeart/2005/8/layout/hList2"/>
    <dgm:cxn modelId="{ED0C6A26-FC2F-4366-99A9-560A0A1A5155}" type="presOf" srcId="{B15F94EA-95B9-448E-A1E5-2918D908C361}" destId="{1D9A3510-158C-406F-B173-F13F16D7E365}" srcOrd="0" destOrd="4" presId="urn:microsoft.com/office/officeart/2005/8/layout/hList2"/>
    <dgm:cxn modelId="{36F91C2B-CB63-4371-A912-CEE6EDCCEEBD}" type="presOf" srcId="{C46F5EEA-D9EF-4A3A-9655-EC7EC5149823}" destId="{B7296C41-665D-484E-834C-0B471620A101}" srcOrd="0" destOrd="1" presId="urn:microsoft.com/office/officeart/2005/8/layout/hList2"/>
    <dgm:cxn modelId="{73B6092C-9C1D-4B87-9C04-80F228F15B10}" type="presOf" srcId="{F0301F63-9637-4846-AA1B-BAB89A7DB440}" destId="{1D9A3510-158C-406F-B173-F13F16D7E365}" srcOrd="0" destOrd="0" presId="urn:microsoft.com/office/officeart/2005/8/layout/hList2"/>
    <dgm:cxn modelId="{68EAE539-EC1E-49F9-A8D6-9D669E04254E}" srcId="{19C5B0C7-6647-482C-AE94-F27DE0362079}" destId="{DD5B1249-1BE9-4E06-8D32-3EE419F6AD6C}" srcOrd="3" destOrd="0" parTransId="{CF939178-B7E7-484A-96C6-7C0C361C3F92}" sibTransId="{C08F7E42-76F2-41F7-89CF-BD2F134162F2}"/>
    <dgm:cxn modelId="{EC17C43E-7EB3-42E2-B1A5-49226AAFC226}" srcId="{DD5B1249-1BE9-4E06-8D32-3EE419F6AD6C}" destId="{9D623761-04B6-405A-B337-892D05746477}" srcOrd="0" destOrd="0" parTransId="{13D1E650-FADA-48B1-B7ED-0E512ABAE64B}" sibTransId="{9BE1337F-41C1-48B8-BB0A-5A0D9E8CCAC0}"/>
    <dgm:cxn modelId="{4F1B6E41-9FD4-40B1-AE26-EE794B75D764}" type="presOf" srcId="{613DEFE9-B41A-4374-86A1-C1715DFD4FEF}" destId="{B7296C41-665D-484E-834C-0B471620A101}" srcOrd="0" destOrd="0" presId="urn:microsoft.com/office/officeart/2005/8/layout/hList2"/>
    <dgm:cxn modelId="{B697FD62-074A-497A-BE8C-7AC97205BB9E}" srcId="{E5D068F2-0F5A-4A1A-99EF-3627FDFE247B}" destId="{613DEFE9-B41A-4374-86A1-C1715DFD4FEF}" srcOrd="0" destOrd="0" parTransId="{4D1C1C71-035F-4772-ACC9-63A999B0D7A2}" sibTransId="{CD04B6DF-442A-4901-9A9B-44922ED659A6}"/>
    <dgm:cxn modelId="{00257949-99B0-45C1-83E5-E001ED728856}" srcId="{DD5B1249-1BE9-4E06-8D32-3EE419F6AD6C}" destId="{411FC856-616E-4E6C-8DC0-665A947D091F}" srcOrd="5" destOrd="0" parTransId="{6F777ED1-F73F-40F0-9BA9-B93DD9FD9881}" sibTransId="{EC894255-8C88-46F5-BA8A-4A660C6593A0}"/>
    <dgm:cxn modelId="{F893B46A-8ED3-4E45-909F-46780C327B35}" type="presOf" srcId="{13B8120F-7740-4DB1-BB51-2360DB0B2483}" destId="{1D9A3510-158C-406F-B173-F13F16D7E365}" srcOrd="0" destOrd="1" presId="urn:microsoft.com/office/officeart/2005/8/layout/hList2"/>
    <dgm:cxn modelId="{74B6336C-0989-4E16-A607-E659B5226E84}" type="presOf" srcId="{97085E22-4FF4-488B-9066-17B1501BDC75}" destId="{44196887-C9EE-4376-A1EC-A71D2DB97ADB}" srcOrd="0" destOrd="2" presId="urn:microsoft.com/office/officeart/2005/8/layout/hList2"/>
    <dgm:cxn modelId="{EE27544D-7798-4766-BF41-029DAA086E9D}" srcId="{DD5B1249-1BE9-4E06-8D32-3EE419F6AD6C}" destId="{9109C2BA-CB69-40DD-98FC-20B4CCBF88B5}" srcOrd="4" destOrd="0" parTransId="{B72DD993-5DE1-4D32-97D0-CF752DC08CA5}" sibTransId="{AF84CC54-CE85-4640-8736-524D3F27FEAD}"/>
    <dgm:cxn modelId="{4A0E606F-A547-42CE-8D33-72EAF6A73D59}" srcId="{A113B844-345E-4776-A74C-E20BC8C1B1E8}" destId="{13B8120F-7740-4DB1-BB51-2360DB0B2483}" srcOrd="1" destOrd="0" parTransId="{659C7C68-EA9F-4E9D-A468-B945C0FBE97F}" sibTransId="{4C480A4D-08AB-49A4-908F-D32763DA84BD}"/>
    <dgm:cxn modelId="{7AAAE251-B186-40DF-9435-303ECFB050AA}" type="presOf" srcId="{A113B844-345E-4776-A74C-E20BC8C1B1E8}" destId="{1E322B1A-F56C-4E36-AE81-317CEAC58F32}" srcOrd="0" destOrd="0" presId="urn:microsoft.com/office/officeart/2005/8/layout/hList2"/>
    <dgm:cxn modelId="{51FC6956-727C-40F7-9964-B27A77DC7E7C}" type="presOf" srcId="{429BE9A8-ED83-4C1F-A7BB-3C4C7AEDD4F2}" destId="{44196887-C9EE-4376-A1EC-A71D2DB97ADB}" srcOrd="0" destOrd="3" presId="urn:microsoft.com/office/officeart/2005/8/layout/hList2"/>
    <dgm:cxn modelId="{89D1FB56-BBC9-4BA6-9C31-9D7F8B274F68}" srcId="{A113B844-345E-4776-A74C-E20BC8C1B1E8}" destId="{55260596-9C2A-4003-80C1-B9084224A493}" srcOrd="3" destOrd="0" parTransId="{0774F2BE-C4CC-41D2-A830-95BC51D6D55C}" sibTransId="{47D80BC3-85CC-4DDC-8E5D-593BD3077518}"/>
    <dgm:cxn modelId="{6BA8917A-3152-4DC5-8FF0-FC34F49B303B}" srcId="{DD5B1249-1BE9-4E06-8D32-3EE419F6AD6C}" destId="{429BE9A8-ED83-4C1F-A7BB-3C4C7AEDD4F2}" srcOrd="3" destOrd="0" parTransId="{29991E53-9776-438F-B7F5-A92F1D960B37}" sibTransId="{B3DB697D-1ADF-4A8A-9DE5-54EC9F74A337}"/>
    <dgm:cxn modelId="{75D91281-59E8-420E-A231-33BE2B7B4A13}" type="presOf" srcId="{2BDB1B52-9A61-4632-8339-2BE8FF36B581}" destId="{B7296C41-665D-484E-834C-0B471620A101}" srcOrd="0" destOrd="2" presId="urn:microsoft.com/office/officeart/2005/8/layout/hList2"/>
    <dgm:cxn modelId="{88113782-40A4-4173-9E1B-857FE11B471D}" type="presOf" srcId="{19C5B0C7-6647-482C-AE94-F27DE0362079}" destId="{738EB59D-90BB-4720-AEFE-EC515F95F9B2}" srcOrd="0" destOrd="0" presId="urn:microsoft.com/office/officeart/2005/8/layout/hList2"/>
    <dgm:cxn modelId="{A6B53D84-DC65-494E-A5F6-8512593F4F04}" srcId="{A113B844-345E-4776-A74C-E20BC8C1B1E8}" destId="{B15F94EA-95B9-448E-A1E5-2918D908C361}" srcOrd="4" destOrd="0" parTransId="{B70BB23D-8455-4595-A2A3-82766E49E40D}" sibTransId="{0BF358D1-3539-4536-9CBE-8736AD95A7B1}"/>
    <dgm:cxn modelId="{DEB55E8D-3124-46C4-A990-7B6006CA71E3}" type="presOf" srcId="{F0B2BA1B-E151-4F48-9275-142EFB067F32}" destId="{3BD1019F-A428-49D8-940D-D051154BF34D}" srcOrd="0" destOrd="3" presId="urn:microsoft.com/office/officeart/2005/8/layout/hList2"/>
    <dgm:cxn modelId="{19C1C48E-5C0D-4001-9B66-19B1DDA749D7}" srcId="{19C5B0C7-6647-482C-AE94-F27DE0362079}" destId="{A113B844-345E-4776-A74C-E20BC8C1B1E8}" srcOrd="1" destOrd="0" parTransId="{C48F3133-51F7-4A95-80DA-F0B08AE46A52}" sibTransId="{8C1E239B-FDAC-4EED-83FE-79AF3760DA2E}"/>
    <dgm:cxn modelId="{547B2C96-64F5-4DE0-91E6-6BF94EAD8EA6}" srcId="{E5D068F2-0F5A-4A1A-99EF-3627FDFE247B}" destId="{15CED8A6-B5D8-421E-B3E1-E026072CE018}" srcOrd="4" destOrd="0" parTransId="{DD5B7D96-3B53-4206-8900-0C7237B94326}" sibTransId="{04090D16-7C07-44B3-A3A7-204C0660339C}"/>
    <dgm:cxn modelId="{6D1B519A-AAA3-46BA-BE3F-AAAC48C7052B}" srcId="{19C5B0C7-6647-482C-AE94-F27DE0362079}" destId="{E5D068F2-0F5A-4A1A-99EF-3627FDFE247B}" srcOrd="0" destOrd="0" parTransId="{441DCB7F-B0C4-417C-B92D-1F89097FC2DF}" sibTransId="{6C07ACD7-2B23-4370-B77E-68E5FE9A0179}"/>
    <dgm:cxn modelId="{684F799B-D302-4DD4-B9A7-5D986FFDA137}" srcId="{5A92E4A0-D26A-4130-A5AE-86E202C971A9}" destId="{F0B2BA1B-E151-4F48-9275-142EFB067F32}" srcOrd="3" destOrd="0" parTransId="{EF05D5A3-53A4-4E96-852F-106885AFB292}" sibTransId="{3870AEBA-49CC-4561-B2D0-C269292A49A0}"/>
    <dgm:cxn modelId="{A8292B9E-5FB0-4242-B537-252E08959AEC}" type="presOf" srcId="{95DD3E42-0EFF-4BDB-8BC3-E4F5D5FEA1A6}" destId="{3BD1019F-A428-49D8-940D-D051154BF34D}" srcOrd="0" destOrd="2" presId="urn:microsoft.com/office/officeart/2005/8/layout/hList2"/>
    <dgm:cxn modelId="{25583CA0-DDCF-4A88-BD16-364E6BA9B513}" srcId="{5A92E4A0-D26A-4130-A5AE-86E202C971A9}" destId="{C97368F1-A70C-422C-BDE5-4A4739B5BEA3}" srcOrd="1" destOrd="0" parTransId="{512F4C3C-9984-4055-B02B-4F565790B664}" sibTransId="{FD4817EE-1ADB-47BD-BC4A-848A84D43A6F}"/>
    <dgm:cxn modelId="{546E7BA2-62AD-4440-BAE5-6E594AF0A1CF}" type="presOf" srcId="{9109C2BA-CB69-40DD-98FC-20B4CCBF88B5}" destId="{44196887-C9EE-4376-A1EC-A71D2DB97ADB}" srcOrd="0" destOrd="4" presId="urn:microsoft.com/office/officeart/2005/8/layout/hList2"/>
    <dgm:cxn modelId="{2661F9A4-B21D-4A7C-824C-27E8C6CD3FED}" srcId="{DD5B1249-1BE9-4E06-8D32-3EE419F6AD6C}" destId="{84F71AC9-DBA4-4146-9766-61FCC2A68095}" srcOrd="6" destOrd="0" parTransId="{BF975385-53E5-4639-B28F-43FF69E01AA6}" sibTransId="{FC8ED653-3CD0-4178-B7D3-5C9C3D42DF6E}"/>
    <dgm:cxn modelId="{BF45B6AD-8861-4F37-A42B-CCE0D344ECE3}" type="presOf" srcId="{411FC856-616E-4E6C-8DC0-665A947D091F}" destId="{44196887-C9EE-4376-A1EC-A71D2DB97ADB}" srcOrd="0" destOrd="5" presId="urn:microsoft.com/office/officeart/2005/8/layout/hList2"/>
    <dgm:cxn modelId="{A10E41AE-4EB5-428E-B84F-54F15E189CEC}" srcId="{E5D068F2-0F5A-4A1A-99EF-3627FDFE247B}" destId="{2BDB1B52-9A61-4632-8339-2BE8FF36B581}" srcOrd="2" destOrd="0" parTransId="{B4394A1F-E1CB-4FF4-996B-776AE29812AF}" sibTransId="{1161CFE1-8090-40D7-BDE6-4B5570E5C0D5}"/>
    <dgm:cxn modelId="{1C8C51B4-F55D-4D4C-AC68-3A4374A7D3DA}" type="presOf" srcId="{35E4196C-98B2-4053-8244-56B44C55A6BC}" destId="{B7296C41-665D-484E-834C-0B471620A101}" srcOrd="0" destOrd="3" presId="urn:microsoft.com/office/officeart/2005/8/layout/hList2"/>
    <dgm:cxn modelId="{4DB063B5-121B-4526-8659-996B5EC4F2F9}" type="presOf" srcId="{15CED8A6-B5D8-421E-B3E1-E026072CE018}" destId="{B7296C41-665D-484E-834C-0B471620A101}" srcOrd="0" destOrd="4" presId="urn:microsoft.com/office/officeart/2005/8/layout/hList2"/>
    <dgm:cxn modelId="{3ABF32C0-4064-428F-88F4-730220C00E4B}" type="presOf" srcId="{5624BE30-B819-4ABC-A36C-F33F98CAC62A}" destId="{3BD1019F-A428-49D8-940D-D051154BF34D}" srcOrd="0" destOrd="0" presId="urn:microsoft.com/office/officeart/2005/8/layout/hList2"/>
    <dgm:cxn modelId="{7D6EE7CF-8BE0-446E-9BE5-EF6D24784993}" srcId="{19C5B0C7-6647-482C-AE94-F27DE0362079}" destId="{5A92E4A0-D26A-4130-A5AE-86E202C971A9}" srcOrd="2" destOrd="0" parTransId="{509B52A5-1461-4957-A2B2-D9515960236C}" sibTransId="{11A907CF-311C-4673-B268-63F6283362BC}"/>
    <dgm:cxn modelId="{4FA31ED0-0F42-405E-933E-92FFF7857A5B}" type="presOf" srcId="{FEA91DAB-4551-4F13-8F4D-DC3894FA368D}" destId="{44196887-C9EE-4376-A1EC-A71D2DB97ADB}" srcOrd="0" destOrd="1" presId="urn:microsoft.com/office/officeart/2005/8/layout/hList2"/>
    <dgm:cxn modelId="{E3A4FBD5-299D-4171-A9D4-79661D82A65A}" srcId="{E5D068F2-0F5A-4A1A-99EF-3627FDFE247B}" destId="{C46F5EEA-D9EF-4A3A-9655-EC7EC5149823}" srcOrd="1" destOrd="0" parTransId="{CBC9ED34-0DAB-409C-8B7F-0FF38F97B310}" sibTransId="{F74CB358-30CB-4B07-A2D6-F9401277E494}"/>
    <dgm:cxn modelId="{C159F7D6-E60C-470F-A19D-B4CD5085834B}" srcId="{E5D068F2-0F5A-4A1A-99EF-3627FDFE247B}" destId="{35E4196C-98B2-4053-8244-56B44C55A6BC}" srcOrd="3" destOrd="0" parTransId="{230FE42A-FDDC-4FF9-831A-EDA0F2D25658}" sibTransId="{9547E391-6D6B-4D49-9781-6063D995CA77}"/>
    <dgm:cxn modelId="{32D464D8-9760-42EA-9628-A58165D1DB30}" type="presOf" srcId="{C97368F1-A70C-422C-BDE5-4A4739B5BEA3}" destId="{3BD1019F-A428-49D8-940D-D051154BF34D}" srcOrd="0" destOrd="1" presId="urn:microsoft.com/office/officeart/2005/8/layout/hList2"/>
    <dgm:cxn modelId="{0BB293E5-B0FA-4368-A2CA-773655BF9AA3}" srcId="{DD5B1249-1BE9-4E06-8D32-3EE419F6AD6C}" destId="{97085E22-4FF4-488B-9066-17B1501BDC75}" srcOrd="2" destOrd="0" parTransId="{625FD8B3-6A59-40D1-B8DF-B83AB1F86F62}" sibTransId="{3D55DFCA-87D3-494B-83AD-E5D69749BF8A}"/>
    <dgm:cxn modelId="{14AAE0E7-C5EA-4822-AF75-D60239E9E1A7}" srcId="{5A92E4A0-D26A-4130-A5AE-86E202C971A9}" destId="{95DD3E42-0EFF-4BDB-8BC3-E4F5D5FEA1A6}" srcOrd="2" destOrd="0" parTransId="{7367EB05-65E3-466B-B871-E60E2995394B}" sibTransId="{109F8954-FC20-494B-B98D-9E00E5391AB6}"/>
    <dgm:cxn modelId="{38408FEA-1C91-49BE-9EED-012939DFCACD}" type="presOf" srcId="{0509D20C-66C3-4359-BB50-F02E9A86F096}" destId="{1D9A3510-158C-406F-B173-F13F16D7E365}" srcOrd="0" destOrd="2" presId="urn:microsoft.com/office/officeart/2005/8/layout/hList2"/>
    <dgm:cxn modelId="{D8DF21EC-820A-4D88-AE82-68B9252FB88D}" type="presOf" srcId="{84F71AC9-DBA4-4146-9766-61FCC2A68095}" destId="{44196887-C9EE-4376-A1EC-A71D2DB97ADB}" srcOrd="0" destOrd="6" presId="urn:microsoft.com/office/officeart/2005/8/layout/hList2"/>
    <dgm:cxn modelId="{35B14EF1-4A85-4608-89C3-2CB3BD8327DC}" type="presOf" srcId="{DD5B1249-1BE9-4E06-8D32-3EE419F6AD6C}" destId="{7A9C9BB9-9FB1-4FAD-ABE5-D89700AB5F78}" srcOrd="0" destOrd="0" presId="urn:microsoft.com/office/officeart/2005/8/layout/hList2"/>
    <dgm:cxn modelId="{7E7793F2-CB75-4C4C-852F-AF5F9E123EA7}" srcId="{5A92E4A0-D26A-4130-A5AE-86E202C971A9}" destId="{5624BE30-B819-4ABC-A36C-F33F98CAC62A}" srcOrd="0" destOrd="0" parTransId="{97FF4DA0-249D-49B5-9EA5-F125998640B6}" sibTransId="{2D8BF5E8-4D2F-4F94-A871-6B088033B02C}"/>
    <dgm:cxn modelId="{8F1338FD-D24C-45D4-A235-FB4635FC8E11}" type="presOf" srcId="{5A92E4A0-D26A-4130-A5AE-86E202C971A9}" destId="{B066E972-80B2-435B-A9B8-73EE4DFF7A19}" srcOrd="0" destOrd="0" presId="urn:microsoft.com/office/officeart/2005/8/layout/hList2"/>
    <dgm:cxn modelId="{0C093001-99B7-416D-9CDC-2BCF80322C7B}" type="presParOf" srcId="{738EB59D-90BB-4720-AEFE-EC515F95F9B2}" destId="{3F780AC9-9011-440F-9AC2-571C6A771433}" srcOrd="0" destOrd="0" presId="urn:microsoft.com/office/officeart/2005/8/layout/hList2"/>
    <dgm:cxn modelId="{F828F326-E230-418E-B3F8-6AFDA6B173B7}" type="presParOf" srcId="{3F780AC9-9011-440F-9AC2-571C6A771433}" destId="{36725708-D9BD-442E-A569-9F207FE79AC3}" srcOrd="0" destOrd="0" presId="urn:microsoft.com/office/officeart/2005/8/layout/hList2"/>
    <dgm:cxn modelId="{C3812559-7F03-4151-9DB6-A4CEBED7957E}" type="presParOf" srcId="{3F780AC9-9011-440F-9AC2-571C6A771433}" destId="{B7296C41-665D-484E-834C-0B471620A101}" srcOrd="1" destOrd="0" presId="urn:microsoft.com/office/officeart/2005/8/layout/hList2"/>
    <dgm:cxn modelId="{7D2C89C9-7975-4D0A-8CA9-77883263DB80}" type="presParOf" srcId="{3F780AC9-9011-440F-9AC2-571C6A771433}" destId="{9880EAE2-4B5E-4F15-870E-7F96E8201DCC}" srcOrd="2" destOrd="0" presId="urn:microsoft.com/office/officeart/2005/8/layout/hList2"/>
    <dgm:cxn modelId="{751AEDAB-3064-4B3F-85F6-3D29F574623B}" type="presParOf" srcId="{738EB59D-90BB-4720-AEFE-EC515F95F9B2}" destId="{8533C714-A529-4099-A499-322E4F8F0F51}" srcOrd="1" destOrd="0" presId="urn:microsoft.com/office/officeart/2005/8/layout/hList2"/>
    <dgm:cxn modelId="{16E2CC26-0C09-4656-8C72-E30005750984}" type="presParOf" srcId="{738EB59D-90BB-4720-AEFE-EC515F95F9B2}" destId="{E8E035FF-70E4-47FC-8F9B-42BC4DCFF3FB}" srcOrd="2" destOrd="0" presId="urn:microsoft.com/office/officeart/2005/8/layout/hList2"/>
    <dgm:cxn modelId="{545F7EA8-6BC5-43A0-AF50-C75E2B6E51EF}" type="presParOf" srcId="{E8E035FF-70E4-47FC-8F9B-42BC4DCFF3FB}" destId="{77BA0890-899A-496F-B74F-6A33C679D0B1}" srcOrd="0" destOrd="0" presId="urn:microsoft.com/office/officeart/2005/8/layout/hList2"/>
    <dgm:cxn modelId="{62FCE709-C0CE-421B-ABA5-2D1B1B64BC20}" type="presParOf" srcId="{E8E035FF-70E4-47FC-8F9B-42BC4DCFF3FB}" destId="{1D9A3510-158C-406F-B173-F13F16D7E365}" srcOrd="1" destOrd="0" presId="urn:microsoft.com/office/officeart/2005/8/layout/hList2"/>
    <dgm:cxn modelId="{37B94F62-B122-47F7-A18C-6C4E1777E14A}" type="presParOf" srcId="{E8E035FF-70E4-47FC-8F9B-42BC4DCFF3FB}" destId="{1E322B1A-F56C-4E36-AE81-317CEAC58F32}" srcOrd="2" destOrd="0" presId="urn:microsoft.com/office/officeart/2005/8/layout/hList2"/>
    <dgm:cxn modelId="{97175586-765B-4BFB-B353-442D4C43BF5A}" type="presParOf" srcId="{738EB59D-90BB-4720-AEFE-EC515F95F9B2}" destId="{B1AED54C-2328-4C33-851F-65316A636DF3}" srcOrd="3" destOrd="0" presId="urn:microsoft.com/office/officeart/2005/8/layout/hList2"/>
    <dgm:cxn modelId="{C4E9337C-AF2C-48AD-9D30-481A27BCDBC4}" type="presParOf" srcId="{738EB59D-90BB-4720-AEFE-EC515F95F9B2}" destId="{C699FA26-8599-47C0-88D9-BF8300930D01}" srcOrd="4" destOrd="0" presId="urn:microsoft.com/office/officeart/2005/8/layout/hList2"/>
    <dgm:cxn modelId="{097338C4-C867-40A6-82C8-1F5F94E4B73B}" type="presParOf" srcId="{C699FA26-8599-47C0-88D9-BF8300930D01}" destId="{B74E1E06-89A6-4C8F-AD38-E011D933838B}" srcOrd="0" destOrd="0" presId="urn:microsoft.com/office/officeart/2005/8/layout/hList2"/>
    <dgm:cxn modelId="{48B12BD6-F198-4910-A675-5160065669F5}" type="presParOf" srcId="{C699FA26-8599-47C0-88D9-BF8300930D01}" destId="{3BD1019F-A428-49D8-940D-D051154BF34D}" srcOrd="1" destOrd="0" presId="urn:microsoft.com/office/officeart/2005/8/layout/hList2"/>
    <dgm:cxn modelId="{44784999-3B13-4317-986A-797D0C77885D}" type="presParOf" srcId="{C699FA26-8599-47C0-88D9-BF8300930D01}" destId="{B066E972-80B2-435B-A9B8-73EE4DFF7A19}" srcOrd="2" destOrd="0" presId="urn:microsoft.com/office/officeart/2005/8/layout/hList2"/>
    <dgm:cxn modelId="{2A210937-C9EB-42B8-97F0-E5709A9C9601}" type="presParOf" srcId="{738EB59D-90BB-4720-AEFE-EC515F95F9B2}" destId="{08A6E22D-52EC-4982-8C93-3195CCCB9AD9}" srcOrd="5" destOrd="0" presId="urn:microsoft.com/office/officeart/2005/8/layout/hList2"/>
    <dgm:cxn modelId="{91615162-7A3C-4EE5-89EC-89DEC1E53C69}" type="presParOf" srcId="{738EB59D-90BB-4720-AEFE-EC515F95F9B2}" destId="{BC2DBB17-C124-4179-8A19-EF6B4218FEAD}" srcOrd="6" destOrd="0" presId="urn:microsoft.com/office/officeart/2005/8/layout/hList2"/>
    <dgm:cxn modelId="{F47BFA88-74AC-4303-AE1E-198C4139E535}" type="presParOf" srcId="{BC2DBB17-C124-4179-8A19-EF6B4218FEAD}" destId="{46990059-A717-4A3A-9728-465AA220BA42}" srcOrd="0" destOrd="0" presId="urn:microsoft.com/office/officeart/2005/8/layout/hList2"/>
    <dgm:cxn modelId="{49FF71FD-05B2-4DE9-A455-301C8CCB7023}" type="presParOf" srcId="{BC2DBB17-C124-4179-8A19-EF6B4218FEAD}" destId="{44196887-C9EE-4376-A1EC-A71D2DB97ADB}" srcOrd="1" destOrd="0" presId="urn:microsoft.com/office/officeart/2005/8/layout/hList2"/>
    <dgm:cxn modelId="{EF4C3E10-ECA0-41A9-9878-4C7D5EBA040B}" type="presParOf" srcId="{BC2DBB17-C124-4179-8A19-EF6B4218FEAD}" destId="{7A9C9BB9-9FB1-4FAD-ABE5-D89700AB5F78}" srcOrd="2" destOrd="0" presId="urn:microsoft.com/office/officeart/2005/8/layout/h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FC1BF-AA7E-425F-BC25-8D7E6B16407C}" type="doc">
      <dgm:prSet loTypeId="urn:microsoft.com/office/officeart/2005/8/layout/vList3" loCatId="list" qsTypeId="urn:microsoft.com/office/officeart/2005/8/quickstyle/simple1" qsCatId="simple" csTypeId="urn:microsoft.com/office/officeart/2005/8/colors/colorful5" csCatId="colorful" phldr="1"/>
      <dgm:spPr/>
    </dgm:pt>
    <dgm:pt modelId="{08688DB6-63FE-40CE-BB35-F04BCCC671EF}">
      <dgm:prSet phldrT="[Texto]"/>
      <dgm:spPr>
        <a:solidFill>
          <a:schemeClr val="accent1">
            <a:lumMod val="20000"/>
            <a:lumOff val="80000"/>
          </a:schemeClr>
        </a:solidFill>
      </dgm:spPr>
      <dgm:t>
        <a:bodyPr/>
        <a:lstStyle/>
        <a:p>
          <a:r>
            <a:rPr lang="es-ES" dirty="0">
              <a:solidFill>
                <a:schemeClr val="tx1"/>
              </a:solidFill>
            </a:rPr>
            <a:t>Garantizar la integralidad, interoperabilidad y difusión de la información catastral y geográfica con enfoque multipropósito en el marco de una ciudad región inteligente como gestor y operador catastral en el territorio nacional.</a:t>
          </a:r>
          <a:endParaRPr lang="es-CO" dirty="0">
            <a:solidFill>
              <a:schemeClr val="tx1"/>
            </a:solidFill>
          </a:endParaRPr>
        </a:p>
      </dgm:t>
    </dgm:pt>
    <dgm:pt modelId="{B3F64509-ABBB-4EA8-BE3A-6DFBD3B02C5B}" type="parTrans" cxnId="{D1A81E2D-98CA-43D3-ACF9-1D4B4EB4F4CC}">
      <dgm:prSet/>
      <dgm:spPr/>
      <dgm:t>
        <a:bodyPr/>
        <a:lstStyle/>
        <a:p>
          <a:endParaRPr lang="es-CO"/>
        </a:p>
      </dgm:t>
    </dgm:pt>
    <dgm:pt modelId="{6820EAEF-6D1B-44D7-ABD0-55A4B3F1DD82}" type="sibTrans" cxnId="{D1A81E2D-98CA-43D3-ACF9-1D4B4EB4F4CC}">
      <dgm:prSet/>
      <dgm:spPr/>
      <dgm:t>
        <a:bodyPr/>
        <a:lstStyle/>
        <a:p>
          <a:endParaRPr lang="es-CO"/>
        </a:p>
      </dgm:t>
    </dgm:pt>
    <dgm:pt modelId="{21A70F03-42B2-44CC-B6C4-D54D68F96296}">
      <dgm:prSet/>
      <dgm:spPr>
        <a:solidFill>
          <a:srgbClr val="AAE2EA"/>
        </a:solidFill>
      </dgm:spPr>
      <dgm:t>
        <a:bodyPr/>
        <a:lstStyle/>
        <a:p>
          <a:r>
            <a:rPr lang="es-ES" dirty="0">
              <a:solidFill>
                <a:schemeClr val="tx1"/>
              </a:solidFill>
            </a:rPr>
            <a:t>Liderar la Infraestructura de Datos Espaciales y Robustecer los modelos, metodologías y tecnologías con innovación y calidad en la gestión y operación catastral.</a:t>
          </a:r>
          <a:endParaRPr lang="es-CO" dirty="0">
            <a:solidFill>
              <a:schemeClr val="tx1"/>
            </a:solidFill>
          </a:endParaRPr>
        </a:p>
      </dgm:t>
    </dgm:pt>
    <dgm:pt modelId="{4B19EAE7-278D-474B-8FFB-756311A1DE2A}" type="parTrans" cxnId="{021D32BD-805A-47DC-8E81-6BC0A7C2A85B}">
      <dgm:prSet/>
      <dgm:spPr/>
      <dgm:t>
        <a:bodyPr/>
        <a:lstStyle/>
        <a:p>
          <a:endParaRPr lang="es-CO"/>
        </a:p>
      </dgm:t>
    </dgm:pt>
    <dgm:pt modelId="{8EB4B451-9641-459F-90EA-B5FF87DEA318}" type="sibTrans" cxnId="{021D32BD-805A-47DC-8E81-6BC0A7C2A85B}">
      <dgm:prSet/>
      <dgm:spPr/>
      <dgm:t>
        <a:bodyPr/>
        <a:lstStyle/>
        <a:p>
          <a:endParaRPr lang="es-CO"/>
        </a:p>
      </dgm:t>
    </dgm:pt>
    <dgm:pt modelId="{D19C87DB-6165-4CDE-8639-B8DC6DD12231}">
      <dgm:prSet/>
      <dgm:spPr>
        <a:solidFill>
          <a:schemeClr val="accent6">
            <a:lumMod val="40000"/>
            <a:lumOff val="60000"/>
          </a:schemeClr>
        </a:solidFill>
      </dgm:spPr>
      <dgm:t>
        <a:bodyPr/>
        <a:lstStyle/>
        <a:p>
          <a:r>
            <a:rPr lang="es-ES" dirty="0">
              <a:solidFill>
                <a:schemeClr val="tx1"/>
              </a:solidFill>
            </a:rPr>
            <a:t>Garantizar la sostenibilidad financiera y administrativa de la entidad para prestar el servicio público catastral, incorporando el fortalecimiento de la gestión comercial territorial.</a:t>
          </a:r>
          <a:endParaRPr lang="es-CO" dirty="0">
            <a:solidFill>
              <a:schemeClr val="tx1"/>
            </a:solidFill>
          </a:endParaRPr>
        </a:p>
      </dgm:t>
    </dgm:pt>
    <dgm:pt modelId="{B53ED377-C7CC-4CA5-A198-A0B97E5E9574}" type="parTrans" cxnId="{366AD1E9-BFB5-464E-BCBD-A3E84D3CF387}">
      <dgm:prSet/>
      <dgm:spPr/>
      <dgm:t>
        <a:bodyPr/>
        <a:lstStyle/>
        <a:p>
          <a:endParaRPr lang="es-CO"/>
        </a:p>
      </dgm:t>
    </dgm:pt>
    <dgm:pt modelId="{B9E8C344-2355-425A-B1A0-B79C44E8946F}" type="sibTrans" cxnId="{366AD1E9-BFB5-464E-BCBD-A3E84D3CF387}">
      <dgm:prSet/>
      <dgm:spPr/>
      <dgm:t>
        <a:bodyPr/>
        <a:lstStyle/>
        <a:p>
          <a:endParaRPr lang="es-CO"/>
        </a:p>
      </dgm:t>
    </dgm:pt>
    <dgm:pt modelId="{010F93ED-99D9-4EDB-B307-C8D2796C1C53}">
      <dgm:prSet/>
      <dgm:spPr>
        <a:solidFill>
          <a:srgbClr val="33C1B0"/>
        </a:solidFill>
      </dgm:spPr>
      <dgm:t>
        <a:bodyPr/>
        <a:lstStyle/>
        <a:p>
          <a:r>
            <a:rPr lang="es-ES" dirty="0">
              <a:solidFill>
                <a:schemeClr val="tx1"/>
              </a:solidFill>
            </a:rPr>
            <a:t>Empoderar nuestro talento humano con competencias desde el ser, el saber y el hacer y fortalecer la participación activa de la ciudadanía en la gestión catastral con enfoque multipropósito.</a:t>
          </a:r>
          <a:endParaRPr lang="es-CO" dirty="0">
            <a:solidFill>
              <a:schemeClr val="tx1"/>
            </a:solidFill>
          </a:endParaRPr>
        </a:p>
      </dgm:t>
    </dgm:pt>
    <dgm:pt modelId="{0720E908-2B24-44DC-9FA1-9EE9D33EAD6B}" type="parTrans" cxnId="{23ADD775-5A8C-4844-8242-8C935E88372A}">
      <dgm:prSet/>
      <dgm:spPr/>
      <dgm:t>
        <a:bodyPr/>
        <a:lstStyle/>
        <a:p>
          <a:endParaRPr lang="es-CO"/>
        </a:p>
      </dgm:t>
    </dgm:pt>
    <dgm:pt modelId="{8378F06A-267C-43E6-B91C-943F5BC408B1}" type="sibTrans" cxnId="{23ADD775-5A8C-4844-8242-8C935E88372A}">
      <dgm:prSet/>
      <dgm:spPr/>
      <dgm:t>
        <a:bodyPr/>
        <a:lstStyle/>
        <a:p>
          <a:endParaRPr lang="es-CO"/>
        </a:p>
      </dgm:t>
    </dgm:pt>
    <dgm:pt modelId="{6973A92F-6186-40F4-9A1B-A3C19D2650DB}" type="pres">
      <dgm:prSet presAssocID="{E65FC1BF-AA7E-425F-BC25-8D7E6B16407C}" presName="linearFlow" presStyleCnt="0">
        <dgm:presLayoutVars>
          <dgm:dir/>
          <dgm:resizeHandles val="exact"/>
        </dgm:presLayoutVars>
      </dgm:prSet>
      <dgm:spPr/>
    </dgm:pt>
    <dgm:pt modelId="{548D9B15-5519-4CD5-A7B0-4E47C2C029A1}" type="pres">
      <dgm:prSet presAssocID="{010F93ED-99D9-4EDB-B307-C8D2796C1C53}" presName="composite" presStyleCnt="0"/>
      <dgm:spPr/>
    </dgm:pt>
    <dgm:pt modelId="{7D552BBF-032A-4921-B33C-E9505C46EA16}" type="pres">
      <dgm:prSet presAssocID="{010F93ED-99D9-4EDB-B307-C8D2796C1C53}" presName="imgShp" presStyleLbl="fgImgPlace1" presStyleIdx="0" presStyleCnt="4" custLinFactX="-16649" custLinFactNeighborX="-10000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AA452DF-860F-40CF-AA2F-2C3D076DCBAE}" type="pres">
      <dgm:prSet presAssocID="{010F93ED-99D9-4EDB-B307-C8D2796C1C53}" presName="txShp" presStyleLbl="node1" presStyleIdx="0" presStyleCnt="4" custScaleX="131648" custLinFactNeighborX="5715">
        <dgm:presLayoutVars>
          <dgm:bulletEnabled val="1"/>
        </dgm:presLayoutVars>
      </dgm:prSet>
      <dgm:spPr/>
    </dgm:pt>
    <dgm:pt modelId="{B255DEC9-2F4B-43D1-80F4-3502E5B2523A}" type="pres">
      <dgm:prSet presAssocID="{8378F06A-267C-43E6-B91C-943F5BC408B1}" presName="spacing" presStyleCnt="0"/>
      <dgm:spPr/>
    </dgm:pt>
    <dgm:pt modelId="{BD014C6D-6C49-4F3E-8BA4-82C1EFA7A0BB}" type="pres">
      <dgm:prSet presAssocID="{08688DB6-63FE-40CE-BB35-F04BCCC671EF}" presName="composite" presStyleCnt="0"/>
      <dgm:spPr/>
    </dgm:pt>
    <dgm:pt modelId="{43AEABCD-FD6F-424A-AC6A-F19A4FB929FB}" type="pres">
      <dgm:prSet presAssocID="{08688DB6-63FE-40CE-BB35-F04BCCC671EF}" presName="imgShp" presStyleLbl="fgImgPlace1" presStyleIdx="1" presStyleCnt="4" custLinFactX="-24316" custLinFactNeighborX="-10000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7030A0"/>
          </a:solidFill>
        </a:ln>
      </dgm:spPr>
    </dgm:pt>
    <dgm:pt modelId="{B836BD35-CDCA-45FC-8AE4-A7F6583E1F7F}" type="pres">
      <dgm:prSet presAssocID="{08688DB6-63FE-40CE-BB35-F04BCCC671EF}" presName="txShp" presStyleLbl="node1" presStyleIdx="1" presStyleCnt="4" custScaleX="131648" custLinFactNeighborX="5715">
        <dgm:presLayoutVars>
          <dgm:bulletEnabled val="1"/>
        </dgm:presLayoutVars>
      </dgm:prSet>
      <dgm:spPr/>
    </dgm:pt>
    <dgm:pt modelId="{5901A935-5A9A-4B62-B4EA-2BEB9365D4A5}" type="pres">
      <dgm:prSet presAssocID="{6820EAEF-6D1B-44D7-ABD0-55A4B3F1DD82}" presName="spacing" presStyleCnt="0"/>
      <dgm:spPr/>
    </dgm:pt>
    <dgm:pt modelId="{118FE700-0ECF-40CE-B6FE-B73B2202779E}" type="pres">
      <dgm:prSet presAssocID="{21A70F03-42B2-44CC-B6C4-D54D68F96296}" presName="composite" presStyleCnt="0"/>
      <dgm:spPr/>
    </dgm:pt>
    <dgm:pt modelId="{DDA61E8A-611E-41FE-B551-FEC202E79093}" type="pres">
      <dgm:prSet presAssocID="{21A70F03-42B2-44CC-B6C4-D54D68F96296}" presName="imgShp" presStyleLbl="fgImgPlace1" presStyleIdx="2" presStyleCnt="4" custLinFactX="-24316" custLinFactNeighborX="-10000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l="-39000" r="-39000"/>
          </a:stretch>
        </a:blipFill>
        <a:ln>
          <a:solidFill>
            <a:srgbClr val="7030A0"/>
          </a:solidFill>
        </a:ln>
      </dgm:spPr>
    </dgm:pt>
    <dgm:pt modelId="{B1FD75FF-11D5-4962-A9A5-4A06AF82E3B5}" type="pres">
      <dgm:prSet presAssocID="{21A70F03-42B2-44CC-B6C4-D54D68F96296}" presName="txShp" presStyleLbl="node1" presStyleIdx="2" presStyleCnt="4" custScaleX="131648" custLinFactNeighborX="5715">
        <dgm:presLayoutVars>
          <dgm:bulletEnabled val="1"/>
        </dgm:presLayoutVars>
      </dgm:prSet>
      <dgm:spPr/>
    </dgm:pt>
    <dgm:pt modelId="{BD73ADA2-8B8E-4E01-A9A9-46AB00DF0756}" type="pres">
      <dgm:prSet presAssocID="{8EB4B451-9641-459F-90EA-B5FF87DEA318}" presName="spacing" presStyleCnt="0"/>
      <dgm:spPr/>
    </dgm:pt>
    <dgm:pt modelId="{45AE3879-2BF7-46D3-AC14-E1AC11C32644}" type="pres">
      <dgm:prSet presAssocID="{D19C87DB-6165-4CDE-8639-B8DC6DD12231}" presName="composite" presStyleCnt="0"/>
      <dgm:spPr/>
    </dgm:pt>
    <dgm:pt modelId="{F2DA1781-8E12-4B7B-95A0-33C43EB1CD2E}" type="pres">
      <dgm:prSet presAssocID="{D19C87DB-6165-4CDE-8639-B8DC6DD12231}" presName="imgShp" presStyleLbl="fgImgPlace1" presStyleIdx="3" presStyleCnt="4" custScaleX="100169" custScaleY="101536" custLinFactX="-19612" custLinFactNeighborX="-10000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rgbClr val="7030A0"/>
          </a:solidFill>
        </a:ln>
      </dgm:spPr>
    </dgm:pt>
    <dgm:pt modelId="{764D5BCF-C656-47E5-8C17-A8942E36FCC9}" type="pres">
      <dgm:prSet presAssocID="{D19C87DB-6165-4CDE-8639-B8DC6DD12231}" presName="txShp" presStyleLbl="node1" presStyleIdx="3" presStyleCnt="4" custScaleX="131648" custLinFactNeighborX="5715">
        <dgm:presLayoutVars>
          <dgm:bulletEnabled val="1"/>
        </dgm:presLayoutVars>
      </dgm:prSet>
      <dgm:spPr/>
    </dgm:pt>
  </dgm:ptLst>
  <dgm:cxnLst>
    <dgm:cxn modelId="{D1A81E2D-98CA-43D3-ACF9-1D4B4EB4F4CC}" srcId="{E65FC1BF-AA7E-425F-BC25-8D7E6B16407C}" destId="{08688DB6-63FE-40CE-BB35-F04BCCC671EF}" srcOrd="1" destOrd="0" parTransId="{B3F64509-ABBB-4EA8-BE3A-6DFBD3B02C5B}" sibTransId="{6820EAEF-6D1B-44D7-ABD0-55A4B3F1DD82}"/>
    <dgm:cxn modelId="{23ADD775-5A8C-4844-8242-8C935E88372A}" srcId="{E65FC1BF-AA7E-425F-BC25-8D7E6B16407C}" destId="{010F93ED-99D9-4EDB-B307-C8D2796C1C53}" srcOrd="0" destOrd="0" parTransId="{0720E908-2B24-44DC-9FA1-9EE9D33EAD6B}" sibTransId="{8378F06A-267C-43E6-B91C-943F5BC408B1}"/>
    <dgm:cxn modelId="{899DBF93-F731-4BEC-8B38-BD4DC80B519A}" type="presOf" srcId="{010F93ED-99D9-4EDB-B307-C8D2796C1C53}" destId="{FAA452DF-860F-40CF-AA2F-2C3D076DCBAE}" srcOrd="0" destOrd="0" presId="urn:microsoft.com/office/officeart/2005/8/layout/vList3"/>
    <dgm:cxn modelId="{021D32BD-805A-47DC-8E81-6BC0A7C2A85B}" srcId="{E65FC1BF-AA7E-425F-BC25-8D7E6B16407C}" destId="{21A70F03-42B2-44CC-B6C4-D54D68F96296}" srcOrd="2" destOrd="0" parTransId="{4B19EAE7-278D-474B-8FFB-756311A1DE2A}" sibTransId="{8EB4B451-9641-459F-90EA-B5FF87DEA318}"/>
    <dgm:cxn modelId="{8C47F1C8-9DDE-45C7-AF6A-4DC007D81DA2}" type="presOf" srcId="{21A70F03-42B2-44CC-B6C4-D54D68F96296}" destId="{B1FD75FF-11D5-4962-A9A5-4A06AF82E3B5}" srcOrd="0" destOrd="0" presId="urn:microsoft.com/office/officeart/2005/8/layout/vList3"/>
    <dgm:cxn modelId="{07804DDE-13FA-4A98-BDC8-F1EBF01F42DD}" type="presOf" srcId="{D19C87DB-6165-4CDE-8639-B8DC6DD12231}" destId="{764D5BCF-C656-47E5-8C17-A8942E36FCC9}" srcOrd="0" destOrd="0" presId="urn:microsoft.com/office/officeart/2005/8/layout/vList3"/>
    <dgm:cxn modelId="{A1A5D6E5-EFAB-4176-85BF-86BABEB69C6D}" type="presOf" srcId="{E65FC1BF-AA7E-425F-BC25-8D7E6B16407C}" destId="{6973A92F-6186-40F4-9A1B-A3C19D2650DB}" srcOrd="0" destOrd="0" presId="urn:microsoft.com/office/officeart/2005/8/layout/vList3"/>
    <dgm:cxn modelId="{366AD1E9-BFB5-464E-BCBD-A3E84D3CF387}" srcId="{E65FC1BF-AA7E-425F-BC25-8D7E6B16407C}" destId="{D19C87DB-6165-4CDE-8639-B8DC6DD12231}" srcOrd="3" destOrd="0" parTransId="{B53ED377-C7CC-4CA5-A198-A0B97E5E9574}" sibTransId="{B9E8C344-2355-425A-B1A0-B79C44E8946F}"/>
    <dgm:cxn modelId="{4C67E4EE-9924-4211-B2A7-18868407B41C}" type="presOf" srcId="{08688DB6-63FE-40CE-BB35-F04BCCC671EF}" destId="{B836BD35-CDCA-45FC-8AE4-A7F6583E1F7F}" srcOrd="0" destOrd="0" presId="urn:microsoft.com/office/officeart/2005/8/layout/vList3"/>
    <dgm:cxn modelId="{6A37B761-0476-4C0F-ABA1-99F8B5B0B6AA}" type="presParOf" srcId="{6973A92F-6186-40F4-9A1B-A3C19D2650DB}" destId="{548D9B15-5519-4CD5-A7B0-4E47C2C029A1}" srcOrd="0" destOrd="0" presId="urn:microsoft.com/office/officeart/2005/8/layout/vList3"/>
    <dgm:cxn modelId="{6F31358C-7851-47DC-8F73-582E5DB66662}" type="presParOf" srcId="{548D9B15-5519-4CD5-A7B0-4E47C2C029A1}" destId="{7D552BBF-032A-4921-B33C-E9505C46EA16}" srcOrd="0" destOrd="0" presId="urn:microsoft.com/office/officeart/2005/8/layout/vList3"/>
    <dgm:cxn modelId="{166F3588-8A56-4413-921F-DCF7EEA42AB1}" type="presParOf" srcId="{548D9B15-5519-4CD5-A7B0-4E47C2C029A1}" destId="{FAA452DF-860F-40CF-AA2F-2C3D076DCBAE}" srcOrd="1" destOrd="0" presId="urn:microsoft.com/office/officeart/2005/8/layout/vList3"/>
    <dgm:cxn modelId="{1F809A0F-5550-4159-9BCF-E885A59B6A24}" type="presParOf" srcId="{6973A92F-6186-40F4-9A1B-A3C19D2650DB}" destId="{B255DEC9-2F4B-43D1-80F4-3502E5B2523A}" srcOrd="1" destOrd="0" presId="urn:microsoft.com/office/officeart/2005/8/layout/vList3"/>
    <dgm:cxn modelId="{76DBFB70-F678-494D-88AA-EBE4D7C6C6EC}" type="presParOf" srcId="{6973A92F-6186-40F4-9A1B-A3C19D2650DB}" destId="{BD014C6D-6C49-4F3E-8BA4-82C1EFA7A0BB}" srcOrd="2" destOrd="0" presId="urn:microsoft.com/office/officeart/2005/8/layout/vList3"/>
    <dgm:cxn modelId="{A758F5C1-B68C-4CC3-94C5-208AF1B94660}" type="presParOf" srcId="{BD014C6D-6C49-4F3E-8BA4-82C1EFA7A0BB}" destId="{43AEABCD-FD6F-424A-AC6A-F19A4FB929FB}" srcOrd="0" destOrd="0" presId="urn:microsoft.com/office/officeart/2005/8/layout/vList3"/>
    <dgm:cxn modelId="{9AA94B5B-3007-4872-8CB4-B83B6C7D55EA}" type="presParOf" srcId="{BD014C6D-6C49-4F3E-8BA4-82C1EFA7A0BB}" destId="{B836BD35-CDCA-45FC-8AE4-A7F6583E1F7F}" srcOrd="1" destOrd="0" presId="urn:microsoft.com/office/officeart/2005/8/layout/vList3"/>
    <dgm:cxn modelId="{6F8FA79E-F367-4104-9146-25FAD6638C1A}" type="presParOf" srcId="{6973A92F-6186-40F4-9A1B-A3C19D2650DB}" destId="{5901A935-5A9A-4B62-B4EA-2BEB9365D4A5}" srcOrd="3" destOrd="0" presId="urn:microsoft.com/office/officeart/2005/8/layout/vList3"/>
    <dgm:cxn modelId="{910A8392-536E-4C65-B5F6-107996EFBE62}" type="presParOf" srcId="{6973A92F-6186-40F4-9A1B-A3C19D2650DB}" destId="{118FE700-0ECF-40CE-B6FE-B73B2202779E}" srcOrd="4" destOrd="0" presId="urn:microsoft.com/office/officeart/2005/8/layout/vList3"/>
    <dgm:cxn modelId="{01B0FBAA-3DFE-4179-8244-3E09347F5EF4}" type="presParOf" srcId="{118FE700-0ECF-40CE-B6FE-B73B2202779E}" destId="{DDA61E8A-611E-41FE-B551-FEC202E79093}" srcOrd="0" destOrd="0" presId="urn:microsoft.com/office/officeart/2005/8/layout/vList3"/>
    <dgm:cxn modelId="{D9DA1B54-7F61-410A-85EF-DFF2A90FA3F5}" type="presParOf" srcId="{118FE700-0ECF-40CE-B6FE-B73B2202779E}" destId="{B1FD75FF-11D5-4962-A9A5-4A06AF82E3B5}" srcOrd="1" destOrd="0" presId="urn:microsoft.com/office/officeart/2005/8/layout/vList3"/>
    <dgm:cxn modelId="{4202DC91-F507-46FD-B35C-603DB30172DA}" type="presParOf" srcId="{6973A92F-6186-40F4-9A1B-A3C19D2650DB}" destId="{BD73ADA2-8B8E-4E01-A9A9-46AB00DF0756}" srcOrd="5" destOrd="0" presId="urn:microsoft.com/office/officeart/2005/8/layout/vList3"/>
    <dgm:cxn modelId="{8365EBED-CC4A-444F-8B77-3952783029A5}" type="presParOf" srcId="{6973A92F-6186-40F4-9A1B-A3C19D2650DB}" destId="{45AE3879-2BF7-46D3-AC14-E1AC11C32644}" srcOrd="6" destOrd="0" presId="urn:microsoft.com/office/officeart/2005/8/layout/vList3"/>
    <dgm:cxn modelId="{F6BBCD01-BC91-468F-8277-57323336E0FD}" type="presParOf" srcId="{45AE3879-2BF7-46D3-AC14-E1AC11C32644}" destId="{F2DA1781-8E12-4B7B-95A0-33C43EB1CD2E}" srcOrd="0" destOrd="0" presId="urn:microsoft.com/office/officeart/2005/8/layout/vList3"/>
    <dgm:cxn modelId="{9CB7EA56-CE4A-4FC5-9495-958EB3922DB6}" type="presParOf" srcId="{45AE3879-2BF7-46D3-AC14-E1AC11C32644}" destId="{764D5BCF-C656-47E5-8C17-A8942E36FC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EA9498-609A-4374-8174-4FAA33859379}" type="doc">
      <dgm:prSet loTypeId="urn:microsoft.com/office/officeart/2008/layout/TitlePictureLineup" loCatId="picture" qsTypeId="urn:microsoft.com/office/officeart/2005/8/quickstyle/simple1" qsCatId="simple" csTypeId="urn:microsoft.com/office/officeart/2005/8/colors/accent4_2" csCatId="accent4" phldr="1"/>
      <dgm:spPr/>
      <dgm:t>
        <a:bodyPr/>
        <a:lstStyle/>
        <a:p>
          <a:endParaRPr lang="es-CO"/>
        </a:p>
      </dgm:t>
    </dgm:pt>
    <dgm:pt modelId="{21665A2C-B3F6-4368-B338-485CD9FFD1B1}">
      <dgm:prSet phldrT="[Texto]"/>
      <dgm:spPr>
        <a:solidFill>
          <a:srgbClr val="C00000"/>
        </a:solidFill>
      </dgm:spPr>
      <dgm:t>
        <a:bodyPr/>
        <a:lstStyle/>
        <a:p>
          <a:r>
            <a:rPr lang="es-CO" dirty="0"/>
            <a:t>Programa de capacitación</a:t>
          </a:r>
        </a:p>
      </dgm:t>
    </dgm:pt>
    <dgm:pt modelId="{A3E5C5D0-72D3-4FF7-988C-CB4FE0D7540B}" type="parTrans" cxnId="{8A511DBB-7602-4E3D-B3FC-C41BED7D9895}">
      <dgm:prSet/>
      <dgm:spPr/>
      <dgm:t>
        <a:bodyPr/>
        <a:lstStyle/>
        <a:p>
          <a:endParaRPr lang="es-CO"/>
        </a:p>
      </dgm:t>
    </dgm:pt>
    <dgm:pt modelId="{0E89E217-C80B-4F32-98F1-9885531FB86F}" type="sibTrans" cxnId="{8A511DBB-7602-4E3D-B3FC-C41BED7D9895}">
      <dgm:prSet/>
      <dgm:spPr/>
      <dgm:t>
        <a:bodyPr/>
        <a:lstStyle/>
        <a:p>
          <a:endParaRPr lang="es-CO"/>
        </a:p>
      </dgm:t>
    </dgm:pt>
    <dgm:pt modelId="{005FD3E8-F3B4-459B-B7C6-187BF7B28601}">
      <dgm:prSet phldrT="[Texto]" custT="1"/>
      <dgm:spPr/>
      <dgm:t>
        <a:bodyPr/>
        <a:lstStyle/>
        <a:p>
          <a:r>
            <a:rPr lang="es-CO" sz="1200" dirty="0">
              <a:solidFill>
                <a:schemeClr val="bg2">
                  <a:lumMod val="50000"/>
                </a:schemeClr>
              </a:solidFill>
            </a:rPr>
            <a:t>Se realizaron jornadas virtuales de capacitación a todas las dependencias, con el tema central de conservación documental en la UAECD</a:t>
          </a:r>
        </a:p>
      </dgm:t>
    </dgm:pt>
    <dgm:pt modelId="{46FD54FF-FD15-42DD-AC7B-5B63D94A5B27}" type="parTrans" cxnId="{B982A1C0-7B7D-4524-8513-4C4660D696FC}">
      <dgm:prSet/>
      <dgm:spPr/>
      <dgm:t>
        <a:bodyPr/>
        <a:lstStyle/>
        <a:p>
          <a:endParaRPr lang="es-CO"/>
        </a:p>
      </dgm:t>
    </dgm:pt>
    <dgm:pt modelId="{54D2165C-75F8-41D7-8A10-E10BADE3B235}" type="sibTrans" cxnId="{B982A1C0-7B7D-4524-8513-4C4660D696FC}">
      <dgm:prSet/>
      <dgm:spPr/>
      <dgm:t>
        <a:bodyPr/>
        <a:lstStyle/>
        <a:p>
          <a:endParaRPr lang="es-CO"/>
        </a:p>
      </dgm:t>
    </dgm:pt>
    <dgm:pt modelId="{FA93F78C-73C3-46DC-BEA6-E0CE29802F74}">
      <dgm:prSet phldrT="[Texto]"/>
      <dgm:spPr/>
      <dgm:t>
        <a:bodyPr/>
        <a:lstStyle/>
        <a:p>
          <a:r>
            <a:rPr lang="es-CO" dirty="0"/>
            <a:t>Programa de mantenimiento de archivos</a:t>
          </a:r>
        </a:p>
      </dgm:t>
    </dgm:pt>
    <dgm:pt modelId="{46D8C3F4-539F-4F7C-B0BC-26661F492BCC}" type="parTrans" cxnId="{8BF636E2-0554-43B7-975C-B1748B6FC98B}">
      <dgm:prSet/>
      <dgm:spPr/>
      <dgm:t>
        <a:bodyPr/>
        <a:lstStyle/>
        <a:p>
          <a:endParaRPr lang="es-CO"/>
        </a:p>
      </dgm:t>
    </dgm:pt>
    <dgm:pt modelId="{F37E4A89-CFC9-4305-AD13-AA2CFED8D97B}" type="sibTrans" cxnId="{8BF636E2-0554-43B7-975C-B1748B6FC98B}">
      <dgm:prSet/>
      <dgm:spPr/>
      <dgm:t>
        <a:bodyPr/>
        <a:lstStyle/>
        <a:p>
          <a:endParaRPr lang="es-CO"/>
        </a:p>
      </dgm:t>
    </dgm:pt>
    <dgm:pt modelId="{49103D84-1B31-4694-A4CA-5FE5A57FD04B}">
      <dgm:prSet phldrT="[Texto]" custT="1"/>
      <dgm:spPr/>
      <dgm:t>
        <a:bodyPr/>
        <a:lstStyle/>
        <a:p>
          <a:r>
            <a:rPr lang="es-CO" sz="1200" dirty="0">
              <a:solidFill>
                <a:schemeClr val="bg2">
                  <a:lumMod val="50000"/>
                </a:schemeClr>
              </a:solidFill>
            </a:rPr>
            <a:t>Se realizaron inspecciones y acompañamiento al mantenimiento del mobiliario de archivos</a:t>
          </a:r>
        </a:p>
      </dgm:t>
    </dgm:pt>
    <dgm:pt modelId="{6BEB5D0B-C0FF-466B-9A57-6CBB8D227924}" type="parTrans" cxnId="{B6E545E7-9ABE-44CE-B7AC-218D27A4F253}">
      <dgm:prSet/>
      <dgm:spPr/>
      <dgm:t>
        <a:bodyPr/>
        <a:lstStyle/>
        <a:p>
          <a:endParaRPr lang="es-CO"/>
        </a:p>
      </dgm:t>
    </dgm:pt>
    <dgm:pt modelId="{BDF61349-803E-4E38-93F7-D9707B2B61B3}" type="sibTrans" cxnId="{B6E545E7-9ABE-44CE-B7AC-218D27A4F253}">
      <dgm:prSet/>
      <dgm:spPr/>
      <dgm:t>
        <a:bodyPr/>
        <a:lstStyle/>
        <a:p>
          <a:endParaRPr lang="es-CO"/>
        </a:p>
      </dgm:t>
    </dgm:pt>
    <dgm:pt modelId="{BB40DB20-E32C-40C7-B445-1E4970DC2439}">
      <dgm:prSet phldrT="[Texto]"/>
      <dgm:spPr>
        <a:solidFill>
          <a:srgbClr val="C00000"/>
        </a:solidFill>
      </dgm:spPr>
      <dgm:t>
        <a:bodyPr/>
        <a:lstStyle/>
        <a:p>
          <a:r>
            <a:rPr lang="es-CO" dirty="0"/>
            <a:t>Programa de saneamiento ambiental de archivos</a:t>
          </a:r>
        </a:p>
      </dgm:t>
    </dgm:pt>
    <dgm:pt modelId="{4B7B2EF8-E23E-4AB8-AB37-98709C579C77}" type="parTrans" cxnId="{07922A0C-9A8D-401A-8451-BADFE90AF707}">
      <dgm:prSet/>
      <dgm:spPr/>
      <dgm:t>
        <a:bodyPr/>
        <a:lstStyle/>
        <a:p>
          <a:endParaRPr lang="es-CO"/>
        </a:p>
      </dgm:t>
    </dgm:pt>
    <dgm:pt modelId="{32462C17-6EFF-44E3-B39D-590EA68B4ED2}" type="sibTrans" cxnId="{07922A0C-9A8D-401A-8451-BADFE90AF707}">
      <dgm:prSet/>
      <dgm:spPr/>
      <dgm:t>
        <a:bodyPr/>
        <a:lstStyle/>
        <a:p>
          <a:endParaRPr lang="es-CO"/>
        </a:p>
      </dgm:t>
    </dgm:pt>
    <dgm:pt modelId="{1CEB4BD3-ABA0-408E-9C0A-00000701C1F1}">
      <dgm:prSet phldrT="[Texto]" custT="1"/>
      <dgm:spPr/>
      <dgm:t>
        <a:bodyPr/>
        <a:lstStyle/>
        <a:p>
          <a:r>
            <a:rPr lang="es-CO" sz="1200" dirty="0">
              <a:solidFill>
                <a:schemeClr val="bg2">
                  <a:lumMod val="50000"/>
                </a:schemeClr>
              </a:solidFill>
            </a:rPr>
            <a:t>Se realizaron jornadas de limpieza de cajas y estantería para luego realizar un proceso de desinfección en las áreas de archivo</a:t>
          </a:r>
        </a:p>
      </dgm:t>
    </dgm:pt>
    <dgm:pt modelId="{C11AE6F7-680B-4AD5-B89F-A7DDC4B456EE}" type="parTrans" cxnId="{0A535B1F-CC5D-4722-9D69-43C68EAC2D95}">
      <dgm:prSet/>
      <dgm:spPr/>
      <dgm:t>
        <a:bodyPr/>
        <a:lstStyle/>
        <a:p>
          <a:endParaRPr lang="es-CO"/>
        </a:p>
      </dgm:t>
    </dgm:pt>
    <dgm:pt modelId="{1C7F2FA9-050C-4156-9D8A-5326029AE416}" type="sibTrans" cxnId="{0A535B1F-CC5D-4722-9D69-43C68EAC2D95}">
      <dgm:prSet/>
      <dgm:spPr/>
      <dgm:t>
        <a:bodyPr/>
        <a:lstStyle/>
        <a:p>
          <a:endParaRPr lang="es-CO"/>
        </a:p>
      </dgm:t>
    </dgm:pt>
    <dgm:pt modelId="{FB2B8FE9-E43F-4382-903A-E9AC38D2B173}" type="pres">
      <dgm:prSet presAssocID="{FBEA9498-609A-4374-8174-4FAA33859379}" presName="Name0" presStyleCnt="0">
        <dgm:presLayoutVars>
          <dgm:dir/>
        </dgm:presLayoutVars>
      </dgm:prSet>
      <dgm:spPr/>
    </dgm:pt>
    <dgm:pt modelId="{A76E70F9-2E18-4655-ACC1-4D6A8FD91A0F}" type="pres">
      <dgm:prSet presAssocID="{21665A2C-B3F6-4368-B338-485CD9FFD1B1}" presName="composite" presStyleCnt="0"/>
      <dgm:spPr/>
    </dgm:pt>
    <dgm:pt modelId="{107514D0-55BF-4333-9C71-116E1614893C}" type="pres">
      <dgm:prSet presAssocID="{21665A2C-B3F6-4368-B338-485CD9FFD1B1}" presName="Accent" presStyleLbl="alignAcc1" presStyleIdx="0" presStyleCnt="3"/>
      <dgm:spPr/>
    </dgm:pt>
    <dgm:pt modelId="{38108D6A-EF86-44CD-B1EB-EA868FB09E57}" type="pres">
      <dgm:prSet presAssocID="{21665A2C-B3F6-4368-B338-485CD9FFD1B1}"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57A7E55-D54C-4205-B610-A5727C2C551F}" type="pres">
      <dgm:prSet presAssocID="{21665A2C-B3F6-4368-B338-485CD9FFD1B1}" presName="Child" presStyleLbl="revTx" presStyleIdx="0" presStyleCnt="3" custScaleY="59478" custLinFactNeighborX="1308" custLinFactNeighborY="-9214">
        <dgm:presLayoutVars>
          <dgm:bulletEnabled val="1"/>
        </dgm:presLayoutVars>
      </dgm:prSet>
      <dgm:spPr/>
    </dgm:pt>
    <dgm:pt modelId="{0BEE4597-77CF-41C6-A6A5-44CF0058A494}" type="pres">
      <dgm:prSet presAssocID="{21665A2C-B3F6-4368-B338-485CD9FFD1B1}" presName="Parent" presStyleLbl="alignNode1" presStyleIdx="0" presStyleCnt="3">
        <dgm:presLayoutVars>
          <dgm:bulletEnabled val="1"/>
        </dgm:presLayoutVars>
      </dgm:prSet>
      <dgm:spPr/>
    </dgm:pt>
    <dgm:pt modelId="{1906E06F-9184-4767-8F4E-92371B9BBA3C}" type="pres">
      <dgm:prSet presAssocID="{0E89E217-C80B-4F32-98F1-9885531FB86F}" presName="sibTrans" presStyleCnt="0"/>
      <dgm:spPr/>
    </dgm:pt>
    <dgm:pt modelId="{07E8D73A-48BF-4CFB-ACC0-A586AE061C01}" type="pres">
      <dgm:prSet presAssocID="{FA93F78C-73C3-46DC-BEA6-E0CE29802F74}" presName="composite" presStyleCnt="0"/>
      <dgm:spPr/>
    </dgm:pt>
    <dgm:pt modelId="{F77812B0-CC72-43B3-9B3D-DD5BFBBE08BC}" type="pres">
      <dgm:prSet presAssocID="{FA93F78C-73C3-46DC-BEA6-E0CE29802F74}" presName="Accent" presStyleLbl="alignAcc1" presStyleIdx="1" presStyleCnt="3"/>
      <dgm:spPr/>
    </dgm:pt>
    <dgm:pt modelId="{91406DDB-90D1-4EAD-B103-F0A18C564333}" type="pres">
      <dgm:prSet presAssocID="{FA93F78C-73C3-46DC-BEA6-E0CE29802F74}"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417941C-CB9A-41F0-9E70-17EB1DE83FE0}" type="pres">
      <dgm:prSet presAssocID="{FA93F78C-73C3-46DC-BEA6-E0CE29802F74}" presName="Child" presStyleLbl="revTx" presStyleIdx="1" presStyleCnt="3" custScaleY="59478" custLinFactNeighborX="546" custLinFactNeighborY="-6167">
        <dgm:presLayoutVars>
          <dgm:bulletEnabled val="1"/>
        </dgm:presLayoutVars>
      </dgm:prSet>
      <dgm:spPr/>
    </dgm:pt>
    <dgm:pt modelId="{710A8757-FDEA-4067-9CC4-5C459AA587C1}" type="pres">
      <dgm:prSet presAssocID="{FA93F78C-73C3-46DC-BEA6-E0CE29802F74}" presName="Parent" presStyleLbl="alignNode1" presStyleIdx="1" presStyleCnt="3">
        <dgm:presLayoutVars>
          <dgm:bulletEnabled val="1"/>
        </dgm:presLayoutVars>
      </dgm:prSet>
      <dgm:spPr/>
    </dgm:pt>
    <dgm:pt modelId="{27570DF3-C4E2-4258-80F7-A4AC30C141A9}" type="pres">
      <dgm:prSet presAssocID="{F37E4A89-CFC9-4305-AD13-AA2CFED8D97B}" presName="sibTrans" presStyleCnt="0"/>
      <dgm:spPr/>
    </dgm:pt>
    <dgm:pt modelId="{CF773612-90D6-46BA-AF02-544012B352C8}" type="pres">
      <dgm:prSet presAssocID="{BB40DB20-E32C-40C7-B445-1E4970DC2439}" presName="composite" presStyleCnt="0"/>
      <dgm:spPr/>
    </dgm:pt>
    <dgm:pt modelId="{637DE520-6F8A-4B7A-9742-E6360F01B719}" type="pres">
      <dgm:prSet presAssocID="{BB40DB20-E32C-40C7-B445-1E4970DC2439}" presName="Accent" presStyleLbl="alignAcc1" presStyleIdx="2" presStyleCnt="3"/>
      <dgm:spPr/>
    </dgm:pt>
    <dgm:pt modelId="{C8FDA373-5982-41D5-AA18-4C57EA1C79FF}" type="pres">
      <dgm:prSet presAssocID="{BB40DB20-E32C-40C7-B445-1E4970DC2439}"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D944EB0-94BB-4E8D-98ED-AC1A58B5EDB9}" type="pres">
      <dgm:prSet presAssocID="{BB40DB20-E32C-40C7-B445-1E4970DC2439}" presName="Child" presStyleLbl="revTx" presStyleIdx="2" presStyleCnt="3" custScaleY="60002" custLinFactNeighborX="1411" custLinFactNeighborY="-7625">
        <dgm:presLayoutVars>
          <dgm:bulletEnabled val="1"/>
        </dgm:presLayoutVars>
      </dgm:prSet>
      <dgm:spPr/>
    </dgm:pt>
    <dgm:pt modelId="{2517E5AA-5019-4690-A79F-AB6CDBD14E86}" type="pres">
      <dgm:prSet presAssocID="{BB40DB20-E32C-40C7-B445-1E4970DC2439}" presName="Parent" presStyleLbl="alignNode1" presStyleIdx="2" presStyleCnt="3">
        <dgm:presLayoutVars>
          <dgm:bulletEnabled val="1"/>
        </dgm:presLayoutVars>
      </dgm:prSet>
      <dgm:spPr/>
    </dgm:pt>
  </dgm:ptLst>
  <dgm:cxnLst>
    <dgm:cxn modelId="{07922A0C-9A8D-401A-8451-BADFE90AF707}" srcId="{FBEA9498-609A-4374-8174-4FAA33859379}" destId="{BB40DB20-E32C-40C7-B445-1E4970DC2439}" srcOrd="2" destOrd="0" parTransId="{4B7B2EF8-E23E-4AB8-AB37-98709C579C77}" sibTransId="{32462C17-6EFF-44E3-B39D-590EA68B4ED2}"/>
    <dgm:cxn modelId="{5BB49112-6E41-404B-AB30-3260058D0DAF}" type="presOf" srcId="{BB40DB20-E32C-40C7-B445-1E4970DC2439}" destId="{2517E5AA-5019-4690-A79F-AB6CDBD14E86}" srcOrd="0" destOrd="0" presId="urn:microsoft.com/office/officeart/2008/layout/TitlePictureLineup"/>
    <dgm:cxn modelId="{0A535B1F-CC5D-4722-9D69-43C68EAC2D95}" srcId="{BB40DB20-E32C-40C7-B445-1E4970DC2439}" destId="{1CEB4BD3-ABA0-408E-9C0A-00000701C1F1}" srcOrd="0" destOrd="0" parTransId="{C11AE6F7-680B-4AD5-B89F-A7DDC4B456EE}" sibTransId="{1C7F2FA9-050C-4156-9D8A-5326029AE416}"/>
    <dgm:cxn modelId="{90EAD63D-3EE6-4CCB-A4A8-AA6D42166124}" type="presOf" srcId="{21665A2C-B3F6-4368-B338-485CD9FFD1B1}" destId="{0BEE4597-77CF-41C6-A6A5-44CF0058A494}" srcOrd="0" destOrd="0" presId="urn:microsoft.com/office/officeart/2008/layout/TitlePictureLineup"/>
    <dgm:cxn modelId="{0F554E3F-89C3-43F6-A1AD-C7D1752788F6}" type="presOf" srcId="{1CEB4BD3-ABA0-408E-9C0A-00000701C1F1}" destId="{7D944EB0-94BB-4E8D-98ED-AC1A58B5EDB9}" srcOrd="0" destOrd="0" presId="urn:microsoft.com/office/officeart/2008/layout/TitlePictureLineup"/>
    <dgm:cxn modelId="{F7DD8E63-70A0-4293-9EEE-3E85896772DA}" type="presOf" srcId="{FBEA9498-609A-4374-8174-4FAA33859379}" destId="{FB2B8FE9-E43F-4382-903A-E9AC38D2B173}" srcOrd="0" destOrd="0" presId="urn:microsoft.com/office/officeart/2008/layout/TitlePictureLineup"/>
    <dgm:cxn modelId="{8A511DBB-7602-4E3D-B3FC-C41BED7D9895}" srcId="{FBEA9498-609A-4374-8174-4FAA33859379}" destId="{21665A2C-B3F6-4368-B338-485CD9FFD1B1}" srcOrd="0" destOrd="0" parTransId="{A3E5C5D0-72D3-4FF7-988C-CB4FE0D7540B}" sibTransId="{0E89E217-C80B-4F32-98F1-9885531FB86F}"/>
    <dgm:cxn modelId="{B982A1C0-7B7D-4524-8513-4C4660D696FC}" srcId="{21665A2C-B3F6-4368-B338-485CD9FFD1B1}" destId="{005FD3E8-F3B4-459B-B7C6-187BF7B28601}" srcOrd="0" destOrd="0" parTransId="{46FD54FF-FD15-42DD-AC7B-5B63D94A5B27}" sibTransId="{54D2165C-75F8-41D7-8A10-E10BADE3B235}"/>
    <dgm:cxn modelId="{775F9DD9-83C3-40A6-A779-BEB146656B1F}" type="presOf" srcId="{FA93F78C-73C3-46DC-BEA6-E0CE29802F74}" destId="{710A8757-FDEA-4067-9CC4-5C459AA587C1}" srcOrd="0" destOrd="0" presId="urn:microsoft.com/office/officeart/2008/layout/TitlePictureLineup"/>
    <dgm:cxn modelId="{8BF636E2-0554-43B7-975C-B1748B6FC98B}" srcId="{FBEA9498-609A-4374-8174-4FAA33859379}" destId="{FA93F78C-73C3-46DC-BEA6-E0CE29802F74}" srcOrd="1" destOrd="0" parTransId="{46D8C3F4-539F-4F7C-B0BC-26661F492BCC}" sibTransId="{F37E4A89-CFC9-4305-AD13-AA2CFED8D97B}"/>
    <dgm:cxn modelId="{A177A2E5-8E8E-4DFC-94DB-CCB3A1ED9A98}" type="presOf" srcId="{49103D84-1B31-4694-A4CA-5FE5A57FD04B}" destId="{A417941C-CB9A-41F0-9E70-17EB1DE83FE0}" srcOrd="0" destOrd="0" presId="urn:microsoft.com/office/officeart/2008/layout/TitlePictureLineup"/>
    <dgm:cxn modelId="{B6E545E7-9ABE-44CE-B7AC-218D27A4F253}" srcId="{FA93F78C-73C3-46DC-BEA6-E0CE29802F74}" destId="{49103D84-1B31-4694-A4CA-5FE5A57FD04B}" srcOrd="0" destOrd="0" parTransId="{6BEB5D0B-C0FF-466B-9A57-6CBB8D227924}" sibTransId="{BDF61349-803E-4E38-93F7-D9707B2B61B3}"/>
    <dgm:cxn modelId="{995E80F1-66AD-4391-8F4A-E7CAA89E29E2}" type="presOf" srcId="{005FD3E8-F3B4-459B-B7C6-187BF7B28601}" destId="{357A7E55-D54C-4205-B610-A5727C2C551F}" srcOrd="0" destOrd="0" presId="urn:microsoft.com/office/officeart/2008/layout/TitlePictureLineup"/>
    <dgm:cxn modelId="{5928BD8A-6A1D-43E3-8D77-83BE7BAB5DE6}" type="presParOf" srcId="{FB2B8FE9-E43F-4382-903A-E9AC38D2B173}" destId="{A76E70F9-2E18-4655-ACC1-4D6A8FD91A0F}" srcOrd="0" destOrd="0" presId="urn:microsoft.com/office/officeart/2008/layout/TitlePictureLineup"/>
    <dgm:cxn modelId="{F4481883-D49E-475C-A3C3-84EA8FC967C4}" type="presParOf" srcId="{A76E70F9-2E18-4655-ACC1-4D6A8FD91A0F}" destId="{107514D0-55BF-4333-9C71-116E1614893C}" srcOrd="0" destOrd="0" presId="urn:microsoft.com/office/officeart/2008/layout/TitlePictureLineup"/>
    <dgm:cxn modelId="{5EF2E439-46AE-4E85-9A50-3E6A0A624B05}" type="presParOf" srcId="{A76E70F9-2E18-4655-ACC1-4D6A8FD91A0F}" destId="{38108D6A-EF86-44CD-B1EB-EA868FB09E57}" srcOrd="1" destOrd="0" presId="urn:microsoft.com/office/officeart/2008/layout/TitlePictureLineup"/>
    <dgm:cxn modelId="{AA64CD3E-8D95-4036-8067-4B0761CE5649}" type="presParOf" srcId="{A76E70F9-2E18-4655-ACC1-4D6A8FD91A0F}" destId="{357A7E55-D54C-4205-B610-A5727C2C551F}" srcOrd="2" destOrd="0" presId="urn:microsoft.com/office/officeart/2008/layout/TitlePictureLineup"/>
    <dgm:cxn modelId="{49FE97D2-3577-42BF-BCDC-FB092E9ADFBF}" type="presParOf" srcId="{A76E70F9-2E18-4655-ACC1-4D6A8FD91A0F}" destId="{0BEE4597-77CF-41C6-A6A5-44CF0058A494}" srcOrd="3" destOrd="0" presId="urn:microsoft.com/office/officeart/2008/layout/TitlePictureLineup"/>
    <dgm:cxn modelId="{8841CC90-0C18-4208-A9ED-2DDC34F1A115}" type="presParOf" srcId="{FB2B8FE9-E43F-4382-903A-E9AC38D2B173}" destId="{1906E06F-9184-4767-8F4E-92371B9BBA3C}" srcOrd="1" destOrd="0" presId="urn:microsoft.com/office/officeart/2008/layout/TitlePictureLineup"/>
    <dgm:cxn modelId="{B6891E5E-068A-4F5D-8C93-E5B998E6C2B8}" type="presParOf" srcId="{FB2B8FE9-E43F-4382-903A-E9AC38D2B173}" destId="{07E8D73A-48BF-4CFB-ACC0-A586AE061C01}" srcOrd="2" destOrd="0" presId="urn:microsoft.com/office/officeart/2008/layout/TitlePictureLineup"/>
    <dgm:cxn modelId="{0AED8481-F8BE-4383-83D4-C9EFBC99C588}" type="presParOf" srcId="{07E8D73A-48BF-4CFB-ACC0-A586AE061C01}" destId="{F77812B0-CC72-43B3-9B3D-DD5BFBBE08BC}" srcOrd="0" destOrd="0" presId="urn:microsoft.com/office/officeart/2008/layout/TitlePictureLineup"/>
    <dgm:cxn modelId="{16DA8B2E-9E3E-4A2D-8EC3-B9E8E2039457}" type="presParOf" srcId="{07E8D73A-48BF-4CFB-ACC0-A586AE061C01}" destId="{91406DDB-90D1-4EAD-B103-F0A18C564333}" srcOrd="1" destOrd="0" presId="urn:microsoft.com/office/officeart/2008/layout/TitlePictureLineup"/>
    <dgm:cxn modelId="{06DD177F-758D-42E3-9C2D-D60B50FCB9E4}" type="presParOf" srcId="{07E8D73A-48BF-4CFB-ACC0-A586AE061C01}" destId="{A417941C-CB9A-41F0-9E70-17EB1DE83FE0}" srcOrd="2" destOrd="0" presId="urn:microsoft.com/office/officeart/2008/layout/TitlePictureLineup"/>
    <dgm:cxn modelId="{32371E9D-F439-4AAE-A09D-7B37A6521548}" type="presParOf" srcId="{07E8D73A-48BF-4CFB-ACC0-A586AE061C01}" destId="{710A8757-FDEA-4067-9CC4-5C459AA587C1}" srcOrd="3" destOrd="0" presId="urn:microsoft.com/office/officeart/2008/layout/TitlePictureLineup"/>
    <dgm:cxn modelId="{39C63CD6-EB01-4BB3-B998-01879F4B5603}" type="presParOf" srcId="{FB2B8FE9-E43F-4382-903A-E9AC38D2B173}" destId="{27570DF3-C4E2-4258-80F7-A4AC30C141A9}" srcOrd="3" destOrd="0" presId="urn:microsoft.com/office/officeart/2008/layout/TitlePictureLineup"/>
    <dgm:cxn modelId="{1412B6A1-00D5-4DFB-8CAD-74B2497DE6FF}" type="presParOf" srcId="{FB2B8FE9-E43F-4382-903A-E9AC38D2B173}" destId="{CF773612-90D6-46BA-AF02-544012B352C8}" srcOrd="4" destOrd="0" presId="urn:microsoft.com/office/officeart/2008/layout/TitlePictureLineup"/>
    <dgm:cxn modelId="{F294DFBD-DC36-42DE-B29F-063C0480CFF4}" type="presParOf" srcId="{CF773612-90D6-46BA-AF02-544012B352C8}" destId="{637DE520-6F8A-4B7A-9742-E6360F01B719}" srcOrd="0" destOrd="0" presId="urn:microsoft.com/office/officeart/2008/layout/TitlePictureLineup"/>
    <dgm:cxn modelId="{65FFB3B8-7ACB-49ED-A759-6D538F4C80BE}" type="presParOf" srcId="{CF773612-90D6-46BA-AF02-544012B352C8}" destId="{C8FDA373-5982-41D5-AA18-4C57EA1C79FF}" srcOrd="1" destOrd="0" presId="urn:microsoft.com/office/officeart/2008/layout/TitlePictureLineup"/>
    <dgm:cxn modelId="{B33F2664-02E6-45E0-97EB-DDDD42BB720C}" type="presParOf" srcId="{CF773612-90D6-46BA-AF02-544012B352C8}" destId="{7D944EB0-94BB-4E8D-98ED-AC1A58B5EDB9}" srcOrd="2" destOrd="0" presId="urn:microsoft.com/office/officeart/2008/layout/TitlePictureLineup"/>
    <dgm:cxn modelId="{2C563472-384A-401C-B29D-8F1A20C255E8}" type="presParOf" srcId="{CF773612-90D6-46BA-AF02-544012B352C8}" destId="{2517E5AA-5019-4690-A79F-AB6CDBD14E86}"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A9498-609A-4374-8174-4FAA33859379}" type="doc">
      <dgm:prSet loTypeId="urn:microsoft.com/office/officeart/2008/layout/TitlePictureLineup" loCatId="picture" qsTypeId="urn:microsoft.com/office/officeart/2005/8/quickstyle/simple1" qsCatId="simple" csTypeId="urn:microsoft.com/office/officeart/2005/8/colors/accent4_2" csCatId="accent4" phldr="1"/>
      <dgm:spPr/>
      <dgm:t>
        <a:bodyPr/>
        <a:lstStyle/>
        <a:p>
          <a:endParaRPr lang="es-CO"/>
        </a:p>
      </dgm:t>
    </dgm:pt>
    <dgm:pt modelId="{21665A2C-B3F6-4368-B338-485CD9FFD1B1}">
      <dgm:prSet phldrT="[Texto]"/>
      <dgm:spPr/>
      <dgm:t>
        <a:bodyPr/>
        <a:lstStyle/>
        <a:p>
          <a:r>
            <a:rPr lang="es-CO" dirty="0"/>
            <a:t>Programa de almacenamiento</a:t>
          </a:r>
        </a:p>
      </dgm:t>
    </dgm:pt>
    <dgm:pt modelId="{A3E5C5D0-72D3-4FF7-988C-CB4FE0D7540B}" type="parTrans" cxnId="{8A511DBB-7602-4E3D-B3FC-C41BED7D9895}">
      <dgm:prSet/>
      <dgm:spPr/>
      <dgm:t>
        <a:bodyPr/>
        <a:lstStyle/>
        <a:p>
          <a:endParaRPr lang="es-CO"/>
        </a:p>
      </dgm:t>
    </dgm:pt>
    <dgm:pt modelId="{0E89E217-C80B-4F32-98F1-9885531FB86F}" type="sibTrans" cxnId="{8A511DBB-7602-4E3D-B3FC-C41BED7D9895}">
      <dgm:prSet/>
      <dgm:spPr/>
      <dgm:t>
        <a:bodyPr/>
        <a:lstStyle/>
        <a:p>
          <a:endParaRPr lang="es-CO"/>
        </a:p>
      </dgm:t>
    </dgm:pt>
    <dgm:pt modelId="{005FD3E8-F3B4-459B-B7C6-187BF7B28601}">
      <dgm:prSet phldrT="[Texto]" custT="1"/>
      <dgm:spPr/>
      <dgm:t>
        <a:bodyPr/>
        <a:lstStyle/>
        <a:p>
          <a:r>
            <a:rPr lang="es-CO" sz="1200" dirty="0">
              <a:solidFill>
                <a:schemeClr val="bg2">
                  <a:lumMod val="50000"/>
                </a:schemeClr>
              </a:solidFill>
            </a:rPr>
            <a:t>Diseño del proyecto de intervención de planos, cambio de carpetas y mobiliario, inicio de ejecución 2021.</a:t>
          </a:r>
        </a:p>
      </dgm:t>
    </dgm:pt>
    <dgm:pt modelId="{46FD54FF-FD15-42DD-AC7B-5B63D94A5B27}" type="parTrans" cxnId="{B982A1C0-7B7D-4524-8513-4C4660D696FC}">
      <dgm:prSet/>
      <dgm:spPr/>
      <dgm:t>
        <a:bodyPr/>
        <a:lstStyle/>
        <a:p>
          <a:endParaRPr lang="es-CO"/>
        </a:p>
      </dgm:t>
    </dgm:pt>
    <dgm:pt modelId="{54D2165C-75F8-41D7-8A10-E10BADE3B235}" type="sibTrans" cxnId="{B982A1C0-7B7D-4524-8513-4C4660D696FC}">
      <dgm:prSet/>
      <dgm:spPr/>
      <dgm:t>
        <a:bodyPr/>
        <a:lstStyle/>
        <a:p>
          <a:endParaRPr lang="es-CO"/>
        </a:p>
      </dgm:t>
    </dgm:pt>
    <dgm:pt modelId="{FA93F78C-73C3-46DC-BEA6-E0CE29802F74}">
      <dgm:prSet phldrT="[Texto]"/>
      <dgm:spPr>
        <a:solidFill>
          <a:srgbClr val="C00000"/>
        </a:solidFill>
      </dgm:spPr>
      <dgm:t>
        <a:bodyPr/>
        <a:lstStyle/>
        <a:p>
          <a:r>
            <a:rPr lang="es-CO" dirty="0"/>
            <a:t>Programa de monitoreo de condiciones ambientales</a:t>
          </a:r>
        </a:p>
      </dgm:t>
    </dgm:pt>
    <dgm:pt modelId="{46D8C3F4-539F-4F7C-B0BC-26661F492BCC}" type="parTrans" cxnId="{8BF636E2-0554-43B7-975C-B1748B6FC98B}">
      <dgm:prSet/>
      <dgm:spPr/>
      <dgm:t>
        <a:bodyPr/>
        <a:lstStyle/>
        <a:p>
          <a:endParaRPr lang="es-CO"/>
        </a:p>
      </dgm:t>
    </dgm:pt>
    <dgm:pt modelId="{F37E4A89-CFC9-4305-AD13-AA2CFED8D97B}" type="sibTrans" cxnId="{8BF636E2-0554-43B7-975C-B1748B6FC98B}">
      <dgm:prSet/>
      <dgm:spPr/>
      <dgm:t>
        <a:bodyPr/>
        <a:lstStyle/>
        <a:p>
          <a:endParaRPr lang="es-CO"/>
        </a:p>
      </dgm:t>
    </dgm:pt>
    <dgm:pt modelId="{49103D84-1B31-4694-A4CA-5FE5A57FD04B}">
      <dgm:prSet phldrT="[Texto]" custT="1"/>
      <dgm:spPr/>
      <dgm:t>
        <a:bodyPr/>
        <a:lstStyle/>
        <a:p>
          <a:r>
            <a:rPr lang="es-CO" sz="1200" dirty="0">
              <a:solidFill>
                <a:schemeClr val="bg2">
                  <a:lumMod val="50000"/>
                </a:schemeClr>
              </a:solidFill>
            </a:rPr>
            <a:t>Monitoreo de carga microbiológica, humedad relativa y temperatura en espacios de archivo</a:t>
          </a:r>
        </a:p>
      </dgm:t>
    </dgm:pt>
    <dgm:pt modelId="{6BEB5D0B-C0FF-466B-9A57-6CBB8D227924}" type="parTrans" cxnId="{B6E545E7-9ABE-44CE-B7AC-218D27A4F253}">
      <dgm:prSet/>
      <dgm:spPr/>
      <dgm:t>
        <a:bodyPr/>
        <a:lstStyle/>
        <a:p>
          <a:endParaRPr lang="es-CO"/>
        </a:p>
      </dgm:t>
    </dgm:pt>
    <dgm:pt modelId="{BDF61349-803E-4E38-93F7-D9707B2B61B3}" type="sibTrans" cxnId="{B6E545E7-9ABE-44CE-B7AC-218D27A4F253}">
      <dgm:prSet/>
      <dgm:spPr/>
      <dgm:t>
        <a:bodyPr/>
        <a:lstStyle/>
        <a:p>
          <a:endParaRPr lang="es-CO"/>
        </a:p>
      </dgm:t>
    </dgm:pt>
    <dgm:pt modelId="{BB40DB20-E32C-40C7-B445-1E4970DC2439}">
      <dgm:prSet phldrT="[Texto]"/>
      <dgm:spPr/>
      <dgm:t>
        <a:bodyPr/>
        <a:lstStyle/>
        <a:p>
          <a:r>
            <a:rPr lang="es-CO" dirty="0"/>
            <a:t>Programa de prevención de emergencias</a:t>
          </a:r>
        </a:p>
      </dgm:t>
    </dgm:pt>
    <dgm:pt modelId="{4B7B2EF8-E23E-4AB8-AB37-98709C579C77}" type="parTrans" cxnId="{07922A0C-9A8D-401A-8451-BADFE90AF707}">
      <dgm:prSet/>
      <dgm:spPr/>
      <dgm:t>
        <a:bodyPr/>
        <a:lstStyle/>
        <a:p>
          <a:endParaRPr lang="es-CO"/>
        </a:p>
      </dgm:t>
    </dgm:pt>
    <dgm:pt modelId="{32462C17-6EFF-44E3-B39D-590EA68B4ED2}" type="sibTrans" cxnId="{07922A0C-9A8D-401A-8451-BADFE90AF707}">
      <dgm:prSet/>
      <dgm:spPr/>
      <dgm:t>
        <a:bodyPr/>
        <a:lstStyle/>
        <a:p>
          <a:endParaRPr lang="es-CO"/>
        </a:p>
      </dgm:t>
    </dgm:pt>
    <dgm:pt modelId="{1CEB4BD3-ABA0-408E-9C0A-00000701C1F1}">
      <dgm:prSet phldrT="[Texto]" custT="1"/>
      <dgm:spPr/>
      <dgm:t>
        <a:bodyPr/>
        <a:lstStyle/>
        <a:p>
          <a:r>
            <a:rPr lang="es-CO" sz="1200" dirty="0">
              <a:solidFill>
                <a:schemeClr val="bg2">
                  <a:lumMod val="50000"/>
                </a:schemeClr>
              </a:solidFill>
            </a:rPr>
            <a:t>Inclusión del capitulo de prevención de emergencias y acciones de rescate en archivos en el Plan de Emergencias de la UAECD</a:t>
          </a:r>
        </a:p>
      </dgm:t>
    </dgm:pt>
    <dgm:pt modelId="{C11AE6F7-680B-4AD5-B89F-A7DDC4B456EE}" type="parTrans" cxnId="{0A535B1F-CC5D-4722-9D69-43C68EAC2D95}">
      <dgm:prSet/>
      <dgm:spPr/>
      <dgm:t>
        <a:bodyPr/>
        <a:lstStyle/>
        <a:p>
          <a:endParaRPr lang="es-CO"/>
        </a:p>
      </dgm:t>
    </dgm:pt>
    <dgm:pt modelId="{1C7F2FA9-050C-4156-9D8A-5326029AE416}" type="sibTrans" cxnId="{0A535B1F-CC5D-4722-9D69-43C68EAC2D95}">
      <dgm:prSet/>
      <dgm:spPr/>
      <dgm:t>
        <a:bodyPr/>
        <a:lstStyle/>
        <a:p>
          <a:endParaRPr lang="es-CO"/>
        </a:p>
      </dgm:t>
    </dgm:pt>
    <dgm:pt modelId="{FB2B8FE9-E43F-4382-903A-E9AC38D2B173}" type="pres">
      <dgm:prSet presAssocID="{FBEA9498-609A-4374-8174-4FAA33859379}" presName="Name0" presStyleCnt="0">
        <dgm:presLayoutVars>
          <dgm:dir/>
        </dgm:presLayoutVars>
      </dgm:prSet>
      <dgm:spPr/>
    </dgm:pt>
    <dgm:pt modelId="{A76E70F9-2E18-4655-ACC1-4D6A8FD91A0F}" type="pres">
      <dgm:prSet presAssocID="{21665A2C-B3F6-4368-B338-485CD9FFD1B1}" presName="composite" presStyleCnt="0"/>
      <dgm:spPr/>
    </dgm:pt>
    <dgm:pt modelId="{107514D0-55BF-4333-9C71-116E1614893C}" type="pres">
      <dgm:prSet presAssocID="{21665A2C-B3F6-4368-B338-485CD9FFD1B1}" presName="Accent" presStyleLbl="alignAcc1" presStyleIdx="0" presStyleCnt="3"/>
      <dgm:spPr/>
    </dgm:pt>
    <dgm:pt modelId="{38108D6A-EF86-44CD-B1EB-EA868FB09E57}" type="pres">
      <dgm:prSet presAssocID="{21665A2C-B3F6-4368-B338-485CD9FFD1B1}"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57A7E55-D54C-4205-B610-A5727C2C551F}" type="pres">
      <dgm:prSet presAssocID="{21665A2C-B3F6-4368-B338-485CD9FFD1B1}" presName="Child" presStyleLbl="revTx" presStyleIdx="0" presStyleCnt="3" custScaleY="59478" custLinFactNeighborX="1308" custLinFactNeighborY="-9214">
        <dgm:presLayoutVars>
          <dgm:bulletEnabled val="1"/>
        </dgm:presLayoutVars>
      </dgm:prSet>
      <dgm:spPr/>
    </dgm:pt>
    <dgm:pt modelId="{0BEE4597-77CF-41C6-A6A5-44CF0058A494}" type="pres">
      <dgm:prSet presAssocID="{21665A2C-B3F6-4368-B338-485CD9FFD1B1}" presName="Parent" presStyleLbl="alignNode1" presStyleIdx="0" presStyleCnt="3">
        <dgm:presLayoutVars>
          <dgm:bulletEnabled val="1"/>
        </dgm:presLayoutVars>
      </dgm:prSet>
      <dgm:spPr/>
    </dgm:pt>
    <dgm:pt modelId="{1906E06F-9184-4767-8F4E-92371B9BBA3C}" type="pres">
      <dgm:prSet presAssocID="{0E89E217-C80B-4F32-98F1-9885531FB86F}" presName="sibTrans" presStyleCnt="0"/>
      <dgm:spPr/>
    </dgm:pt>
    <dgm:pt modelId="{07E8D73A-48BF-4CFB-ACC0-A586AE061C01}" type="pres">
      <dgm:prSet presAssocID="{FA93F78C-73C3-46DC-BEA6-E0CE29802F74}" presName="composite" presStyleCnt="0"/>
      <dgm:spPr/>
    </dgm:pt>
    <dgm:pt modelId="{F77812B0-CC72-43B3-9B3D-DD5BFBBE08BC}" type="pres">
      <dgm:prSet presAssocID="{FA93F78C-73C3-46DC-BEA6-E0CE29802F74}" presName="Accent" presStyleLbl="alignAcc1" presStyleIdx="1" presStyleCnt="3"/>
      <dgm:spPr/>
    </dgm:pt>
    <dgm:pt modelId="{91406DDB-90D1-4EAD-B103-F0A18C564333}" type="pres">
      <dgm:prSet presAssocID="{FA93F78C-73C3-46DC-BEA6-E0CE29802F74}"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A417941C-CB9A-41F0-9E70-17EB1DE83FE0}" type="pres">
      <dgm:prSet presAssocID="{FA93F78C-73C3-46DC-BEA6-E0CE29802F74}" presName="Child" presStyleLbl="revTx" presStyleIdx="1" presStyleCnt="3" custScaleY="59478" custLinFactNeighborX="546" custLinFactNeighborY="-6167">
        <dgm:presLayoutVars>
          <dgm:bulletEnabled val="1"/>
        </dgm:presLayoutVars>
      </dgm:prSet>
      <dgm:spPr/>
    </dgm:pt>
    <dgm:pt modelId="{710A8757-FDEA-4067-9CC4-5C459AA587C1}" type="pres">
      <dgm:prSet presAssocID="{FA93F78C-73C3-46DC-BEA6-E0CE29802F74}" presName="Parent" presStyleLbl="alignNode1" presStyleIdx="1" presStyleCnt="3">
        <dgm:presLayoutVars>
          <dgm:bulletEnabled val="1"/>
        </dgm:presLayoutVars>
      </dgm:prSet>
      <dgm:spPr/>
    </dgm:pt>
    <dgm:pt modelId="{27570DF3-C4E2-4258-80F7-A4AC30C141A9}" type="pres">
      <dgm:prSet presAssocID="{F37E4A89-CFC9-4305-AD13-AA2CFED8D97B}" presName="sibTrans" presStyleCnt="0"/>
      <dgm:spPr/>
    </dgm:pt>
    <dgm:pt modelId="{CF773612-90D6-46BA-AF02-544012B352C8}" type="pres">
      <dgm:prSet presAssocID="{BB40DB20-E32C-40C7-B445-1E4970DC2439}" presName="composite" presStyleCnt="0"/>
      <dgm:spPr/>
    </dgm:pt>
    <dgm:pt modelId="{637DE520-6F8A-4B7A-9742-E6360F01B719}" type="pres">
      <dgm:prSet presAssocID="{BB40DB20-E32C-40C7-B445-1E4970DC2439}" presName="Accent" presStyleLbl="alignAcc1" presStyleIdx="2" presStyleCnt="3"/>
      <dgm:spPr/>
    </dgm:pt>
    <dgm:pt modelId="{C8FDA373-5982-41D5-AA18-4C57EA1C79FF}" type="pres">
      <dgm:prSet presAssocID="{BB40DB20-E32C-40C7-B445-1E4970DC2439}"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7D944EB0-94BB-4E8D-98ED-AC1A58B5EDB9}" type="pres">
      <dgm:prSet presAssocID="{BB40DB20-E32C-40C7-B445-1E4970DC2439}" presName="Child" presStyleLbl="revTx" presStyleIdx="2" presStyleCnt="3" custScaleY="60002" custLinFactNeighborX="1411" custLinFactNeighborY="-7625">
        <dgm:presLayoutVars>
          <dgm:bulletEnabled val="1"/>
        </dgm:presLayoutVars>
      </dgm:prSet>
      <dgm:spPr/>
    </dgm:pt>
    <dgm:pt modelId="{2517E5AA-5019-4690-A79F-AB6CDBD14E86}" type="pres">
      <dgm:prSet presAssocID="{BB40DB20-E32C-40C7-B445-1E4970DC2439}" presName="Parent" presStyleLbl="alignNode1" presStyleIdx="2" presStyleCnt="3">
        <dgm:presLayoutVars>
          <dgm:bulletEnabled val="1"/>
        </dgm:presLayoutVars>
      </dgm:prSet>
      <dgm:spPr/>
    </dgm:pt>
  </dgm:ptLst>
  <dgm:cxnLst>
    <dgm:cxn modelId="{07922A0C-9A8D-401A-8451-BADFE90AF707}" srcId="{FBEA9498-609A-4374-8174-4FAA33859379}" destId="{BB40DB20-E32C-40C7-B445-1E4970DC2439}" srcOrd="2" destOrd="0" parTransId="{4B7B2EF8-E23E-4AB8-AB37-98709C579C77}" sibTransId="{32462C17-6EFF-44E3-B39D-590EA68B4ED2}"/>
    <dgm:cxn modelId="{5BB49112-6E41-404B-AB30-3260058D0DAF}" type="presOf" srcId="{BB40DB20-E32C-40C7-B445-1E4970DC2439}" destId="{2517E5AA-5019-4690-A79F-AB6CDBD14E86}" srcOrd="0" destOrd="0" presId="urn:microsoft.com/office/officeart/2008/layout/TitlePictureLineup"/>
    <dgm:cxn modelId="{0A535B1F-CC5D-4722-9D69-43C68EAC2D95}" srcId="{BB40DB20-E32C-40C7-B445-1E4970DC2439}" destId="{1CEB4BD3-ABA0-408E-9C0A-00000701C1F1}" srcOrd="0" destOrd="0" parTransId="{C11AE6F7-680B-4AD5-B89F-A7DDC4B456EE}" sibTransId="{1C7F2FA9-050C-4156-9D8A-5326029AE416}"/>
    <dgm:cxn modelId="{90EAD63D-3EE6-4CCB-A4A8-AA6D42166124}" type="presOf" srcId="{21665A2C-B3F6-4368-B338-485CD9FFD1B1}" destId="{0BEE4597-77CF-41C6-A6A5-44CF0058A494}" srcOrd="0" destOrd="0" presId="urn:microsoft.com/office/officeart/2008/layout/TitlePictureLineup"/>
    <dgm:cxn modelId="{0F554E3F-89C3-43F6-A1AD-C7D1752788F6}" type="presOf" srcId="{1CEB4BD3-ABA0-408E-9C0A-00000701C1F1}" destId="{7D944EB0-94BB-4E8D-98ED-AC1A58B5EDB9}" srcOrd="0" destOrd="0" presId="urn:microsoft.com/office/officeart/2008/layout/TitlePictureLineup"/>
    <dgm:cxn modelId="{F7DD8E63-70A0-4293-9EEE-3E85896772DA}" type="presOf" srcId="{FBEA9498-609A-4374-8174-4FAA33859379}" destId="{FB2B8FE9-E43F-4382-903A-E9AC38D2B173}" srcOrd="0" destOrd="0" presId="urn:microsoft.com/office/officeart/2008/layout/TitlePictureLineup"/>
    <dgm:cxn modelId="{8A511DBB-7602-4E3D-B3FC-C41BED7D9895}" srcId="{FBEA9498-609A-4374-8174-4FAA33859379}" destId="{21665A2C-B3F6-4368-B338-485CD9FFD1B1}" srcOrd="0" destOrd="0" parTransId="{A3E5C5D0-72D3-4FF7-988C-CB4FE0D7540B}" sibTransId="{0E89E217-C80B-4F32-98F1-9885531FB86F}"/>
    <dgm:cxn modelId="{B982A1C0-7B7D-4524-8513-4C4660D696FC}" srcId="{21665A2C-B3F6-4368-B338-485CD9FFD1B1}" destId="{005FD3E8-F3B4-459B-B7C6-187BF7B28601}" srcOrd="0" destOrd="0" parTransId="{46FD54FF-FD15-42DD-AC7B-5B63D94A5B27}" sibTransId="{54D2165C-75F8-41D7-8A10-E10BADE3B235}"/>
    <dgm:cxn modelId="{775F9DD9-83C3-40A6-A779-BEB146656B1F}" type="presOf" srcId="{FA93F78C-73C3-46DC-BEA6-E0CE29802F74}" destId="{710A8757-FDEA-4067-9CC4-5C459AA587C1}" srcOrd="0" destOrd="0" presId="urn:microsoft.com/office/officeart/2008/layout/TitlePictureLineup"/>
    <dgm:cxn modelId="{8BF636E2-0554-43B7-975C-B1748B6FC98B}" srcId="{FBEA9498-609A-4374-8174-4FAA33859379}" destId="{FA93F78C-73C3-46DC-BEA6-E0CE29802F74}" srcOrd="1" destOrd="0" parTransId="{46D8C3F4-539F-4F7C-B0BC-26661F492BCC}" sibTransId="{F37E4A89-CFC9-4305-AD13-AA2CFED8D97B}"/>
    <dgm:cxn modelId="{A177A2E5-8E8E-4DFC-94DB-CCB3A1ED9A98}" type="presOf" srcId="{49103D84-1B31-4694-A4CA-5FE5A57FD04B}" destId="{A417941C-CB9A-41F0-9E70-17EB1DE83FE0}" srcOrd="0" destOrd="0" presId="urn:microsoft.com/office/officeart/2008/layout/TitlePictureLineup"/>
    <dgm:cxn modelId="{B6E545E7-9ABE-44CE-B7AC-218D27A4F253}" srcId="{FA93F78C-73C3-46DC-BEA6-E0CE29802F74}" destId="{49103D84-1B31-4694-A4CA-5FE5A57FD04B}" srcOrd="0" destOrd="0" parTransId="{6BEB5D0B-C0FF-466B-9A57-6CBB8D227924}" sibTransId="{BDF61349-803E-4E38-93F7-D9707B2B61B3}"/>
    <dgm:cxn modelId="{995E80F1-66AD-4391-8F4A-E7CAA89E29E2}" type="presOf" srcId="{005FD3E8-F3B4-459B-B7C6-187BF7B28601}" destId="{357A7E55-D54C-4205-B610-A5727C2C551F}" srcOrd="0" destOrd="0" presId="urn:microsoft.com/office/officeart/2008/layout/TitlePictureLineup"/>
    <dgm:cxn modelId="{5928BD8A-6A1D-43E3-8D77-83BE7BAB5DE6}" type="presParOf" srcId="{FB2B8FE9-E43F-4382-903A-E9AC38D2B173}" destId="{A76E70F9-2E18-4655-ACC1-4D6A8FD91A0F}" srcOrd="0" destOrd="0" presId="urn:microsoft.com/office/officeart/2008/layout/TitlePictureLineup"/>
    <dgm:cxn modelId="{F4481883-D49E-475C-A3C3-84EA8FC967C4}" type="presParOf" srcId="{A76E70F9-2E18-4655-ACC1-4D6A8FD91A0F}" destId="{107514D0-55BF-4333-9C71-116E1614893C}" srcOrd="0" destOrd="0" presId="urn:microsoft.com/office/officeart/2008/layout/TitlePictureLineup"/>
    <dgm:cxn modelId="{5EF2E439-46AE-4E85-9A50-3E6A0A624B05}" type="presParOf" srcId="{A76E70F9-2E18-4655-ACC1-4D6A8FD91A0F}" destId="{38108D6A-EF86-44CD-B1EB-EA868FB09E57}" srcOrd="1" destOrd="0" presId="urn:microsoft.com/office/officeart/2008/layout/TitlePictureLineup"/>
    <dgm:cxn modelId="{AA64CD3E-8D95-4036-8067-4B0761CE5649}" type="presParOf" srcId="{A76E70F9-2E18-4655-ACC1-4D6A8FD91A0F}" destId="{357A7E55-D54C-4205-B610-A5727C2C551F}" srcOrd="2" destOrd="0" presId="urn:microsoft.com/office/officeart/2008/layout/TitlePictureLineup"/>
    <dgm:cxn modelId="{49FE97D2-3577-42BF-BCDC-FB092E9ADFBF}" type="presParOf" srcId="{A76E70F9-2E18-4655-ACC1-4D6A8FD91A0F}" destId="{0BEE4597-77CF-41C6-A6A5-44CF0058A494}" srcOrd="3" destOrd="0" presId="urn:microsoft.com/office/officeart/2008/layout/TitlePictureLineup"/>
    <dgm:cxn modelId="{8841CC90-0C18-4208-A9ED-2DDC34F1A115}" type="presParOf" srcId="{FB2B8FE9-E43F-4382-903A-E9AC38D2B173}" destId="{1906E06F-9184-4767-8F4E-92371B9BBA3C}" srcOrd="1" destOrd="0" presId="urn:microsoft.com/office/officeart/2008/layout/TitlePictureLineup"/>
    <dgm:cxn modelId="{B6891E5E-068A-4F5D-8C93-E5B998E6C2B8}" type="presParOf" srcId="{FB2B8FE9-E43F-4382-903A-E9AC38D2B173}" destId="{07E8D73A-48BF-4CFB-ACC0-A586AE061C01}" srcOrd="2" destOrd="0" presId="urn:microsoft.com/office/officeart/2008/layout/TitlePictureLineup"/>
    <dgm:cxn modelId="{0AED8481-F8BE-4383-83D4-C9EFBC99C588}" type="presParOf" srcId="{07E8D73A-48BF-4CFB-ACC0-A586AE061C01}" destId="{F77812B0-CC72-43B3-9B3D-DD5BFBBE08BC}" srcOrd="0" destOrd="0" presId="urn:microsoft.com/office/officeart/2008/layout/TitlePictureLineup"/>
    <dgm:cxn modelId="{16DA8B2E-9E3E-4A2D-8EC3-B9E8E2039457}" type="presParOf" srcId="{07E8D73A-48BF-4CFB-ACC0-A586AE061C01}" destId="{91406DDB-90D1-4EAD-B103-F0A18C564333}" srcOrd="1" destOrd="0" presId="urn:microsoft.com/office/officeart/2008/layout/TitlePictureLineup"/>
    <dgm:cxn modelId="{06DD177F-758D-42E3-9C2D-D60B50FCB9E4}" type="presParOf" srcId="{07E8D73A-48BF-4CFB-ACC0-A586AE061C01}" destId="{A417941C-CB9A-41F0-9E70-17EB1DE83FE0}" srcOrd="2" destOrd="0" presId="urn:microsoft.com/office/officeart/2008/layout/TitlePictureLineup"/>
    <dgm:cxn modelId="{32371E9D-F439-4AAE-A09D-7B37A6521548}" type="presParOf" srcId="{07E8D73A-48BF-4CFB-ACC0-A586AE061C01}" destId="{710A8757-FDEA-4067-9CC4-5C459AA587C1}" srcOrd="3" destOrd="0" presId="urn:microsoft.com/office/officeart/2008/layout/TitlePictureLineup"/>
    <dgm:cxn modelId="{39C63CD6-EB01-4BB3-B998-01879F4B5603}" type="presParOf" srcId="{FB2B8FE9-E43F-4382-903A-E9AC38D2B173}" destId="{27570DF3-C4E2-4258-80F7-A4AC30C141A9}" srcOrd="3" destOrd="0" presId="urn:microsoft.com/office/officeart/2008/layout/TitlePictureLineup"/>
    <dgm:cxn modelId="{1412B6A1-00D5-4DFB-8CAD-74B2497DE6FF}" type="presParOf" srcId="{FB2B8FE9-E43F-4382-903A-E9AC38D2B173}" destId="{CF773612-90D6-46BA-AF02-544012B352C8}" srcOrd="4" destOrd="0" presId="urn:microsoft.com/office/officeart/2008/layout/TitlePictureLineup"/>
    <dgm:cxn modelId="{F294DFBD-DC36-42DE-B29F-063C0480CFF4}" type="presParOf" srcId="{CF773612-90D6-46BA-AF02-544012B352C8}" destId="{637DE520-6F8A-4B7A-9742-E6360F01B719}" srcOrd="0" destOrd="0" presId="urn:microsoft.com/office/officeart/2008/layout/TitlePictureLineup"/>
    <dgm:cxn modelId="{65FFB3B8-7ACB-49ED-A759-6D538F4C80BE}" type="presParOf" srcId="{CF773612-90D6-46BA-AF02-544012B352C8}" destId="{C8FDA373-5982-41D5-AA18-4C57EA1C79FF}" srcOrd="1" destOrd="0" presId="urn:microsoft.com/office/officeart/2008/layout/TitlePictureLineup"/>
    <dgm:cxn modelId="{B33F2664-02E6-45E0-97EB-DDDD42BB720C}" type="presParOf" srcId="{CF773612-90D6-46BA-AF02-544012B352C8}" destId="{7D944EB0-94BB-4E8D-98ED-AC1A58B5EDB9}" srcOrd="2" destOrd="0" presId="urn:microsoft.com/office/officeart/2008/layout/TitlePictureLineup"/>
    <dgm:cxn modelId="{2C563472-384A-401C-B29D-8F1A20C255E8}" type="presParOf" srcId="{CF773612-90D6-46BA-AF02-544012B352C8}" destId="{2517E5AA-5019-4690-A79F-AB6CDBD14E86}"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0EAE2-4B5E-4F15-870E-7F96E8201DCC}">
      <dsp:nvSpPr>
        <dsp:cNvPr id="0" name=""/>
        <dsp:cNvSpPr/>
      </dsp:nvSpPr>
      <dsp:spPr>
        <a:xfrm rot="16200000">
          <a:off x="-1322460" y="2989794"/>
          <a:ext cx="3555547" cy="36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438" bIns="0" numCol="1" spcCol="1270" anchor="t" anchorCtr="0">
          <a:noAutofit/>
        </a:bodyPr>
        <a:lstStyle/>
        <a:p>
          <a:pPr marL="0" lvl="0" indent="0" algn="r" defTabSz="889000">
            <a:lnSpc>
              <a:spcPct val="90000"/>
            </a:lnSpc>
            <a:spcBef>
              <a:spcPct val="0"/>
            </a:spcBef>
            <a:spcAft>
              <a:spcPct val="35000"/>
            </a:spcAft>
            <a:buNone/>
          </a:pPr>
          <a:r>
            <a:rPr lang="es-CO" sz="2000" b="1" kern="1200" dirty="0"/>
            <a:t>Trabajo en casa</a:t>
          </a:r>
        </a:p>
      </dsp:txBody>
      <dsp:txXfrm>
        <a:off x="-1322460" y="2989794"/>
        <a:ext cx="3555547" cy="364465"/>
      </dsp:txXfrm>
    </dsp:sp>
    <dsp:sp modelId="{B7296C41-665D-484E-834C-0B471620A101}">
      <dsp:nvSpPr>
        <dsp:cNvPr id="0" name=""/>
        <dsp:cNvSpPr/>
      </dsp:nvSpPr>
      <dsp:spPr>
        <a:xfrm>
          <a:off x="572817" y="483704"/>
          <a:ext cx="2011672" cy="422253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21438" rIns="120904" bIns="120904" numCol="1" spcCol="1270" anchor="t" anchorCtr="0">
          <a:noAutofit/>
        </a:bodyPr>
        <a:lstStyle/>
        <a:p>
          <a:pPr marL="114300" lvl="1" indent="-114300" algn="l" defTabSz="577850">
            <a:lnSpc>
              <a:spcPct val="90000"/>
            </a:lnSpc>
            <a:spcBef>
              <a:spcPct val="0"/>
            </a:spcBef>
            <a:spcAft>
              <a:spcPct val="15000"/>
            </a:spcAft>
            <a:buChar char="•"/>
          </a:pPr>
          <a:r>
            <a:rPr lang="es-CO" sz="1300" kern="1200" dirty="0">
              <a:solidFill>
                <a:schemeClr val="bg2">
                  <a:lumMod val="50000"/>
                </a:schemeClr>
              </a:solidFill>
            </a:rPr>
            <a:t>Conexión remota por </a:t>
          </a:r>
          <a:r>
            <a:rPr lang="es-CO" sz="1300" kern="1200" dirty="0" err="1">
              <a:solidFill>
                <a:schemeClr val="bg2">
                  <a:lumMod val="50000"/>
                </a:schemeClr>
              </a:solidFill>
            </a:rPr>
            <a:t>FortClientVPN</a:t>
          </a:r>
          <a:r>
            <a:rPr lang="es-CO" sz="1300" kern="1200" dirty="0">
              <a:solidFill>
                <a:schemeClr val="bg2">
                  <a:lumMod val="50000"/>
                </a:schemeClr>
              </a:solidFill>
            </a:rPr>
            <a:t>.</a:t>
          </a: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Reuniones virtuales y trabajo colaborativo.</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Trámite de firmas de forma digital. </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CO" sz="1300" u="none" kern="1200" dirty="0">
              <a:solidFill>
                <a:schemeClr val="bg2">
                  <a:lumMod val="50000"/>
                </a:schemeClr>
              </a:solidFill>
            </a:rPr>
            <a:t>Entrega de equipos de cómputo según necesidad</a:t>
          </a:r>
          <a:r>
            <a:rPr lang="es-ES" sz="1300" u="none" kern="1200" dirty="0">
              <a:solidFill>
                <a:schemeClr val="bg2">
                  <a:lumMod val="50000"/>
                </a:schemeClr>
              </a:solidFill>
            </a:rPr>
            <a:t>. </a:t>
          </a:r>
          <a:endParaRPr lang="es-CO" sz="1300" u="none"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Actividades de bienestar, capacitación y seguridad y salud en el trabajo de forma virtual. </a:t>
          </a:r>
          <a:endParaRPr lang="es-CO" sz="1300" kern="1200" dirty="0">
            <a:solidFill>
              <a:schemeClr val="bg2">
                <a:lumMod val="50000"/>
              </a:schemeClr>
            </a:solidFill>
          </a:endParaRPr>
        </a:p>
      </dsp:txBody>
      <dsp:txXfrm>
        <a:off x="572817" y="483704"/>
        <a:ext cx="2011672" cy="4222539"/>
      </dsp:txXfrm>
    </dsp:sp>
    <dsp:sp modelId="{36725708-D9BD-442E-A569-9F207FE79AC3}">
      <dsp:nvSpPr>
        <dsp:cNvPr id="0" name=""/>
        <dsp:cNvSpPr/>
      </dsp:nvSpPr>
      <dsp:spPr>
        <a:xfrm>
          <a:off x="306436" y="58424"/>
          <a:ext cx="728931" cy="728931"/>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322B1A-F56C-4E36-AE81-317CEAC58F32}">
      <dsp:nvSpPr>
        <dsp:cNvPr id="0" name=""/>
        <dsp:cNvSpPr/>
      </dsp:nvSpPr>
      <dsp:spPr>
        <a:xfrm rot="16200000">
          <a:off x="1020829" y="2889170"/>
          <a:ext cx="3689781" cy="36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438" bIns="0" numCol="1" spcCol="1270" anchor="t" anchorCtr="0">
          <a:noAutofit/>
        </a:bodyPr>
        <a:lstStyle/>
        <a:p>
          <a:pPr marL="0" lvl="0" indent="0" algn="r" defTabSz="889000">
            <a:lnSpc>
              <a:spcPct val="90000"/>
            </a:lnSpc>
            <a:spcBef>
              <a:spcPct val="0"/>
            </a:spcBef>
            <a:spcAft>
              <a:spcPct val="35000"/>
            </a:spcAft>
            <a:buNone/>
          </a:pPr>
          <a:r>
            <a:rPr lang="es-CO" sz="2000" b="1" kern="1200" dirty="0"/>
            <a:t>Comunicaciones</a:t>
          </a:r>
        </a:p>
      </dsp:txBody>
      <dsp:txXfrm>
        <a:off x="1020829" y="2889170"/>
        <a:ext cx="3689781" cy="364465"/>
      </dsp:txXfrm>
    </dsp:sp>
    <dsp:sp modelId="{1D9A3510-158C-406F-B173-F13F16D7E365}">
      <dsp:nvSpPr>
        <dsp:cNvPr id="0" name=""/>
        <dsp:cNvSpPr/>
      </dsp:nvSpPr>
      <dsp:spPr>
        <a:xfrm>
          <a:off x="2968016" y="505472"/>
          <a:ext cx="2221898" cy="4212700"/>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21438" rIns="120904" bIns="120904" numCol="1" spcCol="1270" anchor="t" anchorCtr="0">
          <a:noAutofit/>
        </a:bodyPr>
        <a:lstStyle/>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rPr>
            <a:t>Incremento al uso de Facebook Live y creación de Instagram.</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rPr>
            <a:t>Mayor visibilidad y promoción del chat y Catastro en Línea.</a:t>
          </a:r>
          <a:endParaRPr lang="es-CO" sz="1300" b="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rPr>
            <a:t>Cómo los datos transforman vidas (foro virtual).</a:t>
          </a:r>
          <a:endParaRPr lang="es-CO" sz="1300" b="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rPr>
            <a:t>Una infraestructura de Datos para una Bogotá Inteligente (Seminario virtual).</a:t>
          </a:r>
          <a:endParaRPr lang="es-CO" sz="1300" b="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rPr>
            <a:t>Datos de Bogotá en mapas, oportunidad de explotación y análisis para generar políticas de ciudad inteligente (Conversatorio virtual), entre otros.</a:t>
          </a:r>
          <a:endParaRPr lang="es-CO" sz="1300" b="0" kern="1200" dirty="0">
            <a:solidFill>
              <a:schemeClr val="bg2">
                <a:lumMod val="50000"/>
              </a:schemeClr>
            </a:solidFill>
          </a:endParaRPr>
        </a:p>
      </dsp:txBody>
      <dsp:txXfrm>
        <a:off x="2968016" y="505472"/>
        <a:ext cx="2221898" cy="4212700"/>
      </dsp:txXfrm>
    </dsp:sp>
    <dsp:sp modelId="{77BA0890-899A-496F-B74F-6A33C679D0B1}">
      <dsp:nvSpPr>
        <dsp:cNvPr id="0" name=""/>
        <dsp:cNvSpPr/>
      </dsp:nvSpPr>
      <dsp:spPr>
        <a:xfrm>
          <a:off x="2723538" y="100782"/>
          <a:ext cx="728931" cy="72893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6E972-80B2-435B-A9B8-73EE4DFF7A19}">
      <dsp:nvSpPr>
        <dsp:cNvPr id="0" name=""/>
        <dsp:cNvSpPr/>
      </dsp:nvSpPr>
      <dsp:spPr>
        <a:xfrm rot="16200000">
          <a:off x="3730613" y="2502111"/>
          <a:ext cx="3648569" cy="36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438" bIns="0" numCol="1" spcCol="1270" anchor="t" anchorCtr="0">
          <a:noAutofit/>
        </a:bodyPr>
        <a:lstStyle/>
        <a:p>
          <a:pPr marL="0" lvl="0" indent="0" algn="r" defTabSz="889000">
            <a:lnSpc>
              <a:spcPct val="90000"/>
            </a:lnSpc>
            <a:spcBef>
              <a:spcPct val="0"/>
            </a:spcBef>
            <a:spcAft>
              <a:spcPct val="35000"/>
            </a:spcAft>
            <a:buNone/>
          </a:pPr>
          <a:r>
            <a:rPr lang="es-CO" sz="2000" b="1" kern="1200" dirty="0"/>
            <a:t>Servicio a la ciudadanía</a:t>
          </a:r>
        </a:p>
      </dsp:txBody>
      <dsp:txXfrm>
        <a:off x="3730613" y="2502111"/>
        <a:ext cx="3648569" cy="364465"/>
      </dsp:txXfrm>
    </dsp:sp>
    <dsp:sp modelId="{3BD1019F-A428-49D8-940D-D051154BF34D}">
      <dsp:nvSpPr>
        <dsp:cNvPr id="0" name=""/>
        <dsp:cNvSpPr/>
      </dsp:nvSpPr>
      <dsp:spPr>
        <a:xfrm>
          <a:off x="5671549" y="520926"/>
          <a:ext cx="2240979" cy="4126181"/>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321438" rIns="92456" bIns="92456" numCol="1" spcCol="1270" anchor="t" anchorCtr="0">
          <a:noAutofit/>
        </a:bodyPr>
        <a:lstStyle/>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Reuniones Virtuales con las comunidades para atender consultas. </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Agendamiento calificado para atención presencial -</a:t>
          </a:r>
          <a:r>
            <a:rPr lang="es-ES" sz="1300" kern="1200" dirty="0" err="1">
              <a:solidFill>
                <a:schemeClr val="bg2">
                  <a:lumMod val="50000"/>
                </a:schemeClr>
              </a:solidFill>
            </a:rPr>
            <a:t>SUPERCADEs</a:t>
          </a:r>
          <a:r>
            <a:rPr lang="es-ES" sz="1300" kern="1200" dirty="0">
              <a:solidFill>
                <a:schemeClr val="bg2">
                  <a:lumMod val="50000"/>
                </a:schemeClr>
              </a:solidFill>
            </a:rPr>
            <a:t>. </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Incentivo al usuario para el uso de la notificación electrónica de su trámite.</a:t>
          </a:r>
          <a:endParaRPr lang="es-CO" sz="1300" kern="1200" dirty="0">
            <a:solidFill>
              <a:schemeClr val="bg2">
                <a:lumMod val="50000"/>
              </a:schemeClr>
            </a:solidFill>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Productos a la medida (mapas) en Catastro en línea – tienda virtual.</a:t>
          </a:r>
          <a:endParaRPr lang="es-CO" sz="1300" kern="1200" dirty="0">
            <a:solidFill>
              <a:schemeClr val="bg2">
                <a:lumMod val="50000"/>
              </a:schemeClr>
            </a:solidFill>
          </a:endParaRPr>
        </a:p>
      </dsp:txBody>
      <dsp:txXfrm>
        <a:off x="5671549" y="520926"/>
        <a:ext cx="2240979" cy="4126181"/>
      </dsp:txXfrm>
    </dsp:sp>
    <dsp:sp modelId="{B74E1E06-89A6-4C8F-AD38-E011D933838B}">
      <dsp:nvSpPr>
        <dsp:cNvPr id="0" name=""/>
        <dsp:cNvSpPr/>
      </dsp:nvSpPr>
      <dsp:spPr>
        <a:xfrm>
          <a:off x="5539783" y="181037"/>
          <a:ext cx="871101" cy="674501"/>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9C9BB9-9FB1-4FAD-ABE5-D89700AB5F78}">
      <dsp:nvSpPr>
        <dsp:cNvPr id="0" name=""/>
        <dsp:cNvSpPr/>
      </dsp:nvSpPr>
      <dsp:spPr>
        <a:xfrm rot="16200000">
          <a:off x="6429345" y="2832668"/>
          <a:ext cx="3677240" cy="364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438" bIns="0" numCol="1" spcCol="1270" anchor="t" anchorCtr="0">
          <a:noAutofit/>
        </a:bodyPr>
        <a:lstStyle/>
        <a:p>
          <a:pPr marL="0" lvl="0" indent="0" algn="r" defTabSz="889000">
            <a:lnSpc>
              <a:spcPct val="90000"/>
            </a:lnSpc>
            <a:spcBef>
              <a:spcPct val="0"/>
            </a:spcBef>
            <a:spcAft>
              <a:spcPct val="35000"/>
            </a:spcAft>
            <a:buNone/>
          </a:pPr>
          <a:r>
            <a:rPr lang="es-CO" sz="2000" b="1" kern="1200" dirty="0"/>
            <a:t>Gestión misional</a:t>
          </a:r>
        </a:p>
      </dsp:txBody>
      <dsp:txXfrm>
        <a:off x="6429345" y="2832668"/>
        <a:ext cx="3677240" cy="364465"/>
      </dsp:txXfrm>
    </dsp:sp>
    <dsp:sp modelId="{44196887-C9EE-4376-A1EC-A71D2DB97ADB}">
      <dsp:nvSpPr>
        <dsp:cNvPr id="0" name=""/>
        <dsp:cNvSpPr/>
      </dsp:nvSpPr>
      <dsp:spPr>
        <a:xfrm>
          <a:off x="8427672" y="532871"/>
          <a:ext cx="2871494" cy="409294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321438" rIns="92456" bIns="92456" numCol="1" spcCol="1270" anchor="t" anchorCtr="0">
          <a:noAutofit/>
        </a:bodyPr>
        <a:lstStyle/>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Implementación arquitectura tecnológica para catastro multipropósito.</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kern="1200" dirty="0">
              <a:solidFill>
                <a:schemeClr val="bg2">
                  <a:lumMod val="50000"/>
                </a:schemeClr>
              </a:solidFill>
            </a:rPr>
            <a:t>Conformación del expediente digital de los trámites.</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Implementación de visitas de terreno virtuales.</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Metodologías para la Actualización Económica y Estimación del IVIUR - </a:t>
          </a:r>
          <a:r>
            <a:rPr lang="es-ES" sz="1300" b="0" i="0" kern="1200" dirty="0">
              <a:solidFill>
                <a:schemeClr val="bg2">
                  <a:lumMod val="50000"/>
                </a:schemeClr>
              </a:solidFill>
            </a:rPr>
            <a:t>Índice de Valoración Inmobiliaria Urbana y Rural.</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Georreferenciación de base de datos geográfica -casos positivos COVID.</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Georreferenciación en abril como apoyo a la entrega de ayudas a las personas más necesitadas.</a:t>
          </a:r>
          <a:endParaRPr lang="es-CO" sz="1300" b="0" kern="1200" dirty="0">
            <a:solidFill>
              <a:schemeClr val="bg2">
                <a:lumMod val="50000"/>
              </a:schemeClr>
            </a:solidFill>
            <a:latin typeface="+mn-lt"/>
          </a:endParaRPr>
        </a:p>
        <a:p>
          <a:pPr marL="114300" lvl="1" indent="-114300" algn="l" defTabSz="577850">
            <a:lnSpc>
              <a:spcPct val="90000"/>
            </a:lnSpc>
            <a:spcBef>
              <a:spcPct val="0"/>
            </a:spcBef>
            <a:spcAft>
              <a:spcPct val="15000"/>
            </a:spcAft>
            <a:buChar char="•"/>
          </a:pPr>
          <a:r>
            <a:rPr lang="es-ES" sz="1300" b="0" kern="1200" dirty="0">
              <a:solidFill>
                <a:schemeClr val="bg2">
                  <a:lumMod val="50000"/>
                </a:schemeClr>
              </a:solidFill>
              <a:latin typeface="+mn-lt"/>
            </a:rPr>
            <a:t>Mapas Bogotá BICI incorporando las </a:t>
          </a:r>
          <a:r>
            <a:rPr lang="es-ES" sz="1300" b="0" kern="1200" dirty="0" err="1">
              <a:solidFill>
                <a:schemeClr val="bg2">
                  <a:lumMod val="50000"/>
                </a:schemeClr>
              </a:solidFill>
              <a:latin typeface="+mn-lt"/>
            </a:rPr>
            <a:t>ciclorutas</a:t>
          </a:r>
          <a:r>
            <a:rPr lang="es-ES" sz="1300" b="0" kern="1200" dirty="0">
              <a:solidFill>
                <a:schemeClr val="bg2">
                  <a:lumMod val="50000"/>
                </a:schemeClr>
              </a:solidFill>
              <a:latin typeface="+mn-lt"/>
            </a:rPr>
            <a:t> permanentes dispuestas en emergencia sanitaria.</a:t>
          </a:r>
          <a:endParaRPr lang="es-CO" sz="1300" b="0" kern="1200" dirty="0">
            <a:solidFill>
              <a:schemeClr val="bg2">
                <a:lumMod val="50000"/>
              </a:schemeClr>
            </a:solidFill>
            <a:latin typeface="+mn-lt"/>
          </a:endParaRPr>
        </a:p>
      </dsp:txBody>
      <dsp:txXfrm>
        <a:off x="8427672" y="532871"/>
        <a:ext cx="2871494" cy="4092949"/>
      </dsp:txXfrm>
    </dsp:sp>
    <dsp:sp modelId="{46990059-A717-4A3A-9728-465AA220BA42}">
      <dsp:nvSpPr>
        <dsp:cNvPr id="0" name=""/>
        <dsp:cNvSpPr/>
      </dsp:nvSpPr>
      <dsp:spPr>
        <a:xfrm>
          <a:off x="8114088" y="199472"/>
          <a:ext cx="770123" cy="664063"/>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452DF-860F-40CF-AA2F-2C3D076DCBAE}">
      <dsp:nvSpPr>
        <dsp:cNvPr id="0" name=""/>
        <dsp:cNvSpPr/>
      </dsp:nvSpPr>
      <dsp:spPr>
        <a:xfrm rot="10800000">
          <a:off x="1032440" y="533"/>
          <a:ext cx="9013790" cy="997029"/>
        </a:xfrm>
        <a:prstGeom prst="homePlate">
          <a:avLst/>
        </a:prstGeom>
        <a:solidFill>
          <a:srgbClr val="33C1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62"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Empoderar nuestro talento humano con competencias desde el ser, el saber y el hacer y fortalecer la participación activa de la ciudadanía en la gestión catastral con enfoque multipropósito.</a:t>
          </a:r>
          <a:endParaRPr lang="es-CO" sz="1800" kern="1200" dirty="0">
            <a:solidFill>
              <a:schemeClr val="tx1"/>
            </a:solidFill>
          </a:endParaRPr>
        </a:p>
      </dsp:txBody>
      <dsp:txXfrm rot="10800000">
        <a:off x="1281697" y="533"/>
        <a:ext cx="8764533" cy="997029"/>
      </dsp:txXfrm>
    </dsp:sp>
    <dsp:sp modelId="{7D552BBF-032A-4921-B33C-E9505C46EA16}">
      <dsp:nvSpPr>
        <dsp:cNvPr id="0" name=""/>
        <dsp:cNvSpPr/>
      </dsp:nvSpPr>
      <dsp:spPr>
        <a:xfrm>
          <a:off x="63051" y="533"/>
          <a:ext cx="997029" cy="997029"/>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36BD35-CDCA-45FC-8AE4-A7F6583E1F7F}">
      <dsp:nvSpPr>
        <dsp:cNvPr id="0" name=""/>
        <dsp:cNvSpPr/>
      </dsp:nvSpPr>
      <dsp:spPr>
        <a:xfrm rot="10800000">
          <a:off x="1032440" y="1295183"/>
          <a:ext cx="9013790" cy="997029"/>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62"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rPr>
            <a:t>Garantizar la integralidad, interoperabilidad y difusión de la información catastral y geográfica con enfoque multipropósito en el marco de una ciudad región inteligente como gestor y operador catastral en el territorio nacional.</a:t>
          </a:r>
          <a:endParaRPr lang="es-CO" sz="1700" kern="1200" dirty="0">
            <a:solidFill>
              <a:schemeClr val="tx1"/>
            </a:solidFill>
          </a:endParaRPr>
        </a:p>
      </dsp:txBody>
      <dsp:txXfrm rot="10800000">
        <a:off x="1281697" y="1295183"/>
        <a:ext cx="8764533" cy="997029"/>
      </dsp:txXfrm>
    </dsp:sp>
    <dsp:sp modelId="{43AEABCD-FD6F-424A-AC6A-F19A4FB929FB}">
      <dsp:nvSpPr>
        <dsp:cNvPr id="0" name=""/>
        <dsp:cNvSpPr/>
      </dsp:nvSpPr>
      <dsp:spPr>
        <a:xfrm>
          <a:off x="0" y="1295183"/>
          <a:ext cx="997029" cy="99702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B1FD75FF-11D5-4962-A9A5-4A06AF82E3B5}">
      <dsp:nvSpPr>
        <dsp:cNvPr id="0" name=""/>
        <dsp:cNvSpPr/>
      </dsp:nvSpPr>
      <dsp:spPr>
        <a:xfrm rot="10800000">
          <a:off x="1032440" y="2589834"/>
          <a:ext cx="9013790" cy="997029"/>
        </a:xfrm>
        <a:prstGeom prst="homePlate">
          <a:avLst/>
        </a:prstGeom>
        <a:solidFill>
          <a:srgbClr val="AAE2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62"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rPr>
            <a:t>Liderar la Infraestructura de Datos Espaciales y Robustecer los modelos, metodologías y tecnologías con innovación y calidad en la gestión y operación catastral.</a:t>
          </a:r>
          <a:endParaRPr lang="es-CO" sz="1700" kern="1200" dirty="0">
            <a:solidFill>
              <a:schemeClr val="tx1"/>
            </a:solidFill>
          </a:endParaRPr>
        </a:p>
      </dsp:txBody>
      <dsp:txXfrm rot="10800000">
        <a:off x="1281697" y="2589834"/>
        <a:ext cx="8764533" cy="997029"/>
      </dsp:txXfrm>
    </dsp:sp>
    <dsp:sp modelId="{DDA61E8A-611E-41FE-B551-FEC202E79093}">
      <dsp:nvSpPr>
        <dsp:cNvPr id="0" name=""/>
        <dsp:cNvSpPr/>
      </dsp:nvSpPr>
      <dsp:spPr>
        <a:xfrm>
          <a:off x="0" y="2589834"/>
          <a:ext cx="997029" cy="997029"/>
        </a:xfrm>
        <a:prstGeom prst="ellipse">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l="-39000" r="-39000"/>
          </a:stretch>
        </a:blip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764D5BCF-C656-47E5-8C17-A8942E36FCC9}">
      <dsp:nvSpPr>
        <dsp:cNvPr id="0" name=""/>
        <dsp:cNvSpPr/>
      </dsp:nvSpPr>
      <dsp:spPr>
        <a:xfrm rot="10800000">
          <a:off x="1032440" y="3892141"/>
          <a:ext cx="9013790" cy="997029"/>
        </a:xfrm>
        <a:prstGeom prst="homePlat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62" tIns="64770" rIns="120904" bIns="647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rPr>
            <a:t>Garantizar la sostenibilidad financiera y administrativa de la entidad para prestar el servicio público catastral, incorporando el fortalecimiento de la gestión comercial territorial.</a:t>
          </a:r>
          <a:endParaRPr lang="es-CO" sz="1700" kern="1200" dirty="0">
            <a:solidFill>
              <a:schemeClr val="tx1"/>
            </a:solidFill>
          </a:endParaRPr>
        </a:p>
      </dsp:txBody>
      <dsp:txXfrm rot="10800000">
        <a:off x="1281697" y="3892141"/>
        <a:ext cx="8764533" cy="997029"/>
      </dsp:txXfrm>
    </dsp:sp>
    <dsp:sp modelId="{F2DA1781-8E12-4B7B-95A0-33C43EB1CD2E}">
      <dsp:nvSpPr>
        <dsp:cNvPr id="0" name=""/>
        <dsp:cNvSpPr/>
      </dsp:nvSpPr>
      <dsp:spPr>
        <a:xfrm>
          <a:off x="32667" y="3884484"/>
          <a:ext cx="998714" cy="1012344"/>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514D0-55BF-4333-9C71-116E1614893C}">
      <dsp:nvSpPr>
        <dsp:cNvPr id="0" name=""/>
        <dsp:cNvSpPr/>
      </dsp:nvSpPr>
      <dsp:spPr>
        <a:xfrm>
          <a:off x="538010" y="347172"/>
          <a:ext cx="0" cy="310935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08D6A-EF86-44CD-B1EB-EA868FB09E57}">
      <dsp:nvSpPr>
        <dsp:cNvPr id="0" name=""/>
        <dsp:cNvSpPr/>
      </dsp:nvSpPr>
      <dsp:spPr>
        <a:xfrm>
          <a:off x="624381" y="450817"/>
          <a:ext cx="1635347" cy="139920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A7E55-D54C-4205-B610-A5727C2C551F}">
      <dsp:nvSpPr>
        <dsp:cNvPr id="0" name=""/>
        <dsp:cNvSpPr/>
      </dsp:nvSpPr>
      <dsp:spPr>
        <a:xfrm>
          <a:off x="645772" y="2027497"/>
          <a:ext cx="1635347" cy="95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Se realizaron jornadas virtuales de capacitación a todas las dependencias, con el tema central de conservación documental en la UAECD</a:t>
          </a:r>
        </a:p>
      </dsp:txBody>
      <dsp:txXfrm>
        <a:off x="645772" y="2027497"/>
        <a:ext cx="1635347" cy="955514"/>
      </dsp:txXfrm>
    </dsp:sp>
    <dsp:sp modelId="{0BEE4597-77CF-41C6-A6A5-44CF0058A494}">
      <dsp:nvSpPr>
        <dsp:cNvPr id="0" name=""/>
        <dsp:cNvSpPr/>
      </dsp:nvSpPr>
      <dsp:spPr>
        <a:xfrm>
          <a:off x="538010" y="1688"/>
          <a:ext cx="1727419" cy="345483"/>
        </a:xfrm>
        <a:prstGeom prst="rect">
          <a:avLst/>
        </a:prstGeom>
        <a:solidFill>
          <a:srgbClr val="C0000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s-CO" sz="1000" kern="1200" dirty="0"/>
            <a:t>Programa de capacitación</a:t>
          </a:r>
        </a:p>
      </dsp:txBody>
      <dsp:txXfrm>
        <a:off x="538010" y="1688"/>
        <a:ext cx="1727419" cy="345483"/>
      </dsp:txXfrm>
    </dsp:sp>
    <dsp:sp modelId="{F77812B0-CC72-43B3-9B3D-DD5BFBBE08BC}">
      <dsp:nvSpPr>
        <dsp:cNvPr id="0" name=""/>
        <dsp:cNvSpPr/>
      </dsp:nvSpPr>
      <dsp:spPr>
        <a:xfrm>
          <a:off x="2612735" y="347172"/>
          <a:ext cx="0" cy="310935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06DDB-90D1-4EAD-B103-F0A18C564333}">
      <dsp:nvSpPr>
        <dsp:cNvPr id="0" name=""/>
        <dsp:cNvSpPr/>
      </dsp:nvSpPr>
      <dsp:spPr>
        <a:xfrm>
          <a:off x="2699106" y="450817"/>
          <a:ext cx="1635347" cy="1399209"/>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7941C-CB9A-41F0-9E70-17EB1DE83FE0}">
      <dsp:nvSpPr>
        <dsp:cNvPr id="0" name=""/>
        <dsp:cNvSpPr/>
      </dsp:nvSpPr>
      <dsp:spPr>
        <a:xfrm>
          <a:off x="2708035" y="2076447"/>
          <a:ext cx="1635347" cy="955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Se realizaron inspecciones y acompañamiento al mantenimiento del mobiliario de archivos</a:t>
          </a:r>
        </a:p>
      </dsp:txBody>
      <dsp:txXfrm>
        <a:off x="2708035" y="2076447"/>
        <a:ext cx="1635347" cy="955514"/>
      </dsp:txXfrm>
    </dsp:sp>
    <dsp:sp modelId="{710A8757-FDEA-4067-9CC4-5C459AA587C1}">
      <dsp:nvSpPr>
        <dsp:cNvPr id="0" name=""/>
        <dsp:cNvSpPr/>
      </dsp:nvSpPr>
      <dsp:spPr>
        <a:xfrm>
          <a:off x="2612735" y="1688"/>
          <a:ext cx="1727419" cy="34548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s-CO" sz="1000" kern="1200" dirty="0"/>
            <a:t>Programa de mantenimiento de archivos</a:t>
          </a:r>
        </a:p>
      </dsp:txBody>
      <dsp:txXfrm>
        <a:off x="2612735" y="1688"/>
        <a:ext cx="1727419" cy="345483"/>
      </dsp:txXfrm>
    </dsp:sp>
    <dsp:sp modelId="{637DE520-6F8A-4B7A-9742-E6360F01B719}">
      <dsp:nvSpPr>
        <dsp:cNvPr id="0" name=""/>
        <dsp:cNvSpPr/>
      </dsp:nvSpPr>
      <dsp:spPr>
        <a:xfrm>
          <a:off x="4687459" y="347172"/>
          <a:ext cx="0" cy="310935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FDA373-5982-41D5-AA18-4C57EA1C79FF}">
      <dsp:nvSpPr>
        <dsp:cNvPr id="0" name=""/>
        <dsp:cNvSpPr/>
      </dsp:nvSpPr>
      <dsp:spPr>
        <a:xfrm>
          <a:off x="4773830" y="450817"/>
          <a:ext cx="1635347" cy="139920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44EB0-94BB-4E8D-98ED-AC1A58B5EDB9}">
      <dsp:nvSpPr>
        <dsp:cNvPr id="0" name=""/>
        <dsp:cNvSpPr/>
      </dsp:nvSpPr>
      <dsp:spPr>
        <a:xfrm>
          <a:off x="4796905" y="2048815"/>
          <a:ext cx="1635347" cy="9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Se realizaron jornadas de limpieza de cajas y estantería para luego realizar un proceso de desinfección en las áreas de archivo</a:t>
          </a:r>
        </a:p>
      </dsp:txBody>
      <dsp:txXfrm>
        <a:off x="4796905" y="2048815"/>
        <a:ext cx="1635347" cy="963932"/>
      </dsp:txXfrm>
    </dsp:sp>
    <dsp:sp modelId="{2517E5AA-5019-4690-A79F-AB6CDBD14E86}">
      <dsp:nvSpPr>
        <dsp:cNvPr id="0" name=""/>
        <dsp:cNvSpPr/>
      </dsp:nvSpPr>
      <dsp:spPr>
        <a:xfrm>
          <a:off x="4687459" y="1688"/>
          <a:ext cx="1727419" cy="345483"/>
        </a:xfrm>
        <a:prstGeom prst="rect">
          <a:avLst/>
        </a:prstGeom>
        <a:solidFill>
          <a:srgbClr val="C0000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s-CO" sz="1000" kern="1200" dirty="0"/>
            <a:t>Programa de saneamiento ambiental de archivos</a:t>
          </a:r>
        </a:p>
      </dsp:txBody>
      <dsp:txXfrm>
        <a:off x="4687459" y="1688"/>
        <a:ext cx="1727419" cy="345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514D0-55BF-4333-9C71-116E1614893C}">
      <dsp:nvSpPr>
        <dsp:cNvPr id="0" name=""/>
        <dsp:cNvSpPr/>
      </dsp:nvSpPr>
      <dsp:spPr>
        <a:xfrm>
          <a:off x="304447" y="325800"/>
          <a:ext cx="0" cy="291794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08D6A-EF86-44CD-B1EB-EA868FB09E57}">
      <dsp:nvSpPr>
        <dsp:cNvPr id="0" name=""/>
        <dsp:cNvSpPr/>
      </dsp:nvSpPr>
      <dsp:spPr>
        <a:xfrm>
          <a:off x="385501" y="423065"/>
          <a:ext cx="1534676" cy="1313075"/>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A7E55-D54C-4205-B610-A5727C2C551F}">
      <dsp:nvSpPr>
        <dsp:cNvPr id="0" name=""/>
        <dsp:cNvSpPr/>
      </dsp:nvSpPr>
      <dsp:spPr>
        <a:xfrm>
          <a:off x="405574" y="1902685"/>
          <a:ext cx="1534676" cy="89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Diseño del proyecto de intervención de planos, cambio de carpetas y mobiliario, inicio de ejecución 2021.</a:t>
          </a:r>
        </a:p>
      </dsp:txBody>
      <dsp:txXfrm>
        <a:off x="405574" y="1902685"/>
        <a:ext cx="1534676" cy="896693"/>
      </dsp:txXfrm>
    </dsp:sp>
    <dsp:sp modelId="{0BEE4597-77CF-41C6-A6A5-44CF0058A494}">
      <dsp:nvSpPr>
        <dsp:cNvPr id="0" name=""/>
        <dsp:cNvSpPr/>
      </dsp:nvSpPr>
      <dsp:spPr>
        <a:xfrm>
          <a:off x="304447" y="1584"/>
          <a:ext cx="1621080" cy="3242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s-CO" sz="900" kern="1200" dirty="0"/>
            <a:t>Programa de almacenamiento</a:t>
          </a:r>
        </a:p>
      </dsp:txBody>
      <dsp:txXfrm>
        <a:off x="304447" y="1584"/>
        <a:ext cx="1621080" cy="324216"/>
      </dsp:txXfrm>
    </dsp:sp>
    <dsp:sp modelId="{F77812B0-CC72-43B3-9B3D-DD5BFBBE08BC}">
      <dsp:nvSpPr>
        <dsp:cNvPr id="0" name=""/>
        <dsp:cNvSpPr/>
      </dsp:nvSpPr>
      <dsp:spPr>
        <a:xfrm>
          <a:off x="2229205" y="325800"/>
          <a:ext cx="0" cy="291794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06DDB-90D1-4EAD-B103-F0A18C564333}">
      <dsp:nvSpPr>
        <dsp:cNvPr id="0" name=""/>
        <dsp:cNvSpPr/>
      </dsp:nvSpPr>
      <dsp:spPr>
        <a:xfrm>
          <a:off x="2310259" y="423065"/>
          <a:ext cx="1534676" cy="131307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7941C-CB9A-41F0-9E70-17EB1DE83FE0}">
      <dsp:nvSpPr>
        <dsp:cNvPr id="0" name=""/>
        <dsp:cNvSpPr/>
      </dsp:nvSpPr>
      <dsp:spPr>
        <a:xfrm>
          <a:off x="2318638" y="1948622"/>
          <a:ext cx="1534676" cy="896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Monitoreo de carga microbiológica, humedad relativa y temperatura en espacios de archivo</a:t>
          </a:r>
        </a:p>
      </dsp:txBody>
      <dsp:txXfrm>
        <a:off x="2318638" y="1948622"/>
        <a:ext cx="1534676" cy="896693"/>
      </dsp:txXfrm>
    </dsp:sp>
    <dsp:sp modelId="{710A8757-FDEA-4067-9CC4-5C459AA587C1}">
      <dsp:nvSpPr>
        <dsp:cNvPr id="0" name=""/>
        <dsp:cNvSpPr/>
      </dsp:nvSpPr>
      <dsp:spPr>
        <a:xfrm>
          <a:off x="2229205" y="1584"/>
          <a:ext cx="1621080" cy="324216"/>
        </a:xfrm>
        <a:prstGeom prst="rect">
          <a:avLst/>
        </a:prstGeom>
        <a:solidFill>
          <a:srgbClr val="C0000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s-CO" sz="900" kern="1200" dirty="0"/>
            <a:t>Programa de monitoreo de condiciones ambientales</a:t>
          </a:r>
        </a:p>
      </dsp:txBody>
      <dsp:txXfrm>
        <a:off x="2229205" y="1584"/>
        <a:ext cx="1621080" cy="324216"/>
      </dsp:txXfrm>
    </dsp:sp>
    <dsp:sp modelId="{637DE520-6F8A-4B7A-9742-E6360F01B719}">
      <dsp:nvSpPr>
        <dsp:cNvPr id="0" name=""/>
        <dsp:cNvSpPr/>
      </dsp:nvSpPr>
      <dsp:spPr>
        <a:xfrm>
          <a:off x="4153963" y="325800"/>
          <a:ext cx="0" cy="2917944"/>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FDA373-5982-41D5-AA18-4C57EA1C79FF}">
      <dsp:nvSpPr>
        <dsp:cNvPr id="0" name=""/>
        <dsp:cNvSpPr/>
      </dsp:nvSpPr>
      <dsp:spPr>
        <a:xfrm>
          <a:off x="4235017" y="423065"/>
          <a:ext cx="1534676" cy="131307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44EB0-94BB-4E8D-98ED-AC1A58B5EDB9}">
      <dsp:nvSpPr>
        <dsp:cNvPr id="0" name=""/>
        <dsp:cNvSpPr/>
      </dsp:nvSpPr>
      <dsp:spPr>
        <a:xfrm>
          <a:off x="4256671" y="1922691"/>
          <a:ext cx="1534676" cy="904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es-CO" sz="1200" kern="1200" dirty="0">
              <a:solidFill>
                <a:schemeClr val="bg2">
                  <a:lumMod val="50000"/>
                </a:schemeClr>
              </a:solidFill>
            </a:rPr>
            <a:t>Inclusión del capitulo de prevención de emergencias y acciones de rescate en archivos en el Plan de Emergencias de la UAECD</a:t>
          </a:r>
        </a:p>
      </dsp:txBody>
      <dsp:txXfrm>
        <a:off x="4256671" y="1922691"/>
        <a:ext cx="1534676" cy="904592"/>
      </dsp:txXfrm>
    </dsp:sp>
    <dsp:sp modelId="{2517E5AA-5019-4690-A79F-AB6CDBD14E86}">
      <dsp:nvSpPr>
        <dsp:cNvPr id="0" name=""/>
        <dsp:cNvSpPr/>
      </dsp:nvSpPr>
      <dsp:spPr>
        <a:xfrm>
          <a:off x="4153963" y="1584"/>
          <a:ext cx="1621080" cy="32421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s-CO" sz="900" kern="1200" dirty="0"/>
            <a:t>Programa de prevención de emergencias</a:t>
          </a:r>
        </a:p>
      </dsp:txBody>
      <dsp:txXfrm>
        <a:off x="4153963" y="1584"/>
        <a:ext cx="1621080" cy="32421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C1EFBF6-5C60-4026-B837-FC86A0BFF2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D8EFB064-439B-4ADE-BB1F-A03EEA7F7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E2E74-5279-4301-982E-054ECAF73C56}" type="datetimeFigureOut">
              <a:rPr lang="es-CO" smtClean="0"/>
              <a:t>2/12/2020</a:t>
            </a:fld>
            <a:endParaRPr lang="es-CO"/>
          </a:p>
        </p:txBody>
      </p:sp>
      <p:sp>
        <p:nvSpPr>
          <p:cNvPr id="4" name="Marcador de pie de página 3">
            <a:extLst>
              <a:ext uri="{FF2B5EF4-FFF2-40B4-BE49-F238E27FC236}">
                <a16:creationId xmlns:a16="http://schemas.microsoft.com/office/drawing/2014/main" id="{FF17E9D9-3B8B-4B5D-A47F-C12F04DBF8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7F8C8D5B-8013-46DB-B6D4-CA8BB47BC2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E512B7-53BB-4C7B-A052-30C8CD2D90EE}" type="slidenum">
              <a:rPr lang="es-CO" smtClean="0"/>
              <a:t>‹Nº›</a:t>
            </a:fld>
            <a:endParaRPr lang="es-C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75459-2877-42A5-B8A7-49E261A6B26B}" type="datetimeFigureOut">
              <a:rPr lang="es-CO" smtClean="0"/>
              <a:t>2/12/2020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B4CFA-CF3E-41A5-B1EB-1E39BF1071AB}" type="slidenum">
              <a:rPr lang="es-CO" smtClean="0"/>
              <a:t>‹Nº›</a:t>
            </a:fld>
            <a:endParaRPr lang="es-CO"/>
          </a:p>
        </p:txBody>
      </p:sp>
    </p:spTree>
    <p:extLst>
      <p:ext uri="{BB962C8B-B14F-4D97-AF65-F5344CB8AC3E}">
        <p14:creationId xmlns:p14="http://schemas.microsoft.com/office/powerpoint/2010/main" val="316122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b="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14F91-D5B2-4C1E-A268-4227E45C6EE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5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6700" cy="2293937"/>
          </a:xfrm>
        </p:spPr>
      </p:sp>
      <p:sp>
        <p:nvSpPr>
          <p:cNvPr id="3" name="Marcador de notas 2"/>
          <p:cNvSpPr>
            <a:spLocks noGrp="1"/>
          </p:cNvSpPr>
          <p:nvPr>
            <p:ph type="body" idx="1"/>
          </p:nvPr>
        </p:nvSpPr>
        <p:spPr/>
        <p:txBody>
          <a:bodyPr/>
          <a:lstStyle/>
          <a:p>
            <a:r>
              <a:rPr lang="es-CO" dirty="0"/>
              <a:t>Entre el 1 el 31 de octubre de 2020, se han efectuado los siguientes compromisos:</a:t>
            </a:r>
          </a:p>
          <a:p>
            <a:endParaRPr lang="es-CO" dirty="0"/>
          </a:p>
          <a:p>
            <a:r>
              <a:rPr lang="es-CO" dirty="0"/>
              <a:t>Proyecto 7775: $359,820,870</a:t>
            </a:r>
          </a:p>
          <a:p>
            <a:r>
              <a:rPr lang="es-CO" dirty="0"/>
              <a:t>Proyecto 7839: $717,402,183</a:t>
            </a:r>
          </a:p>
          <a:p>
            <a:r>
              <a:rPr lang="es-CO" dirty="0"/>
              <a:t>Proyecto 7840: $  50,387,360</a:t>
            </a:r>
          </a:p>
          <a:p>
            <a:r>
              <a:rPr lang="es-CO" dirty="0"/>
              <a:t>Proyecto 7841: $162,356,000 </a:t>
            </a:r>
          </a:p>
        </p:txBody>
      </p:sp>
      <p:sp>
        <p:nvSpPr>
          <p:cNvPr id="4" name="Marcador de número de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04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6700" cy="2293937"/>
          </a:xfrm>
        </p:spPr>
      </p:sp>
      <p:sp>
        <p:nvSpPr>
          <p:cNvPr id="3" name="Marcador de notas 2"/>
          <p:cNvSpPr>
            <a:spLocks noGrp="1"/>
          </p:cNvSpPr>
          <p:nvPr>
            <p:ph type="body" idx="1"/>
          </p:nvPr>
        </p:nvSpPr>
        <p:spPr/>
        <p:txBody>
          <a:bodyPr/>
          <a:lstStyle/>
          <a:p>
            <a:pPr algn="just"/>
            <a:r>
              <a:rPr lang="es-CO" sz="1200" b="1" dirty="0"/>
              <a:t>PDD 2020-2024 </a:t>
            </a:r>
            <a:r>
              <a:rPr lang="es-CO" sz="1200" b="1" i="1" dirty="0"/>
              <a:t>“Artículo 130. Ingresos por la prestación de servicio público catastral. </a:t>
            </a:r>
            <a:r>
              <a:rPr lang="es-CO" sz="1200" b="0" i="1" dirty="0"/>
              <a:t>Los ingresos que la Unidad Administrativa Especial de Catastro Distrital perciba como remuneración por la prestación del servicio público catastral, en su condición de gestor u operador catastral, harán parte de su presupuesto como rentas propias, serán recaudados directamente por la entidad y apropiados en su presupuesto mediante Decreto. La entidad podrá realizar gastos de </a:t>
            </a:r>
            <a:r>
              <a:rPr lang="es-CO" sz="1200" b="0" i="1" dirty="0" err="1"/>
              <a:t>preinversión</a:t>
            </a:r>
            <a:r>
              <a:rPr lang="es-CO" sz="1200" b="0" i="1" dirty="0"/>
              <a:t>, diseño, alistamiento y ejecución en el desarrollo de los contratos o convenios interadministrativos que suscriba en ejercicio de las funciones relacionadas con el catastro multipropósito.”</a:t>
            </a:r>
          </a:p>
          <a:p>
            <a:pPr algn="just"/>
            <a:r>
              <a:rPr lang="es-CO" sz="1200" b="1" dirty="0"/>
              <a:t>Estado actual del proyecto</a:t>
            </a:r>
            <a:r>
              <a:rPr lang="es-CO" sz="12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Calibri" panose="020F0502020204030204" pitchFamily="34" charset="0"/>
              </a:rPr>
              <a:t>- Se elaboró el marco de estructuración financiera y operacional para la prestación del servicio de gestor u operador catastral: Definición de las actividades a realizar para la prestación del servicio y costeo de las mismas, base para la formulación de las propuestas.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Calibri" panose="020F0502020204030204" pitchFamily="34" charset="0"/>
              </a:rPr>
              <a:t>- Se efectuó la planeación y lanzamiento de la marca GO Catastral: “Go Catastral” es la nueva marca de la UAECD - con la que se identificará para la prestación del servicio como gestor y operador a nivel territorial de catastro multipropósito.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Calibri" panose="020F0502020204030204" pitchFamily="34" charset="0"/>
              </a:rPr>
              <a:t>- Preparación y presentación de propuestas a entidades territoriales: A la fecha se han presentado ofertas para prestar el servicio de gestión u operación catastral a 11 entidades territoriales.</a:t>
            </a:r>
          </a:p>
          <a:p>
            <a:pPr algn="just"/>
            <a:endParaRPr lang="es-CO" sz="1200" dirty="0"/>
          </a:p>
          <a:p>
            <a:pPr algn="just"/>
            <a:r>
              <a:rPr lang="es-CO" sz="1200" dirty="0"/>
              <a:t>En este sentido, actualmente se está gestionando la contratación del servicio de operación catastral con el Área Metropolitana Centro Occidente – AMCO (cubre tres municipios) y la contratación del servicio de gestión catastral con el municipio de Sopó. Así mismo, se presentaron propuestas de contratación a los municipios de Funza, La Calera, Manizales, Madrid, Mosquera, Soacha y Villavicencio.</a:t>
            </a:r>
            <a:endParaRPr lang="es-CO" sz="1200" b="1" dirty="0"/>
          </a:p>
          <a:p>
            <a:endParaRPr lang="es-CO"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30</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47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925763" y="849313"/>
            <a:ext cx="4076700" cy="2293937"/>
          </a:xfrm>
        </p:spPr>
      </p:sp>
      <p:sp>
        <p:nvSpPr>
          <p:cNvPr id="3" name="Marcador de notas 2"/>
          <p:cNvSpPr>
            <a:spLocks noGrp="1"/>
          </p:cNvSpPr>
          <p:nvPr>
            <p:ph type="body" idx="1"/>
          </p:nvPr>
        </p:nvSpPr>
        <p:spPr/>
        <p:txBody>
          <a:bodyPr/>
          <a:lstStyle/>
          <a:p>
            <a:pPr algn="just"/>
            <a:r>
              <a:rPr lang="es-CO" b="1" dirty="0"/>
              <a:t>PDD 2020-2024 </a:t>
            </a:r>
            <a:r>
              <a:rPr lang="es-CO" b="1" i="1" dirty="0"/>
              <a:t>“Artículo 130. Ingresos por la prestación de servicio público catastral. </a:t>
            </a:r>
            <a:r>
              <a:rPr lang="es-CO" i="1" dirty="0"/>
              <a:t>Los ingresos que la Unidad Administrativa Especial de Catastro Distrital perciba como remuneración por la prestación del servicio público catastral, en su condición de gestor u operador catastral, harán parte de su presupuesto como rentas propias, serán recaudados directamente por la entidad y apropiados en su presupuesto mediante Decreto. La entidad podrá realizar gastos de </a:t>
            </a:r>
            <a:r>
              <a:rPr lang="es-CO" i="1" dirty="0" err="1"/>
              <a:t>preinversión</a:t>
            </a:r>
            <a:r>
              <a:rPr lang="es-CO" i="1" dirty="0"/>
              <a:t>, diseño, alistamiento y ejecución en el desarrollo de los contratos o convenios interadministrativos que suscriba en ejercicio de las funciones relacionadas con el catastro multipropósito.”</a:t>
            </a:r>
          </a:p>
          <a:p>
            <a:pPr algn="just"/>
            <a:r>
              <a:rPr lang="es-CO" b="1" dirty="0"/>
              <a:t>Estado actual del proyecto</a:t>
            </a:r>
            <a:r>
              <a:rPr lang="es-CO" dirty="0"/>
              <a:t>: </a:t>
            </a:r>
          </a:p>
          <a:p>
            <a:pPr algn="just" defTabSz="914318">
              <a:defRPr/>
            </a:pPr>
            <a:r>
              <a:rPr lang="es-CO" dirty="0">
                <a:solidFill>
                  <a:srgbClr val="000000"/>
                </a:solidFill>
                <a:latin typeface="Calibri" panose="020F0502020204030204" pitchFamily="34" charset="0"/>
              </a:rPr>
              <a:t>- Se elaboró el marco de estructuración financiera y operacional para la prestación del servicio de gestor u operador catastral: Definición de las actividades a realizar para la prestación del servicio y costeo de las mismas, base para la formulación de las propuestas.</a:t>
            </a:r>
          </a:p>
          <a:p>
            <a:pPr algn="just" defTabSz="914318">
              <a:defRPr/>
            </a:pPr>
            <a:r>
              <a:rPr lang="es-CO" dirty="0">
                <a:solidFill>
                  <a:srgbClr val="000000"/>
                </a:solidFill>
                <a:latin typeface="Calibri" panose="020F0502020204030204" pitchFamily="34" charset="0"/>
              </a:rPr>
              <a:t>- Se efectuó la planeación y lanzamiento de la marca GO Catastral: “</a:t>
            </a:r>
            <a:r>
              <a:rPr lang="es-CO" dirty="0" err="1">
                <a:solidFill>
                  <a:srgbClr val="000000"/>
                </a:solidFill>
                <a:latin typeface="Calibri" panose="020F0502020204030204" pitchFamily="34" charset="0"/>
              </a:rPr>
              <a:t>Go</a:t>
            </a:r>
            <a:r>
              <a:rPr lang="es-CO" dirty="0">
                <a:solidFill>
                  <a:srgbClr val="000000"/>
                </a:solidFill>
                <a:latin typeface="Calibri" panose="020F0502020204030204" pitchFamily="34" charset="0"/>
              </a:rPr>
              <a:t> Catastral” es la nueva marca de la UAECD - con la que se identificará para la prestación del servicio como gestor y operador a nivel territorial de catastro multipropósito. </a:t>
            </a:r>
          </a:p>
          <a:p>
            <a:pPr algn="just" defTabSz="914318">
              <a:defRPr/>
            </a:pPr>
            <a:r>
              <a:rPr lang="es-CO" dirty="0">
                <a:solidFill>
                  <a:srgbClr val="000000"/>
                </a:solidFill>
                <a:latin typeface="Calibri" panose="020F0502020204030204" pitchFamily="34" charset="0"/>
              </a:rPr>
              <a:t>- Preparación y presentación de propuestas a entidades territoriales: A la fecha se han presentado ofertas para prestar el servicio de gestión u operación catastral a 11 entidades territoriales.</a:t>
            </a:r>
          </a:p>
          <a:p>
            <a:pPr algn="just"/>
            <a:endParaRPr lang="es-CO" dirty="0"/>
          </a:p>
          <a:p>
            <a:pPr algn="just"/>
            <a:r>
              <a:rPr lang="es-CO" dirty="0"/>
              <a:t>En este sentido, actualmente se está gestionando la contratación del servicio de operación catastral con el Área Metropolitana Centro Occidente – AMCO (cubre tres municipios) y la contratación del servicio de gestión catastral con el municipio de Sopó. Así mismo, se presentaron propuestas de contratación a los municipios de Funza, La Calera, Manizales, Madrid, Mosquera, Soacha y Villavicencio.</a:t>
            </a:r>
            <a:endParaRPr lang="es-CO" b="1" dirty="0"/>
          </a:p>
          <a:p>
            <a:endParaRPr lang="es-CO" dirty="0"/>
          </a:p>
        </p:txBody>
      </p:sp>
      <p:sp>
        <p:nvSpPr>
          <p:cNvPr id="4" name="Marcador de número de diapositiva 3"/>
          <p:cNvSpPr>
            <a:spLocks noGrp="1"/>
          </p:cNvSpPr>
          <p:nvPr>
            <p:ph type="sldNum" idx="12"/>
          </p:nvPr>
        </p:nvSpPr>
        <p:spPr/>
        <p:txBody>
          <a:bodyPr/>
          <a:lstStyle/>
          <a:p>
            <a:fld id="{00000000-1234-1234-1234-123412341234}" type="slidenum">
              <a:rPr lang="es-ES">
                <a:solidFill>
                  <a:schemeClr val="dk1"/>
                </a:solidFill>
                <a:latin typeface="Calibri"/>
                <a:ea typeface="Calibri"/>
                <a:cs typeface="Calibri"/>
                <a:sym typeface="Calibri"/>
              </a:rPr>
              <a:pPr/>
              <a:t>42</a:t>
            </a:fld>
            <a:endParaRPr lang="es-E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47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1AF510B-C7E4-41BC-A633-65E02A3E5AAA}" type="slidenum">
              <a:rPr lang="es-CO" smtClean="0"/>
              <a:t>61</a:t>
            </a:fld>
            <a:endParaRPr lang="es-CO" dirty="0"/>
          </a:p>
        </p:txBody>
      </p:sp>
    </p:spTree>
    <p:extLst>
      <p:ext uri="{BB962C8B-B14F-4D97-AF65-F5344CB8AC3E}">
        <p14:creationId xmlns:p14="http://schemas.microsoft.com/office/powerpoint/2010/main" val="326693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12">
            <a:extLst>
              <a:ext uri="{FF2B5EF4-FFF2-40B4-BE49-F238E27FC236}">
                <a16:creationId xmlns:a16="http://schemas.microsoft.com/office/drawing/2014/main" id="{EB24043C-B852-41DA-8442-5064189020B3}"/>
              </a:ext>
            </a:extLst>
          </p:cNvPr>
          <p:cNvSpPr/>
          <p:nvPr userDrawn="1"/>
        </p:nvSpPr>
        <p:spPr>
          <a:xfrm>
            <a:off x="3550058" y="2517057"/>
            <a:ext cx="6036393" cy="1926815"/>
          </a:xfrm>
          <a:custGeom>
            <a:avLst/>
            <a:gdLst>
              <a:gd name="connsiteX0" fmla="*/ 0 w 8878529"/>
              <a:gd name="connsiteY0" fmla="*/ 0 h 1897626"/>
              <a:gd name="connsiteX1" fmla="*/ 8878529 w 8878529"/>
              <a:gd name="connsiteY1" fmla="*/ 0 h 1897626"/>
              <a:gd name="connsiteX2" fmla="*/ 8878529 w 8878529"/>
              <a:gd name="connsiteY2" fmla="*/ 1897626 h 1897626"/>
              <a:gd name="connsiteX3" fmla="*/ 0 w 8878529"/>
              <a:gd name="connsiteY3" fmla="*/ 1897626 h 1897626"/>
              <a:gd name="connsiteX4" fmla="*/ 0 w 8878529"/>
              <a:gd name="connsiteY4" fmla="*/ 0 h 1897626"/>
              <a:gd name="connsiteX0" fmla="*/ 0 w 9586451"/>
              <a:gd name="connsiteY0" fmla="*/ 0 h 1897626"/>
              <a:gd name="connsiteX1" fmla="*/ 9586451 w 9586451"/>
              <a:gd name="connsiteY1" fmla="*/ 0 h 1897626"/>
              <a:gd name="connsiteX2" fmla="*/ 8878529 w 9586451"/>
              <a:gd name="connsiteY2" fmla="*/ 1897626 h 1897626"/>
              <a:gd name="connsiteX3" fmla="*/ 0 w 9586451"/>
              <a:gd name="connsiteY3" fmla="*/ 1897626 h 1897626"/>
              <a:gd name="connsiteX4" fmla="*/ 0 w 9586451"/>
              <a:gd name="connsiteY4" fmla="*/ 0 h 1897626"/>
              <a:gd name="connsiteX0" fmla="*/ 0 w 9586451"/>
              <a:gd name="connsiteY0" fmla="*/ 0 h 1897626"/>
              <a:gd name="connsiteX1" fmla="*/ 9586451 w 9586451"/>
              <a:gd name="connsiteY1" fmla="*/ 0 h 1897626"/>
              <a:gd name="connsiteX2" fmla="*/ 8878529 w 9586451"/>
              <a:gd name="connsiteY2" fmla="*/ 1897626 h 1897626"/>
              <a:gd name="connsiteX3" fmla="*/ 1632154 w 9586451"/>
              <a:gd name="connsiteY3" fmla="*/ 1887794 h 1897626"/>
              <a:gd name="connsiteX4" fmla="*/ 0 w 9586451"/>
              <a:gd name="connsiteY4" fmla="*/ 0 h 1897626"/>
              <a:gd name="connsiteX0" fmla="*/ 0 w 8701548"/>
              <a:gd name="connsiteY0" fmla="*/ 0 h 1897626"/>
              <a:gd name="connsiteX1" fmla="*/ 8701548 w 8701548"/>
              <a:gd name="connsiteY1" fmla="*/ 0 h 1897626"/>
              <a:gd name="connsiteX2" fmla="*/ 7993626 w 8701548"/>
              <a:gd name="connsiteY2" fmla="*/ 1897626 h 1897626"/>
              <a:gd name="connsiteX3" fmla="*/ 747251 w 8701548"/>
              <a:gd name="connsiteY3" fmla="*/ 1887794 h 1897626"/>
              <a:gd name="connsiteX4" fmla="*/ 0 w 8701548"/>
              <a:gd name="connsiteY4" fmla="*/ 0 h 1897626"/>
              <a:gd name="connsiteX0" fmla="*/ 2615381 w 7954297"/>
              <a:gd name="connsiteY0" fmla="*/ 0 h 1907458"/>
              <a:gd name="connsiteX1" fmla="*/ 7954297 w 7954297"/>
              <a:gd name="connsiteY1" fmla="*/ 9832 h 1907458"/>
              <a:gd name="connsiteX2" fmla="*/ 7246375 w 7954297"/>
              <a:gd name="connsiteY2" fmla="*/ 1907458 h 1907458"/>
              <a:gd name="connsiteX3" fmla="*/ 0 w 7954297"/>
              <a:gd name="connsiteY3" fmla="*/ 1897626 h 1907458"/>
              <a:gd name="connsiteX4" fmla="*/ 2615381 w 7954297"/>
              <a:gd name="connsiteY4" fmla="*/ 0 h 1907458"/>
              <a:gd name="connsiteX0" fmla="*/ 698091 w 6037007"/>
              <a:gd name="connsiteY0" fmla="*/ 0 h 1917290"/>
              <a:gd name="connsiteX1" fmla="*/ 6037007 w 6037007"/>
              <a:gd name="connsiteY1" fmla="*/ 9832 h 1917290"/>
              <a:gd name="connsiteX2" fmla="*/ 5329085 w 6037007"/>
              <a:gd name="connsiteY2" fmla="*/ 1907458 h 1917290"/>
              <a:gd name="connsiteX3" fmla="*/ 0 w 6037007"/>
              <a:gd name="connsiteY3" fmla="*/ 1917290 h 1917290"/>
              <a:gd name="connsiteX4" fmla="*/ 698091 w 6037007"/>
              <a:gd name="connsiteY4" fmla="*/ 0 h 1917290"/>
              <a:gd name="connsiteX0" fmla="*/ 678427 w 6017343"/>
              <a:gd name="connsiteY0" fmla="*/ 0 h 1917290"/>
              <a:gd name="connsiteX1" fmla="*/ 6017343 w 6017343"/>
              <a:gd name="connsiteY1" fmla="*/ 9832 h 1917290"/>
              <a:gd name="connsiteX2" fmla="*/ 5309421 w 6017343"/>
              <a:gd name="connsiteY2" fmla="*/ 1907458 h 1917290"/>
              <a:gd name="connsiteX3" fmla="*/ 0 w 6017343"/>
              <a:gd name="connsiteY3" fmla="*/ 1917290 h 1917290"/>
              <a:gd name="connsiteX4" fmla="*/ 678427 w 6017343"/>
              <a:gd name="connsiteY4" fmla="*/ 0 h 1917290"/>
              <a:gd name="connsiteX0" fmla="*/ 716527 w 6017343"/>
              <a:gd name="connsiteY0" fmla="*/ 0 h 1917290"/>
              <a:gd name="connsiteX1" fmla="*/ 6017343 w 6017343"/>
              <a:gd name="connsiteY1" fmla="*/ 9832 h 1917290"/>
              <a:gd name="connsiteX2" fmla="*/ 5309421 w 6017343"/>
              <a:gd name="connsiteY2" fmla="*/ 1907458 h 1917290"/>
              <a:gd name="connsiteX3" fmla="*/ 0 w 6017343"/>
              <a:gd name="connsiteY3" fmla="*/ 1917290 h 1917290"/>
              <a:gd name="connsiteX4" fmla="*/ 716527 w 6017343"/>
              <a:gd name="connsiteY4" fmla="*/ 0 h 1917290"/>
              <a:gd name="connsiteX0" fmla="*/ 722877 w 6023693"/>
              <a:gd name="connsiteY0" fmla="*/ 0 h 1914115"/>
              <a:gd name="connsiteX1" fmla="*/ 6023693 w 6023693"/>
              <a:gd name="connsiteY1" fmla="*/ 9832 h 1914115"/>
              <a:gd name="connsiteX2" fmla="*/ 5315771 w 6023693"/>
              <a:gd name="connsiteY2" fmla="*/ 1907458 h 1914115"/>
              <a:gd name="connsiteX3" fmla="*/ 0 w 6023693"/>
              <a:gd name="connsiteY3" fmla="*/ 1914115 h 1914115"/>
              <a:gd name="connsiteX4" fmla="*/ 722877 w 6023693"/>
              <a:gd name="connsiteY4" fmla="*/ 0 h 1914115"/>
              <a:gd name="connsiteX0" fmla="*/ 722877 w 6023693"/>
              <a:gd name="connsiteY0" fmla="*/ 0 h 1914115"/>
              <a:gd name="connsiteX1" fmla="*/ 6023693 w 6023693"/>
              <a:gd name="connsiteY1" fmla="*/ 9832 h 1914115"/>
              <a:gd name="connsiteX2" fmla="*/ 5315771 w 6023693"/>
              <a:gd name="connsiteY2" fmla="*/ 1907458 h 1914115"/>
              <a:gd name="connsiteX3" fmla="*/ 0 w 6023693"/>
              <a:gd name="connsiteY3" fmla="*/ 1914115 h 1914115"/>
              <a:gd name="connsiteX4" fmla="*/ 722877 w 6023693"/>
              <a:gd name="connsiteY4" fmla="*/ 0 h 1914115"/>
              <a:gd name="connsiteX0" fmla="*/ 722877 w 6023693"/>
              <a:gd name="connsiteY0" fmla="*/ 0 h 1920465"/>
              <a:gd name="connsiteX1" fmla="*/ 6023693 w 6023693"/>
              <a:gd name="connsiteY1" fmla="*/ 9832 h 1920465"/>
              <a:gd name="connsiteX2" fmla="*/ 5315771 w 6023693"/>
              <a:gd name="connsiteY2" fmla="*/ 1907458 h 1920465"/>
              <a:gd name="connsiteX3" fmla="*/ 0 w 6023693"/>
              <a:gd name="connsiteY3" fmla="*/ 1920465 h 1920465"/>
              <a:gd name="connsiteX4" fmla="*/ 722877 w 6023693"/>
              <a:gd name="connsiteY4" fmla="*/ 0 h 1920465"/>
              <a:gd name="connsiteX0" fmla="*/ 735577 w 6036393"/>
              <a:gd name="connsiteY0" fmla="*/ 0 h 1926815"/>
              <a:gd name="connsiteX1" fmla="*/ 6036393 w 6036393"/>
              <a:gd name="connsiteY1" fmla="*/ 9832 h 1926815"/>
              <a:gd name="connsiteX2" fmla="*/ 5328471 w 6036393"/>
              <a:gd name="connsiteY2" fmla="*/ 1907458 h 1926815"/>
              <a:gd name="connsiteX3" fmla="*/ 0 w 6036393"/>
              <a:gd name="connsiteY3" fmla="*/ 1926815 h 1926815"/>
              <a:gd name="connsiteX4" fmla="*/ 735577 w 6036393"/>
              <a:gd name="connsiteY4" fmla="*/ 0 h 192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6393" h="1926815">
                <a:moveTo>
                  <a:pt x="735577" y="0"/>
                </a:moveTo>
                <a:lnTo>
                  <a:pt x="6036393" y="9832"/>
                </a:lnTo>
                <a:lnTo>
                  <a:pt x="5328471" y="1907458"/>
                </a:lnTo>
                <a:lnTo>
                  <a:pt x="0" y="1926815"/>
                </a:lnTo>
                <a:lnTo>
                  <a:pt x="735577" y="0"/>
                </a:lnTo>
                <a:close/>
              </a:path>
            </a:pathLst>
          </a:custGeom>
          <a:gradFill flip="none" rotWithShape="1">
            <a:gsLst>
              <a:gs pos="10000">
                <a:srgbClr val="C00000">
                  <a:alpha val="0"/>
                </a:srgbClr>
              </a:gs>
              <a:gs pos="100000">
                <a:srgbClr val="C00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lumMod val="65000"/>
                  <a:lumOff val="35000"/>
                </a:schemeClr>
              </a:solidFill>
            </a:endParaRPr>
          </a:p>
        </p:txBody>
      </p:sp>
    </p:spTree>
    <p:extLst>
      <p:ext uri="{BB962C8B-B14F-4D97-AF65-F5344CB8AC3E}">
        <p14:creationId xmlns:p14="http://schemas.microsoft.com/office/powerpoint/2010/main" val="281353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93522-E42A-4974-A4BC-9DE195D8BF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D9DC233-48AA-402B-A466-4C28EE2781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F53AA70-BFF0-4C04-B5DD-4B1BDB4462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E40654-6B14-4EFC-BCC9-9F748808DF17}"/>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9AC38A27-D9E0-4451-A75B-0B4E4EA543B1}"/>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C104573-41D2-4454-BA27-77F4EF0029D9}"/>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42339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C3421-DCEB-4435-851B-7978229258C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489A8A-EC63-4340-8E5C-DEB76485AC18}"/>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B04D5F-74B6-4F0B-86FC-5E0649FEE43A}"/>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900DFD78-1A63-4A58-84FD-105ECDE8068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5954378A-651D-4372-8B66-05043B63378F}"/>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217663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C91866-5E4A-469B-A5E0-978683C7AEC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1077657-2CE5-4459-86A6-A625D3ADB535}"/>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F2F6AF-E2EC-4A9C-BE8D-903044500726}"/>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D7979FE7-B2BF-412E-85AD-1F6719E8F89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4DB7225-239A-4F7C-9B06-AFC6689E5435}"/>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146364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userDrawn="1">
  <p:cSld name="1_Título y objetos">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589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2C511-7265-46B4-8151-4F5B69DC176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8A4D382-805C-47AE-B2BF-1EACB885B5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58520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6DC5653-4B53-44A7-9CB8-8584A90172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0A292F6-4326-4179-821A-7AFD46D13943}"/>
              </a:ext>
            </a:extLst>
          </p:cNvPr>
          <p:cNvSpPr>
            <a:spLocks noGrp="1"/>
          </p:cNvSpPr>
          <p:nvPr>
            <p:ph type="dt" sz="half" idx="10"/>
          </p:nvPr>
        </p:nvSpPr>
        <p:spPr>
          <a:xfrm>
            <a:off x="838200" y="6356350"/>
            <a:ext cx="2743200" cy="365125"/>
          </a:xfrm>
          <a:prstGeom prst="rect">
            <a:avLst/>
          </a:prstGeom>
        </p:spPr>
        <p:txBody>
          <a:bodyPr/>
          <a:lstStyle/>
          <a:p>
            <a:fld id="{522C3E31-6D8D-45E6-9D64-D8E082E0E825}" type="datetimeFigureOut">
              <a:rPr lang="es-CO" smtClean="0"/>
              <a:t>2/12/2020</a:t>
            </a:fld>
            <a:endParaRPr lang="es-CO"/>
          </a:p>
        </p:txBody>
      </p:sp>
      <p:sp>
        <p:nvSpPr>
          <p:cNvPr id="5" name="Marcador de pie de página 4">
            <a:extLst>
              <a:ext uri="{FF2B5EF4-FFF2-40B4-BE49-F238E27FC236}">
                <a16:creationId xmlns:a16="http://schemas.microsoft.com/office/drawing/2014/main" id="{D5125418-B451-4811-A749-2C01AD1426B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7BE7A35-D457-48DE-A5BC-9491D001CB2E}"/>
              </a:ext>
            </a:extLst>
          </p:cNvPr>
          <p:cNvSpPr>
            <a:spLocks noGrp="1"/>
          </p:cNvSpPr>
          <p:nvPr>
            <p:ph type="sldNum" sz="quarter" idx="12"/>
          </p:nvPr>
        </p:nvSpPr>
        <p:spPr>
          <a:xfrm>
            <a:off x="8610600" y="6356350"/>
            <a:ext cx="2743200" cy="365125"/>
          </a:xfrm>
          <a:prstGeom prst="rect">
            <a:avLst/>
          </a:prstGeom>
        </p:spPr>
        <p:txBody>
          <a:bodyPr/>
          <a:lstStyle/>
          <a:p>
            <a:fld id="{501190F0-310B-4360-AD4B-F85CC354040F}" type="slidenum">
              <a:rPr lang="es-CO" smtClean="0"/>
              <a:t>‹Nº›</a:t>
            </a:fld>
            <a:endParaRPr lang="es-CO"/>
          </a:p>
        </p:txBody>
      </p:sp>
    </p:spTree>
    <p:extLst>
      <p:ext uri="{BB962C8B-B14F-4D97-AF65-F5344CB8AC3E}">
        <p14:creationId xmlns:p14="http://schemas.microsoft.com/office/powerpoint/2010/main" val="17765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32860-62D4-4A54-9807-07650A718D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885F147-AA5C-4C7A-8386-98B1988E96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631A593-DCA7-4223-85C5-4A0D83CB1B24}"/>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51A512A9-CA56-4D00-9354-3B9FA832EC3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1E2FB74-6071-42F6-98A8-B16B3C879BFA}"/>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2988703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F5463-585A-41BF-A1EF-24636011BE4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FBC2E2-31B2-46F0-9C0A-5BC215733A97}"/>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DBD1A24-39E4-48F3-9B24-2E13F9670386}"/>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8ADBE0C3-DDA5-4962-9A9E-047DCC53185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28918A0-55A9-4027-9895-69FC70C91734}"/>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695675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0A9D6-8500-49E5-B30A-B37478B03D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E1C9C50-0D87-41A3-A57B-1C314F73DFC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3B2D79-CA35-4B90-B73A-B3E446EAB774}"/>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17B30BCA-2A17-4ED7-BC73-846151B6396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98A79353-CA4C-44DD-A42E-7EF226DFAD83}"/>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315454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97074-B82D-44BC-888D-713EC93206A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D08A9C-3EE7-4983-A69D-BB5573607ABE}"/>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3FDCE3E-1492-486D-BEAB-4A0E44AC2C6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E1F2D0A-BBF2-403A-B469-C8257C254B80}"/>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65E3281F-FFC0-481D-A9C3-4CCE58BE8D4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F09FC276-E655-4E10-BAB2-09E1E51C69AB}"/>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8203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32860-62D4-4A54-9807-07650A718D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885F147-AA5C-4C7A-8386-98B1988E96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631A593-DCA7-4223-85C5-4A0D83CB1B24}"/>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51A512A9-CA56-4D00-9354-3B9FA832EC3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1E2FB74-6071-42F6-98A8-B16B3C879BFA}"/>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708067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91415-1F80-41F5-AC11-C42D4454A62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D0812C8-4E55-4FBF-88FA-0C7054BD6E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CDFDD4-E88E-4624-B858-5A723EF59DE8}"/>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B63DB3B-002D-4128-B84A-0B312427C3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C83496-23C5-4517-B771-4ACAADA553B5}"/>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0AF6798-15A2-4FEC-AFB7-5020948F4300}"/>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8" name="Marcador de pie de página 7">
            <a:extLst>
              <a:ext uri="{FF2B5EF4-FFF2-40B4-BE49-F238E27FC236}">
                <a16:creationId xmlns:a16="http://schemas.microsoft.com/office/drawing/2014/main" id="{C7FDD6F0-A292-46E5-AF82-039FF2B4E98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520971C2-B85E-4060-89DF-AA76A55E7C5B}"/>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005215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61A85-2F68-452F-8763-D1C819078B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140F736-B6C6-4745-ACAD-86315B211042}"/>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4" name="Marcador de pie de página 3">
            <a:extLst>
              <a:ext uri="{FF2B5EF4-FFF2-40B4-BE49-F238E27FC236}">
                <a16:creationId xmlns:a16="http://schemas.microsoft.com/office/drawing/2014/main" id="{9DF2509B-70D5-4183-A546-2F2F2A385FF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B77859D9-1B87-4F93-B112-4D47F61EBED6}"/>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372029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A65B9D-4DFE-484F-B463-55BDB6E03A05}"/>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3" name="Marcador de pie de página 2">
            <a:extLst>
              <a:ext uri="{FF2B5EF4-FFF2-40B4-BE49-F238E27FC236}">
                <a16:creationId xmlns:a16="http://schemas.microsoft.com/office/drawing/2014/main" id="{BEF13FE1-1FA7-443D-B175-42873C82EAB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8442DE19-30FD-45E3-B8D7-4C8582225191}"/>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924129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15CAF-7652-4D61-B31B-4DC6DE69AF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9D9D2D5-DF39-4491-B0B8-53A6986D586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F4FF911-6199-4F71-9504-22C53EE133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32BF03-8C03-4696-B0A5-70F044AC8E21}"/>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31FEA4DE-1C3A-404E-9360-23565F2D5D6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A9D7945C-323B-4182-96C1-F6E1DEA3D401}"/>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240814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93522-E42A-4974-A4BC-9DE195D8BF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D9DC233-48AA-402B-A466-4C28EE2781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F53AA70-BFF0-4C04-B5DD-4B1BDB4462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E40654-6B14-4EFC-BCC9-9F748808DF17}"/>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9AC38A27-D9E0-4451-A75B-0B4E4EA543B1}"/>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C104573-41D2-4454-BA27-77F4EF0029D9}"/>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4081102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C3421-DCEB-4435-851B-7978229258C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489A8A-EC63-4340-8E5C-DEB76485AC18}"/>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B04D5F-74B6-4F0B-86FC-5E0649FEE43A}"/>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900DFD78-1A63-4A58-84FD-105ECDE8068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5954378A-651D-4372-8B66-05043B63378F}"/>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930843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FC91866-5E4A-469B-A5E0-978683C7AEC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1077657-2CE5-4459-86A6-A625D3ADB535}"/>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0F2F6AF-E2EC-4A9C-BE8D-903044500726}"/>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D7979FE7-B2BF-412E-85AD-1F6719E8F89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4DB7225-239A-4F7C-9B06-AFC6689E5435}"/>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975774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objetos" userDrawn="1">
  <p:cSld name="1_Título y objetos">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49298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F5463-585A-41BF-A1EF-24636011BE4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FBC2E2-31B2-46F0-9C0A-5BC215733A97}"/>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DBD1A24-39E4-48F3-9B24-2E13F9670386}"/>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8ADBE0C3-DDA5-4962-9A9E-047DCC53185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D28918A0-55A9-4027-9895-69FC70C91734}"/>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350284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0A9D6-8500-49E5-B30A-B37478B03D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E1C9C50-0D87-41A3-A57B-1C314F73DFC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3B2D79-CA35-4B90-B73A-B3E446EAB774}"/>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5" name="Marcador de pie de página 4">
            <a:extLst>
              <a:ext uri="{FF2B5EF4-FFF2-40B4-BE49-F238E27FC236}">
                <a16:creationId xmlns:a16="http://schemas.microsoft.com/office/drawing/2014/main" id="{17B30BCA-2A17-4ED7-BC73-846151B6396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98A79353-CA4C-44DD-A42E-7EF226DFAD83}"/>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6717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97074-B82D-44BC-888D-713EC93206A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FD08A9C-3EE7-4983-A69D-BB5573607ABE}"/>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3FDCE3E-1492-486D-BEAB-4A0E44AC2C67}"/>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E1F2D0A-BBF2-403A-B469-C8257C254B80}"/>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65E3281F-FFC0-481D-A9C3-4CCE58BE8D4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F09FC276-E655-4E10-BAB2-09E1E51C69AB}"/>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284860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91415-1F80-41F5-AC11-C42D4454A626}"/>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D0812C8-4E55-4FBF-88FA-0C7054BD6E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FCDFDD4-E88E-4624-B858-5A723EF59DE8}"/>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B63DB3B-002D-4128-B84A-0B312427C36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C83496-23C5-4517-B771-4ACAADA553B5}"/>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0AF6798-15A2-4FEC-AFB7-5020948F4300}"/>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8" name="Marcador de pie de página 7">
            <a:extLst>
              <a:ext uri="{FF2B5EF4-FFF2-40B4-BE49-F238E27FC236}">
                <a16:creationId xmlns:a16="http://schemas.microsoft.com/office/drawing/2014/main" id="{C7FDD6F0-A292-46E5-AF82-039FF2B4E98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520971C2-B85E-4060-89DF-AA76A55E7C5B}"/>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171395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61A85-2F68-452F-8763-D1C819078B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140F736-B6C6-4745-ACAD-86315B211042}"/>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4" name="Marcador de pie de página 3">
            <a:extLst>
              <a:ext uri="{FF2B5EF4-FFF2-40B4-BE49-F238E27FC236}">
                <a16:creationId xmlns:a16="http://schemas.microsoft.com/office/drawing/2014/main" id="{9DF2509B-70D5-4183-A546-2F2F2A385FF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B77859D9-1B87-4F93-B112-4D47F61EBED6}"/>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419610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4A65B9D-4DFE-484F-B463-55BDB6E03A05}"/>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3" name="Marcador de pie de página 2">
            <a:extLst>
              <a:ext uri="{FF2B5EF4-FFF2-40B4-BE49-F238E27FC236}">
                <a16:creationId xmlns:a16="http://schemas.microsoft.com/office/drawing/2014/main" id="{BEF13FE1-1FA7-443D-B175-42873C82EAB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8442DE19-30FD-45E3-B8D7-4C8582225191}"/>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251191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15CAF-7652-4D61-B31B-4DC6DE69AF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9D9D2D5-DF39-4491-B0B8-53A6986D586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F4FF911-6199-4F71-9504-22C53EE133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32BF03-8C03-4696-B0A5-70F044AC8E21}"/>
              </a:ext>
            </a:extLst>
          </p:cNvPr>
          <p:cNvSpPr>
            <a:spLocks noGrp="1"/>
          </p:cNvSpPr>
          <p:nvPr>
            <p:ph type="dt" sz="half" idx="10"/>
          </p:nvPr>
        </p:nvSpPr>
        <p:spPr>
          <a:xfrm>
            <a:off x="838200" y="6356350"/>
            <a:ext cx="2743200" cy="365125"/>
          </a:xfrm>
          <a:prstGeom prst="rect">
            <a:avLst/>
          </a:prstGeom>
        </p:spPr>
        <p:txBody>
          <a:bodyPr/>
          <a:lstStyle/>
          <a:p>
            <a:fld id="{F719B3FC-2320-4375-8FF7-86CAD57EE55C}" type="datetimeFigureOut">
              <a:rPr lang="es-CO" smtClean="0"/>
              <a:t>2/12/2020</a:t>
            </a:fld>
            <a:endParaRPr lang="es-CO"/>
          </a:p>
        </p:txBody>
      </p:sp>
      <p:sp>
        <p:nvSpPr>
          <p:cNvPr id="6" name="Marcador de pie de página 5">
            <a:extLst>
              <a:ext uri="{FF2B5EF4-FFF2-40B4-BE49-F238E27FC236}">
                <a16:creationId xmlns:a16="http://schemas.microsoft.com/office/drawing/2014/main" id="{31FEA4DE-1C3A-404E-9360-23565F2D5D6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A9D7945C-323B-4182-96C1-F6E1DEA3D401}"/>
              </a:ext>
            </a:extLst>
          </p:cNvPr>
          <p:cNvSpPr>
            <a:spLocks noGrp="1"/>
          </p:cNvSpPr>
          <p:nvPr>
            <p:ph type="sldNum" sz="quarter" idx="12"/>
          </p:nvPr>
        </p:nvSpPr>
        <p:spPr>
          <a:xfrm>
            <a:off x="8610600" y="6356350"/>
            <a:ext cx="2743200" cy="365125"/>
          </a:xfrm>
          <a:prstGeom prst="rect">
            <a:avLst/>
          </a:prstGeom>
        </p:spPr>
        <p:txBody>
          <a:bodyPr/>
          <a:lstStyle/>
          <a:p>
            <a:fld id="{35DD8053-7662-489C-A998-2A4105A17767}" type="slidenum">
              <a:rPr lang="es-CO" smtClean="0"/>
              <a:t>‹Nº›</a:t>
            </a:fld>
            <a:endParaRPr lang="es-CO"/>
          </a:p>
        </p:txBody>
      </p:sp>
    </p:spTree>
    <p:extLst>
      <p:ext uri="{BB962C8B-B14F-4D97-AF65-F5344CB8AC3E}">
        <p14:creationId xmlns:p14="http://schemas.microsoft.com/office/powerpoint/2010/main" val="702655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descr="Imagen que contiene exterior, agua, señal, barco&#10;&#10;Descripción generada automáticamente">
            <a:extLst>
              <a:ext uri="{FF2B5EF4-FFF2-40B4-BE49-F238E27FC236}">
                <a16:creationId xmlns:a16="http://schemas.microsoft.com/office/drawing/2014/main" id="{D6EDC765-FDD2-40C8-BDEE-15DC1B0816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451926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C75D45A5-B5B4-4314-93D5-A00108FDC54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108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descr="Imagen que contiene Patrón de fondo&#10;&#10;Descripción generada automáticamente">
            <a:extLst>
              <a:ext uri="{FF2B5EF4-FFF2-40B4-BE49-F238E27FC236}">
                <a16:creationId xmlns:a16="http://schemas.microsoft.com/office/drawing/2014/main" id="{8C079A85-1143-4609-8532-9BC7889A25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83680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magen que contiene Logotipo&#10;&#10;Descripción generada automáticamente">
            <a:extLst>
              <a:ext uri="{FF2B5EF4-FFF2-40B4-BE49-F238E27FC236}">
                <a16:creationId xmlns:a16="http://schemas.microsoft.com/office/drawing/2014/main" id="{8619AF92-B13A-47CF-954D-568184122F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2575273"/>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descr="Imagen que contiene Forma&#10;&#10;Descripción generada automáticamente">
            <a:extLst>
              <a:ext uri="{FF2B5EF4-FFF2-40B4-BE49-F238E27FC236}">
                <a16:creationId xmlns:a16="http://schemas.microsoft.com/office/drawing/2014/main" id="{C75D45A5-B5B4-4314-93D5-A00108FDC548}"/>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5638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sv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5.png"/><Relationship Id="rId7" Type="http://schemas.openxmlformats.org/officeDocument/2006/relationships/image" Target="../media/image5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datos.bogota.gov.co/" TargetMode="External"/><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1.png"/><Relationship Id="rId4" Type="http://schemas.openxmlformats.org/officeDocument/2006/relationships/image" Target="../media/image100.jpeg"/></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7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07.jpeg"/></Relationships>
</file>

<file path=ppt/slides/_rels/slide7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3" Type="http://schemas.openxmlformats.org/officeDocument/2006/relationships/image" Target="../media/image111.jpeg"/><Relationship Id="rId7" Type="http://schemas.openxmlformats.org/officeDocument/2006/relationships/image" Target="../media/image1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7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35BF29F-7B63-4E0B-90A3-A504ABBA0731}"/>
              </a:ext>
            </a:extLst>
          </p:cNvPr>
          <p:cNvSpPr txBox="1"/>
          <p:nvPr/>
        </p:nvSpPr>
        <p:spPr>
          <a:xfrm>
            <a:off x="2172006" y="3158565"/>
            <a:ext cx="4823308" cy="584775"/>
          </a:xfrm>
          <a:prstGeom prst="rect">
            <a:avLst/>
          </a:prstGeom>
          <a:noFill/>
        </p:spPr>
        <p:txBody>
          <a:bodyPr wrap="none" rtlCol="0">
            <a:spAutoFit/>
          </a:bodyPr>
          <a:lstStyle/>
          <a:p>
            <a:r>
              <a:rPr lang="es-MX" sz="3200" b="1" dirty="0">
                <a:solidFill>
                  <a:schemeClr val="bg1"/>
                </a:solidFill>
                <a:effectLst>
                  <a:outerShdw blurRad="38100" dist="38100" dir="2700000" algn="tl">
                    <a:srgbClr val="000000">
                      <a:alpha val="43137"/>
                    </a:srgbClr>
                  </a:outerShdw>
                </a:effectLst>
              </a:rPr>
              <a:t>ENERO – SEPTIEMBRE 2020</a:t>
            </a:r>
          </a:p>
        </p:txBody>
      </p:sp>
      <p:sp>
        <p:nvSpPr>
          <p:cNvPr id="9" name="CuadroTexto 8">
            <a:extLst>
              <a:ext uri="{FF2B5EF4-FFF2-40B4-BE49-F238E27FC236}">
                <a16:creationId xmlns:a16="http://schemas.microsoft.com/office/drawing/2014/main" id="{5C512252-AB08-4245-B9F1-DCE325FAF5C6}"/>
              </a:ext>
            </a:extLst>
          </p:cNvPr>
          <p:cNvSpPr txBox="1"/>
          <p:nvPr/>
        </p:nvSpPr>
        <p:spPr>
          <a:xfrm>
            <a:off x="2172006" y="2661777"/>
            <a:ext cx="6098144" cy="584775"/>
          </a:xfrm>
          <a:prstGeom prst="rect">
            <a:avLst/>
          </a:prstGeom>
          <a:noFill/>
        </p:spPr>
        <p:txBody>
          <a:bodyPr wrap="none" rtlCol="0">
            <a:spAutoFit/>
          </a:bodyPr>
          <a:lstStyle/>
          <a:p>
            <a:r>
              <a:rPr lang="es-MX" sz="3200" b="1" dirty="0">
                <a:solidFill>
                  <a:schemeClr val="bg1"/>
                </a:solidFill>
                <a:effectLst>
                  <a:outerShdw blurRad="38100" dist="38100" dir="2700000" algn="tl">
                    <a:srgbClr val="000000">
                      <a:alpha val="43137"/>
                    </a:srgbClr>
                  </a:outerShdw>
                </a:effectLst>
              </a:rPr>
              <a:t>INFORME RENDICION DE CUENTAS</a:t>
            </a:r>
            <a:endParaRPr lang="es-CO" sz="3200" b="1" dirty="0">
              <a:solidFill>
                <a:schemeClr val="bg1"/>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F07AA46E-87C5-476D-89B0-EBAC59C64A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3859" y="5828343"/>
            <a:ext cx="3114437" cy="618637"/>
          </a:xfrm>
          <a:prstGeom prst="rect">
            <a:avLst/>
          </a:prstGeom>
        </p:spPr>
      </p:pic>
    </p:spTree>
    <p:extLst>
      <p:ext uri="{BB962C8B-B14F-4D97-AF65-F5344CB8AC3E}">
        <p14:creationId xmlns:p14="http://schemas.microsoft.com/office/powerpoint/2010/main" val="107550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87131"/>
            <a:ext cx="3114437" cy="618637"/>
          </a:xfrm>
          <a:prstGeom prst="rect">
            <a:avLst/>
          </a:prstGeom>
        </p:spPr>
      </p:pic>
      <p:sp>
        <p:nvSpPr>
          <p:cNvPr id="6" name="Título 1">
            <a:extLst>
              <a:ext uri="{FF2B5EF4-FFF2-40B4-BE49-F238E27FC236}">
                <a16:creationId xmlns:a16="http://schemas.microsoft.com/office/drawing/2014/main" id="{C38C7D72-4819-4E73-B215-4B16ECBD7C2E}"/>
              </a:ext>
            </a:extLst>
          </p:cNvPr>
          <p:cNvSpPr txBox="1">
            <a:spLocks/>
          </p:cNvSpPr>
          <p:nvPr/>
        </p:nvSpPr>
        <p:spPr>
          <a:xfrm>
            <a:off x="2731106" y="495899"/>
            <a:ext cx="8991572" cy="68020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s-CO" sz="2800" dirty="0">
                <a:solidFill>
                  <a:srgbClr val="C00000"/>
                </a:solidFill>
                <a:latin typeface="+mn-lt"/>
                <a:ea typeface="+mn-ea"/>
                <a:cs typeface="+mn-cs"/>
              </a:rPr>
              <a:t>Programas del Plan Distrital de Desarrollo </a:t>
            </a:r>
          </a:p>
          <a:p>
            <a:pPr marL="0" marR="0" lvl="0" indent="0" algn="r" defTabSz="914400" rtl="0" eaLnBrk="1" fontAlgn="auto" latinLnBrk="0" hangingPunct="1">
              <a:lnSpc>
                <a:spcPct val="90000"/>
              </a:lnSpc>
              <a:spcBef>
                <a:spcPct val="0"/>
              </a:spcBef>
              <a:spcAft>
                <a:spcPts val="0"/>
              </a:spcAft>
              <a:buClrTx/>
              <a:buSzTx/>
              <a:buFontTx/>
              <a:buNone/>
              <a:tabLst/>
              <a:defRPr/>
            </a:pPr>
            <a:r>
              <a:rPr lang="es-CO" sz="2800" dirty="0">
                <a:solidFill>
                  <a:srgbClr val="C00000"/>
                </a:solidFill>
                <a:latin typeface="+mn-lt"/>
                <a:ea typeface="+mn-ea"/>
                <a:cs typeface="+mn-cs"/>
              </a:rPr>
              <a:t>en los que participa catastro</a:t>
            </a:r>
          </a:p>
        </p:txBody>
      </p:sp>
      <p:sp>
        <p:nvSpPr>
          <p:cNvPr id="8" name="Rectángulo 7">
            <a:extLst>
              <a:ext uri="{FF2B5EF4-FFF2-40B4-BE49-F238E27FC236}">
                <a16:creationId xmlns:a16="http://schemas.microsoft.com/office/drawing/2014/main" id="{74ED721B-9C10-43AE-B24C-80D9524C2A00}"/>
              </a:ext>
            </a:extLst>
          </p:cNvPr>
          <p:cNvSpPr/>
          <p:nvPr/>
        </p:nvSpPr>
        <p:spPr>
          <a:xfrm>
            <a:off x="469322" y="1313019"/>
            <a:ext cx="11253356"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b="1" dirty="0">
                <a:solidFill>
                  <a:schemeClr val="bg2">
                    <a:lumMod val="50000"/>
                  </a:schemeClr>
                </a:solidFill>
              </a:rPr>
              <a:t>Programa 52. </a:t>
            </a:r>
            <a:r>
              <a:rPr lang="es-CO" sz="2000" dirty="0">
                <a:solidFill>
                  <a:schemeClr val="bg2">
                    <a:lumMod val="50000"/>
                  </a:schemeClr>
                </a:solidFill>
              </a:rPr>
              <a:t>Integración regional, distrital y local. Promover procesos de integración regional y ordenamiento territorial en la ciudad-región, sostenibles, sociales, económicos, ambientales e institucionales, con el desarrollo de acciones relacionadas con gestión catastral multipropósito a entidades territoriales; acompañar espacios de la democracia representativa de los procesos electorales; reglamentar el Plan de Ordenamiento Territorial – POT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000" dirty="0">
              <a:solidFill>
                <a:schemeClr val="bg2">
                  <a:lumMod val="5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b="1" dirty="0">
                <a:solidFill>
                  <a:schemeClr val="bg2">
                    <a:lumMod val="50000"/>
                  </a:schemeClr>
                </a:solidFill>
              </a:rPr>
              <a:t>Programa 53. </a:t>
            </a:r>
            <a:r>
              <a:rPr lang="es-CO" sz="2000" dirty="0">
                <a:solidFill>
                  <a:schemeClr val="bg2">
                    <a:lumMod val="50000"/>
                  </a:schemeClr>
                </a:solidFill>
              </a:rPr>
              <a:t>Información para la toma de decisiones. Producir información y conocimiento para la toma de decisiones en la generación de valor público en las fases de la planeación del desarrollo territorial, ambiental, social, económico, cultural, de la ciudad – región, incluyendo lo rural, asociada a los diferentes instrumentos de la planeación de la ciudad – región, tales como: (…); infraestructura de datos espaciales del Distrito – IDECA, actualización catastral, y demás información de las entidades distritales.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000" dirty="0">
              <a:solidFill>
                <a:schemeClr val="bg2">
                  <a:lumMod val="5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b="1" dirty="0">
                <a:solidFill>
                  <a:schemeClr val="bg2">
                    <a:lumMod val="50000"/>
                  </a:schemeClr>
                </a:solidFill>
              </a:rPr>
              <a:t>Programa 56. </a:t>
            </a:r>
            <a:r>
              <a:rPr lang="es-CO" sz="2000" dirty="0">
                <a:solidFill>
                  <a:schemeClr val="bg2">
                    <a:lumMod val="50000"/>
                  </a:schemeClr>
                </a:solidFill>
              </a:rPr>
              <a:t>Gestión pública efectiva. Materializar el recaudo oportuno y la gestión </a:t>
            </a:r>
            <a:r>
              <a:rPr lang="es-CO" sz="2000" dirty="0" err="1">
                <a:solidFill>
                  <a:schemeClr val="bg2">
                    <a:lumMod val="50000"/>
                  </a:schemeClr>
                </a:solidFill>
              </a:rPr>
              <a:t>anti-evasión</a:t>
            </a:r>
            <a:r>
              <a:rPr lang="es-CO" sz="2000" dirty="0">
                <a:solidFill>
                  <a:schemeClr val="bg2">
                    <a:lumMod val="50000"/>
                  </a:schemeClr>
                </a:solidFill>
              </a:rPr>
              <a:t> para la ciudad. Posicionar la gerencia pública distrital al servicio de la ciudadanía. Lograr una institucionalidad que articule acciones entre Bogotá y la Región. (…)</a:t>
            </a:r>
          </a:p>
        </p:txBody>
      </p:sp>
    </p:spTree>
    <p:extLst>
      <p:ext uri="{BB962C8B-B14F-4D97-AF65-F5344CB8AC3E}">
        <p14:creationId xmlns:p14="http://schemas.microsoft.com/office/powerpoint/2010/main" val="192072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6E067C4-AAF6-44BB-90A7-0243F4B4EAB6}"/>
              </a:ext>
            </a:extLst>
          </p:cNvPr>
          <p:cNvSpPr>
            <a:spLocks noGrp="1"/>
          </p:cNvSpPr>
          <p:nvPr>
            <p:ph type="title"/>
          </p:nvPr>
        </p:nvSpPr>
        <p:spPr>
          <a:xfrm>
            <a:off x="4969816" y="337914"/>
            <a:ext cx="7649066" cy="715530"/>
          </a:xfrm>
        </p:spPr>
        <p:txBody>
          <a:bodyPr/>
          <a:lstStyle/>
          <a:p>
            <a:pPr algn="ctr"/>
            <a:r>
              <a:rPr lang="es-CO" sz="2800" dirty="0">
                <a:solidFill>
                  <a:srgbClr val="C00000"/>
                </a:solidFill>
                <a:latin typeface="+mn-lt"/>
                <a:ea typeface="+mn-ea"/>
                <a:cs typeface="+mn-cs"/>
              </a:rPr>
              <a:t>Catastro Distrital en el Articulado del PPD</a:t>
            </a:r>
          </a:p>
        </p:txBody>
      </p:sp>
      <p:sp>
        <p:nvSpPr>
          <p:cNvPr id="5" name="Marcador de contenido 2">
            <a:extLst>
              <a:ext uri="{FF2B5EF4-FFF2-40B4-BE49-F238E27FC236}">
                <a16:creationId xmlns:a16="http://schemas.microsoft.com/office/drawing/2014/main" id="{2D368678-B6EA-46A8-8F5B-1815AB68A69D}"/>
              </a:ext>
            </a:extLst>
          </p:cNvPr>
          <p:cNvSpPr>
            <a:spLocks noGrp="1"/>
          </p:cNvSpPr>
          <p:nvPr>
            <p:ph idx="1"/>
          </p:nvPr>
        </p:nvSpPr>
        <p:spPr>
          <a:xfrm>
            <a:off x="3500474" y="1218564"/>
            <a:ext cx="8563189" cy="5857082"/>
          </a:xfrm>
        </p:spPr>
        <p:txBody>
          <a:bodyPr>
            <a:noAutofit/>
          </a:bodyPr>
          <a:lstStyle/>
          <a:p>
            <a:pPr marL="0" indent="0">
              <a:buNone/>
            </a:pPr>
            <a:r>
              <a:rPr lang="es-ES" sz="1900" dirty="0">
                <a:solidFill>
                  <a:schemeClr val="bg2">
                    <a:lumMod val="50000"/>
                  </a:schemeClr>
                </a:solidFill>
              </a:rPr>
              <a:t>Parágrafo 4. En la estrategia Bogotá D.C. ciudad inteligente, IDECA es la herramienta unificada del manejo de la información geográfica y espacial del Distrito Capital. </a:t>
            </a:r>
          </a:p>
          <a:p>
            <a:pPr marL="0" indent="0">
              <a:buNone/>
            </a:pPr>
            <a:endParaRPr lang="es-ES" sz="1900" dirty="0">
              <a:solidFill>
                <a:schemeClr val="bg2">
                  <a:lumMod val="50000"/>
                </a:schemeClr>
              </a:solidFill>
            </a:endParaRPr>
          </a:p>
          <a:p>
            <a:pPr marL="0" indent="0">
              <a:buNone/>
            </a:pPr>
            <a:r>
              <a:rPr lang="es-CO" sz="1900" dirty="0">
                <a:solidFill>
                  <a:schemeClr val="bg2">
                    <a:lumMod val="50000"/>
                  </a:schemeClr>
                </a:solidFill>
              </a:rPr>
              <a:t>Adiciona los siguientes parágrafos al artículo 63 del Acuerdo 257 de 2006:</a:t>
            </a:r>
          </a:p>
          <a:p>
            <a:pPr marL="0" indent="0">
              <a:buNone/>
            </a:pPr>
            <a:r>
              <a:rPr lang="es-CO" sz="1900" dirty="0">
                <a:solidFill>
                  <a:schemeClr val="bg2">
                    <a:lumMod val="50000"/>
                  </a:schemeClr>
                </a:solidFill>
              </a:rPr>
              <a:t>Parágrafo primero</a:t>
            </a:r>
            <a:endParaRPr lang="es-ES" sz="1900" dirty="0">
              <a:solidFill>
                <a:schemeClr val="bg2">
                  <a:lumMod val="50000"/>
                </a:schemeClr>
              </a:solidFill>
            </a:endParaRPr>
          </a:p>
          <a:p>
            <a:pPr algn="just">
              <a:lnSpc>
                <a:spcPct val="100000"/>
              </a:lnSpc>
              <a:buClr>
                <a:srgbClr val="C00000"/>
              </a:buClr>
              <a:buFont typeface="Wingdings" panose="05000000000000000000" pitchFamily="2" charset="2"/>
              <a:buChar char="q"/>
            </a:pPr>
            <a:r>
              <a:rPr lang="es-CO" sz="1900" dirty="0">
                <a:solidFill>
                  <a:schemeClr val="bg2">
                    <a:lumMod val="50000"/>
                  </a:schemeClr>
                </a:solidFill>
              </a:rPr>
              <a:t>Le asigna a la entidad funciones de Operador y Gestor catastral y prestación de los servicios en cualquier lugar del territorio nacional. </a:t>
            </a:r>
          </a:p>
          <a:p>
            <a:pPr algn="just">
              <a:lnSpc>
                <a:spcPct val="100000"/>
              </a:lnSpc>
              <a:buClr>
                <a:srgbClr val="C00000"/>
              </a:buClr>
              <a:buFont typeface="Wingdings" panose="05000000000000000000" pitchFamily="2" charset="2"/>
              <a:buChar char="q"/>
            </a:pPr>
            <a:r>
              <a:rPr lang="es-CO" sz="1900" dirty="0">
                <a:solidFill>
                  <a:schemeClr val="bg2">
                    <a:lumMod val="50000"/>
                  </a:schemeClr>
                </a:solidFill>
              </a:rPr>
              <a:t>Autoriza establecer sedes, gerencias o unidades de negocio en las jurisdicciones de las entidades territoriales con las que contrate la prestación de servicios. </a:t>
            </a:r>
          </a:p>
          <a:p>
            <a:pPr marL="0" indent="0" algn="just">
              <a:buNone/>
            </a:pPr>
            <a:r>
              <a:rPr lang="es-CO" sz="1900" dirty="0">
                <a:solidFill>
                  <a:schemeClr val="bg2">
                    <a:lumMod val="50000"/>
                  </a:schemeClr>
                </a:solidFill>
              </a:rPr>
              <a:t>Parágrafo segundo</a:t>
            </a:r>
          </a:p>
          <a:p>
            <a:pPr algn="just">
              <a:buClr>
                <a:srgbClr val="C00000"/>
              </a:buClr>
              <a:buFont typeface="Wingdings" panose="05000000000000000000" pitchFamily="2" charset="2"/>
              <a:buChar char="q"/>
            </a:pPr>
            <a:r>
              <a:rPr lang="es-CO" sz="1900" dirty="0">
                <a:solidFill>
                  <a:schemeClr val="bg2">
                    <a:lumMod val="50000"/>
                  </a:schemeClr>
                </a:solidFill>
              </a:rPr>
              <a:t>Establece la posibilidad de asociarse o conformar esquemas societarios con entidades públicas de cualquier nivel de gobierno, o con personas de derecho privado para el cumplimiento de las funciones de gestor y operador catastrales.</a:t>
            </a:r>
          </a:p>
        </p:txBody>
      </p:sp>
      <p:sp>
        <p:nvSpPr>
          <p:cNvPr id="6" name="Marcador de contenido 2">
            <a:extLst>
              <a:ext uri="{FF2B5EF4-FFF2-40B4-BE49-F238E27FC236}">
                <a16:creationId xmlns:a16="http://schemas.microsoft.com/office/drawing/2014/main" id="{1AF5787F-B486-4156-AE73-F3B2A28118E9}"/>
              </a:ext>
            </a:extLst>
          </p:cNvPr>
          <p:cNvSpPr txBox="1">
            <a:spLocks/>
          </p:cNvSpPr>
          <p:nvPr/>
        </p:nvSpPr>
        <p:spPr>
          <a:xfrm>
            <a:off x="71474" y="1988582"/>
            <a:ext cx="3429000" cy="3617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Artículo 50</a:t>
            </a: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Coordinación Interinstitucional distrital.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Artículo 129. </a:t>
            </a: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Modificación y ampliación del objeto y funciones de la Unidad Administrativa Especial de Catastro Distrital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0938510B-5AA4-4E1C-A8FD-8F0ACA83D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2889" y="6078502"/>
            <a:ext cx="3114437" cy="618637"/>
          </a:xfrm>
          <a:prstGeom prst="rect">
            <a:avLst/>
          </a:prstGeom>
        </p:spPr>
      </p:pic>
    </p:spTree>
    <p:extLst>
      <p:ext uri="{BB962C8B-B14F-4D97-AF65-F5344CB8AC3E}">
        <p14:creationId xmlns:p14="http://schemas.microsoft.com/office/powerpoint/2010/main" val="120079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2D368678-B6EA-46A8-8F5B-1815AB68A69D}"/>
              </a:ext>
            </a:extLst>
          </p:cNvPr>
          <p:cNvSpPr>
            <a:spLocks noGrp="1"/>
          </p:cNvSpPr>
          <p:nvPr>
            <p:ph idx="1"/>
          </p:nvPr>
        </p:nvSpPr>
        <p:spPr>
          <a:xfrm>
            <a:off x="3905093" y="684474"/>
            <a:ext cx="8030233" cy="4593378"/>
          </a:xfrm>
        </p:spPr>
        <p:txBody>
          <a:bodyPr>
            <a:noAutofit/>
          </a:bodyPr>
          <a:lstStyle/>
          <a:p>
            <a:pPr marL="0" indent="0">
              <a:buNone/>
            </a:pPr>
            <a:endParaRPr lang="es-CO" sz="1800" dirty="0"/>
          </a:p>
          <a:p>
            <a:pPr>
              <a:buClr>
                <a:srgbClr val="C00000"/>
              </a:buClr>
              <a:buFont typeface="Wingdings" panose="05000000000000000000" pitchFamily="2" charset="2"/>
              <a:buChar char="q"/>
            </a:pPr>
            <a:r>
              <a:rPr lang="es-CO" sz="1900" dirty="0">
                <a:solidFill>
                  <a:schemeClr val="bg2">
                    <a:lumMod val="50000"/>
                  </a:schemeClr>
                </a:solidFill>
              </a:rPr>
              <a:t>Los ingresos de gestor u operador catastral, harán parte del presupuesto como rentas propias.</a:t>
            </a:r>
          </a:p>
          <a:p>
            <a:pPr>
              <a:buClr>
                <a:srgbClr val="C00000"/>
              </a:buClr>
              <a:buFont typeface="Wingdings" panose="05000000000000000000" pitchFamily="2" charset="2"/>
              <a:buChar char="q"/>
            </a:pPr>
            <a:r>
              <a:rPr lang="es-CO" sz="1900" dirty="0">
                <a:solidFill>
                  <a:schemeClr val="bg2">
                    <a:lumMod val="50000"/>
                  </a:schemeClr>
                </a:solidFill>
              </a:rPr>
              <a:t>Para el desarrollo de los contratos o convenios relacionados con el catastro multipropósito se podrán realizar gastos de </a:t>
            </a:r>
            <a:r>
              <a:rPr lang="es-CO" sz="1900" dirty="0" err="1">
                <a:solidFill>
                  <a:schemeClr val="bg2">
                    <a:lumMod val="50000"/>
                  </a:schemeClr>
                </a:solidFill>
              </a:rPr>
              <a:t>pre-inversión</a:t>
            </a:r>
            <a:r>
              <a:rPr lang="es-CO" sz="1900" dirty="0">
                <a:solidFill>
                  <a:schemeClr val="bg2">
                    <a:lumMod val="50000"/>
                  </a:schemeClr>
                </a:solidFill>
              </a:rPr>
              <a:t>, diseño, alistamiento y ejecución.</a:t>
            </a:r>
          </a:p>
          <a:p>
            <a:pPr>
              <a:buClr>
                <a:srgbClr val="C00000"/>
              </a:buClr>
              <a:buFont typeface="Wingdings" panose="05000000000000000000" pitchFamily="2" charset="2"/>
              <a:buChar char="q"/>
            </a:pPr>
            <a:endParaRPr lang="es-CO" sz="1900" dirty="0">
              <a:solidFill>
                <a:schemeClr val="bg2">
                  <a:lumMod val="50000"/>
                </a:schemeClr>
              </a:solidFill>
            </a:endParaRPr>
          </a:p>
          <a:p>
            <a:pPr>
              <a:buClr>
                <a:srgbClr val="C00000"/>
              </a:buClr>
              <a:buFont typeface="Wingdings" panose="05000000000000000000" pitchFamily="2" charset="2"/>
              <a:buChar char="q"/>
            </a:pPr>
            <a:r>
              <a:rPr lang="es-CO" sz="1900" dirty="0">
                <a:solidFill>
                  <a:schemeClr val="bg2">
                    <a:lumMod val="50000"/>
                  </a:schemeClr>
                </a:solidFill>
              </a:rPr>
              <a:t>Autoriza la conformación de una sociedad de economía mixta por acciones denominada Agencia de Analítica de Datos del Distrito, cuyo objeto social es la adquisición, recolección, obtención, almacenamiento y analítica de datos del Distrito Capital tanto pública como privada.</a:t>
            </a:r>
          </a:p>
          <a:p>
            <a:pPr>
              <a:buClr>
                <a:srgbClr val="C00000"/>
              </a:buClr>
              <a:buFont typeface="Wingdings" panose="05000000000000000000" pitchFamily="2" charset="2"/>
              <a:buChar char="q"/>
            </a:pPr>
            <a:r>
              <a:rPr lang="es-CO" sz="1900" dirty="0">
                <a:solidFill>
                  <a:schemeClr val="bg2">
                    <a:lumMod val="50000"/>
                  </a:schemeClr>
                </a:solidFill>
              </a:rPr>
              <a:t>El Parágrafo 1 autoriza al Secretario(a) Distrital de Planeación y al Director(a) de la Unidad Administrativa Especial de Catastro Distrital, para constituir la sociedad suscribiendo sus respectivas escrituras y estatutos sociales, así como para efectuar los aportes requeridos para la conformación de su capital social.</a:t>
            </a:r>
          </a:p>
        </p:txBody>
      </p:sp>
      <p:sp>
        <p:nvSpPr>
          <p:cNvPr id="6" name="Marcador de contenido 2">
            <a:extLst>
              <a:ext uri="{FF2B5EF4-FFF2-40B4-BE49-F238E27FC236}">
                <a16:creationId xmlns:a16="http://schemas.microsoft.com/office/drawing/2014/main" id="{1AF5787F-B486-4156-AE73-F3B2A28118E9}"/>
              </a:ext>
            </a:extLst>
          </p:cNvPr>
          <p:cNvSpPr txBox="1">
            <a:spLocks/>
          </p:cNvSpPr>
          <p:nvPr/>
        </p:nvSpPr>
        <p:spPr>
          <a:xfrm>
            <a:off x="159271" y="1370657"/>
            <a:ext cx="3617732" cy="2804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s-CO" sz="1800" b="1" dirty="0">
                <a:solidFill>
                  <a:schemeClr val="bg2">
                    <a:lumMod val="50000"/>
                  </a:schemeClr>
                </a:solidFill>
                <a:latin typeface="Calibri" panose="020F0502020204030204"/>
              </a:rPr>
              <a:t>Artículo 130. Ingresos por la prestación de servicio público catastral. </a:t>
            </a:r>
          </a:p>
          <a:p>
            <a:pPr marL="0" indent="0">
              <a:buFont typeface="Arial" panose="020B0604020202020204" pitchFamily="34" charset="0"/>
              <a:buNone/>
              <a:defRPr/>
            </a:pPr>
            <a:endParaRPr lang="es-CO" sz="1800" dirty="0">
              <a:solidFill>
                <a:schemeClr val="bg2">
                  <a:lumMod val="50000"/>
                </a:schemeClr>
              </a:solidFill>
              <a:latin typeface="Calibri" panose="020F0502020204030204"/>
            </a:endParaRPr>
          </a:p>
          <a:p>
            <a:pPr marL="0" indent="0">
              <a:buFont typeface="Arial" panose="020B0604020202020204" pitchFamily="34" charset="0"/>
              <a:buNone/>
              <a:defRPr/>
            </a:pPr>
            <a:endParaRPr lang="es-CO" sz="1800" dirty="0">
              <a:solidFill>
                <a:schemeClr val="bg2">
                  <a:lumMod val="50000"/>
                </a:schemeClr>
              </a:solidFill>
              <a:latin typeface="Calibri" panose="020F0502020204030204"/>
            </a:endParaRPr>
          </a:p>
          <a:p>
            <a:pPr>
              <a:defRPr/>
            </a:pPr>
            <a:r>
              <a:rPr lang="es-CO" sz="1800" b="1" dirty="0">
                <a:solidFill>
                  <a:schemeClr val="bg2">
                    <a:lumMod val="50000"/>
                  </a:schemeClr>
                </a:solidFill>
                <a:latin typeface="Calibri" panose="020F0502020204030204"/>
              </a:rPr>
              <a:t>Artículo 145. Agencia de Analítica de Datos del Distrito.</a:t>
            </a:r>
          </a:p>
        </p:txBody>
      </p:sp>
      <p:pic>
        <p:nvPicPr>
          <p:cNvPr id="8" name="Picture 4">
            <a:extLst>
              <a:ext uri="{FF2B5EF4-FFF2-40B4-BE49-F238E27FC236}">
                <a16:creationId xmlns:a16="http://schemas.microsoft.com/office/drawing/2014/main" id="{2E46EF6B-6475-4062-AE13-CD6C5D445B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87131"/>
            <a:ext cx="3114437" cy="618637"/>
          </a:xfrm>
          <a:prstGeom prst="rect">
            <a:avLst/>
          </a:prstGeom>
        </p:spPr>
      </p:pic>
    </p:spTree>
    <p:extLst>
      <p:ext uri="{BB962C8B-B14F-4D97-AF65-F5344CB8AC3E}">
        <p14:creationId xmlns:p14="http://schemas.microsoft.com/office/powerpoint/2010/main" val="362676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adroTexto 6">
            <a:extLst>
              <a:ext uri="{FF2B5EF4-FFF2-40B4-BE49-F238E27FC236}">
                <a16:creationId xmlns:a16="http://schemas.microsoft.com/office/drawing/2014/main" id="{B11C2E10-F71D-40D8-AE32-DBB2E0503FEE}"/>
              </a:ext>
            </a:extLst>
          </p:cNvPr>
          <p:cNvSpPr txBox="1"/>
          <p:nvPr/>
        </p:nvSpPr>
        <p:spPr>
          <a:xfrm>
            <a:off x="933923" y="2043719"/>
            <a:ext cx="2713068"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a:solidFill>
                  <a:schemeClr val="bg2">
                    <a:lumMod val="50000"/>
                  </a:schemeClr>
                </a:solidFill>
              </a:defRPr>
            </a:lvl1pPr>
          </a:lstStyle>
          <a:p>
            <a:r>
              <a:rPr lang="es-CO" sz="1600" dirty="0"/>
              <a:t>28. Promover procesos de integración y ordenamiento territorial en la ciudad - región sostenible social, económica, ambiental e institucionalmente.</a:t>
            </a:r>
          </a:p>
        </p:txBody>
      </p:sp>
      <p:sp>
        <p:nvSpPr>
          <p:cNvPr id="38" name="CuadroTexto 7">
            <a:extLst>
              <a:ext uri="{FF2B5EF4-FFF2-40B4-BE49-F238E27FC236}">
                <a16:creationId xmlns:a16="http://schemas.microsoft.com/office/drawing/2014/main" id="{4ED41A65-35E7-4667-90D9-65D4CCB1BB63}"/>
              </a:ext>
            </a:extLst>
          </p:cNvPr>
          <p:cNvSpPr txBox="1"/>
          <p:nvPr/>
        </p:nvSpPr>
        <p:spPr>
          <a:xfrm>
            <a:off x="921118" y="3740861"/>
            <a:ext cx="2501185"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400">
                <a:solidFill>
                  <a:schemeClr val="bg2">
                    <a:lumMod val="50000"/>
                  </a:schemeClr>
                </a:solidFill>
              </a:defRPr>
            </a:lvl1pPr>
          </a:lstStyle>
          <a:p>
            <a:r>
              <a:rPr lang="es-CO" sz="1600" dirty="0"/>
              <a:t>29. Posicionar globalmente a Bogotá como territorio inteligente (Smart City).</a:t>
            </a:r>
          </a:p>
        </p:txBody>
      </p:sp>
      <p:sp>
        <p:nvSpPr>
          <p:cNvPr id="39" name="CuadroTexto 8">
            <a:extLst>
              <a:ext uri="{FF2B5EF4-FFF2-40B4-BE49-F238E27FC236}">
                <a16:creationId xmlns:a16="http://schemas.microsoft.com/office/drawing/2014/main" id="{39209AC7-C0CA-4670-B909-B1F87F5F0749}"/>
              </a:ext>
            </a:extLst>
          </p:cNvPr>
          <p:cNvSpPr txBox="1"/>
          <p:nvPr/>
        </p:nvSpPr>
        <p:spPr>
          <a:xfrm>
            <a:off x="925297" y="4736654"/>
            <a:ext cx="2488380"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400">
                <a:solidFill>
                  <a:schemeClr val="bg2">
                    <a:lumMod val="50000"/>
                  </a:schemeClr>
                </a:solidFill>
              </a:defRPr>
            </a:lvl1pPr>
          </a:lstStyle>
          <a:p>
            <a:r>
              <a:rPr lang="es-CO" sz="1600" dirty="0"/>
              <a:t>30. Incrementar la efectividad de la gestión pública distrital y local.</a:t>
            </a:r>
          </a:p>
        </p:txBody>
      </p:sp>
      <p:sp>
        <p:nvSpPr>
          <p:cNvPr id="40" name="CuadroTexto 9">
            <a:extLst>
              <a:ext uri="{FF2B5EF4-FFF2-40B4-BE49-F238E27FC236}">
                <a16:creationId xmlns:a16="http://schemas.microsoft.com/office/drawing/2014/main" id="{946D8F86-1F87-480B-9681-DAF32EA9D8FD}"/>
              </a:ext>
            </a:extLst>
          </p:cNvPr>
          <p:cNvSpPr txBox="1"/>
          <p:nvPr/>
        </p:nvSpPr>
        <p:spPr>
          <a:xfrm>
            <a:off x="4395008" y="2029636"/>
            <a:ext cx="2374760"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52-Integración regional, distrital y local</a:t>
            </a:r>
          </a:p>
        </p:txBody>
      </p:sp>
      <p:sp>
        <p:nvSpPr>
          <p:cNvPr id="41" name="CuadroTexto 10">
            <a:extLst>
              <a:ext uri="{FF2B5EF4-FFF2-40B4-BE49-F238E27FC236}">
                <a16:creationId xmlns:a16="http://schemas.microsoft.com/office/drawing/2014/main" id="{229EDF1F-4D9F-4337-8920-380DD5D435CC}"/>
              </a:ext>
            </a:extLst>
          </p:cNvPr>
          <p:cNvSpPr txBox="1"/>
          <p:nvPr/>
        </p:nvSpPr>
        <p:spPr>
          <a:xfrm>
            <a:off x="4444133" y="3156086"/>
            <a:ext cx="2025592"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53-Información para la toma de decisiones</a:t>
            </a:r>
          </a:p>
        </p:txBody>
      </p:sp>
      <p:sp>
        <p:nvSpPr>
          <p:cNvPr id="42" name="CuadroTexto 11">
            <a:extLst>
              <a:ext uri="{FF2B5EF4-FFF2-40B4-BE49-F238E27FC236}">
                <a16:creationId xmlns:a16="http://schemas.microsoft.com/office/drawing/2014/main" id="{F6187321-52A7-40CA-A4F3-D6543795E8F8}"/>
              </a:ext>
            </a:extLst>
          </p:cNvPr>
          <p:cNvSpPr txBox="1"/>
          <p:nvPr/>
        </p:nvSpPr>
        <p:spPr>
          <a:xfrm>
            <a:off x="4464848" y="4554204"/>
            <a:ext cx="2004877"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56-Gestión pública efectiva</a:t>
            </a:r>
          </a:p>
        </p:txBody>
      </p:sp>
      <p:sp>
        <p:nvSpPr>
          <p:cNvPr id="43" name="CuadroTexto 12">
            <a:extLst>
              <a:ext uri="{FF2B5EF4-FFF2-40B4-BE49-F238E27FC236}">
                <a16:creationId xmlns:a16="http://schemas.microsoft.com/office/drawing/2014/main" id="{FE5503C6-FDEC-4B8C-AB0F-3B706414EF76}"/>
              </a:ext>
            </a:extLst>
          </p:cNvPr>
          <p:cNvSpPr txBox="1"/>
          <p:nvPr/>
        </p:nvSpPr>
        <p:spPr>
          <a:xfrm>
            <a:off x="7170656" y="5138979"/>
            <a:ext cx="3580665" cy="5847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521-Implementar el plan de fortalecimiento institucional de la UAECD</a:t>
            </a:r>
          </a:p>
        </p:txBody>
      </p:sp>
      <p:sp>
        <p:nvSpPr>
          <p:cNvPr id="44" name="CuadroTexto 13">
            <a:extLst>
              <a:ext uri="{FF2B5EF4-FFF2-40B4-BE49-F238E27FC236}">
                <a16:creationId xmlns:a16="http://schemas.microsoft.com/office/drawing/2014/main" id="{9971E12E-AFAC-4D2D-B6C7-D10478632CBA}"/>
              </a:ext>
            </a:extLst>
          </p:cNvPr>
          <p:cNvSpPr txBox="1"/>
          <p:nvPr/>
        </p:nvSpPr>
        <p:spPr>
          <a:xfrm>
            <a:off x="7179282" y="4250556"/>
            <a:ext cx="4467286"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465-Realizar la actualización catastral de los predios del Distrito con enfoque multipropósito (Urbana-Rural)</a:t>
            </a:r>
          </a:p>
        </p:txBody>
      </p:sp>
      <p:sp>
        <p:nvSpPr>
          <p:cNvPr id="45" name="CuadroTexto 14">
            <a:extLst>
              <a:ext uri="{FF2B5EF4-FFF2-40B4-BE49-F238E27FC236}">
                <a16:creationId xmlns:a16="http://schemas.microsoft.com/office/drawing/2014/main" id="{037F5338-4393-4D90-835C-E00B1E8B7FCA}"/>
              </a:ext>
            </a:extLst>
          </p:cNvPr>
          <p:cNvSpPr txBox="1"/>
          <p:nvPr/>
        </p:nvSpPr>
        <p:spPr>
          <a:xfrm>
            <a:off x="7179281" y="2982605"/>
            <a:ext cx="4627707" cy="107721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458-Fortalecer IDECA, como herramienta para la integración de la información de las entidades distritales para la toma de decisiones y para la generación de valor público.</a:t>
            </a:r>
          </a:p>
        </p:txBody>
      </p:sp>
      <p:sp>
        <p:nvSpPr>
          <p:cNvPr id="46" name="CuadroTexto 15">
            <a:extLst>
              <a:ext uri="{FF2B5EF4-FFF2-40B4-BE49-F238E27FC236}">
                <a16:creationId xmlns:a16="http://schemas.microsoft.com/office/drawing/2014/main" id="{1DD70186-7CF1-45FA-91E6-4FC11B2B7A00}"/>
              </a:ext>
            </a:extLst>
          </p:cNvPr>
          <p:cNvSpPr txBox="1"/>
          <p:nvPr/>
        </p:nvSpPr>
        <p:spPr>
          <a:xfrm>
            <a:off x="7179282" y="1898593"/>
            <a:ext cx="4627707"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marR="0" lvl="0" indent="0" fontAlgn="auto">
              <a:lnSpc>
                <a:spcPct val="100000"/>
              </a:lnSpc>
              <a:spcBef>
                <a:spcPts val="0"/>
              </a:spcBef>
              <a:spcAft>
                <a:spcPts val="0"/>
              </a:spcAft>
              <a:buClrTx/>
              <a:buSzTx/>
              <a:buFontTx/>
              <a:buNone/>
              <a:tabLst/>
              <a:defRPr sz="1600">
                <a:solidFill>
                  <a:schemeClr val="bg2">
                    <a:lumMod val="50000"/>
                  </a:schemeClr>
                </a:solidFill>
              </a:defRPr>
            </a:lvl1pPr>
          </a:lstStyle>
          <a:p>
            <a:r>
              <a:rPr lang="es-CO" dirty="0"/>
              <a:t>433-Prestar el  servicio de gestión catastral multipropósito (Actualización  y conservación catastral durante 2 años)  a 20 entidades territoriales.</a:t>
            </a:r>
          </a:p>
        </p:txBody>
      </p:sp>
      <p:sp>
        <p:nvSpPr>
          <p:cNvPr id="47" name="Rectangle 46">
            <a:extLst>
              <a:ext uri="{FF2B5EF4-FFF2-40B4-BE49-F238E27FC236}">
                <a16:creationId xmlns:a16="http://schemas.microsoft.com/office/drawing/2014/main" id="{0794CA9A-FE01-481B-9D77-3CD42CB5A4D2}"/>
              </a:ext>
            </a:extLst>
          </p:cNvPr>
          <p:cNvSpPr/>
          <p:nvPr/>
        </p:nvSpPr>
        <p:spPr>
          <a:xfrm>
            <a:off x="1836515" y="1337674"/>
            <a:ext cx="825867" cy="369332"/>
          </a:xfrm>
          <a:prstGeom prst="rect">
            <a:avLst/>
          </a:prstGeom>
        </p:spPr>
        <p:txBody>
          <a:bodyPr wrap="none">
            <a:spAutoFit/>
          </a:bodyPr>
          <a:lstStyle/>
          <a:p>
            <a:r>
              <a:rPr lang="es-ES" b="1" dirty="0">
                <a:solidFill>
                  <a:schemeClr val="bg2">
                    <a:lumMod val="50000"/>
                  </a:schemeClr>
                </a:solidFill>
                <a:latin typeface="Arial Narrow" panose="020B0606020202030204" pitchFamily="34" charset="0"/>
                <a:cs typeface="Arial" panose="020B0604020202020204" pitchFamily="34" charset="0"/>
              </a:rPr>
              <a:t>Logros</a:t>
            </a:r>
          </a:p>
        </p:txBody>
      </p:sp>
      <p:sp>
        <p:nvSpPr>
          <p:cNvPr id="48" name="Rectangle 47">
            <a:extLst>
              <a:ext uri="{FF2B5EF4-FFF2-40B4-BE49-F238E27FC236}">
                <a16:creationId xmlns:a16="http://schemas.microsoft.com/office/drawing/2014/main" id="{7B3A522D-CE08-4610-A75C-E71234ABD81D}"/>
              </a:ext>
            </a:extLst>
          </p:cNvPr>
          <p:cNvSpPr/>
          <p:nvPr/>
        </p:nvSpPr>
        <p:spPr>
          <a:xfrm>
            <a:off x="4766070" y="1289521"/>
            <a:ext cx="1069524" cy="369332"/>
          </a:xfrm>
          <a:prstGeom prst="rect">
            <a:avLst/>
          </a:prstGeom>
        </p:spPr>
        <p:txBody>
          <a:bodyPr wrap="none">
            <a:spAutoFit/>
          </a:bodyPr>
          <a:lstStyle/>
          <a:p>
            <a:r>
              <a:rPr lang="es-ES" b="1" dirty="0">
                <a:solidFill>
                  <a:schemeClr val="bg2">
                    <a:lumMod val="50000"/>
                  </a:schemeClr>
                </a:solidFill>
                <a:latin typeface="Arial Narrow" panose="020B0606020202030204" pitchFamily="34" charset="0"/>
                <a:cs typeface="Arial" panose="020B0604020202020204" pitchFamily="34" charset="0"/>
              </a:rPr>
              <a:t>Programa</a:t>
            </a:r>
          </a:p>
        </p:txBody>
      </p:sp>
      <p:sp>
        <p:nvSpPr>
          <p:cNvPr id="49" name="Rectangle 48">
            <a:extLst>
              <a:ext uri="{FF2B5EF4-FFF2-40B4-BE49-F238E27FC236}">
                <a16:creationId xmlns:a16="http://schemas.microsoft.com/office/drawing/2014/main" id="{FF276CE1-6508-49AE-BB5C-82AAAB8DB145}"/>
              </a:ext>
            </a:extLst>
          </p:cNvPr>
          <p:cNvSpPr/>
          <p:nvPr/>
        </p:nvSpPr>
        <p:spPr>
          <a:xfrm>
            <a:off x="7179282" y="1256547"/>
            <a:ext cx="2334293" cy="369332"/>
          </a:xfrm>
          <a:prstGeom prst="rect">
            <a:avLst/>
          </a:prstGeom>
        </p:spPr>
        <p:txBody>
          <a:bodyPr wrap="none">
            <a:spAutoFit/>
          </a:bodyPr>
          <a:lstStyle/>
          <a:p>
            <a:r>
              <a:rPr lang="es-ES" b="1" dirty="0">
                <a:solidFill>
                  <a:schemeClr val="bg2">
                    <a:lumMod val="50000"/>
                  </a:schemeClr>
                </a:solidFill>
                <a:latin typeface="Arial Narrow" panose="020B0606020202030204" pitchFamily="34" charset="0"/>
                <a:cs typeface="Arial" panose="020B0604020202020204" pitchFamily="34" charset="0"/>
              </a:rPr>
              <a:t>Meta Plan de Desarrollo</a:t>
            </a:r>
          </a:p>
        </p:txBody>
      </p:sp>
      <p:cxnSp>
        <p:nvCxnSpPr>
          <p:cNvPr id="50" name="Straight Connector 49">
            <a:extLst>
              <a:ext uri="{FF2B5EF4-FFF2-40B4-BE49-F238E27FC236}">
                <a16:creationId xmlns:a16="http://schemas.microsoft.com/office/drawing/2014/main" id="{5397EC18-69EF-4F71-A3CD-8377C3DAA8B7}"/>
              </a:ext>
            </a:extLst>
          </p:cNvPr>
          <p:cNvCxnSpPr>
            <a:cxnSpLocks/>
          </p:cNvCxnSpPr>
          <p:nvPr/>
        </p:nvCxnSpPr>
        <p:spPr>
          <a:xfrm>
            <a:off x="696429" y="1746901"/>
            <a:ext cx="0" cy="3915298"/>
          </a:xfrm>
          <a:prstGeom prst="line">
            <a:avLst/>
          </a:prstGeom>
          <a:ln w="57150">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51" name="Straight Connector 50">
            <a:extLst>
              <a:ext uri="{FF2B5EF4-FFF2-40B4-BE49-F238E27FC236}">
                <a16:creationId xmlns:a16="http://schemas.microsoft.com/office/drawing/2014/main" id="{6ECD9682-43FA-49E6-A1F5-95285DEDC925}"/>
              </a:ext>
            </a:extLst>
          </p:cNvPr>
          <p:cNvCxnSpPr>
            <a:cxnSpLocks/>
          </p:cNvCxnSpPr>
          <p:nvPr/>
        </p:nvCxnSpPr>
        <p:spPr>
          <a:xfrm>
            <a:off x="4012096" y="1746901"/>
            <a:ext cx="0" cy="3915298"/>
          </a:xfrm>
          <a:prstGeom prst="line">
            <a:avLst/>
          </a:prstGeom>
          <a:ln w="57150">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52" name="Straight Connector 51">
            <a:extLst>
              <a:ext uri="{FF2B5EF4-FFF2-40B4-BE49-F238E27FC236}">
                <a16:creationId xmlns:a16="http://schemas.microsoft.com/office/drawing/2014/main" id="{61CFB4D0-A158-45F3-A9E0-5CA8696E87C0}"/>
              </a:ext>
            </a:extLst>
          </p:cNvPr>
          <p:cNvCxnSpPr>
            <a:cxnSpLocks/>
          </p:cNvCxnSpPr>
          <p:nvPr/>
        </p:nvCxnSpPr>
        <p:spPr>
          <a:xfrm>
            <a:off x="6842512" y="1746901"/>
            <a:ext cx="0" cy="3915298"/>
          </a:xfrm>
          <a:prstGeom prst="line">
            <a:avLst/>
          </a:prstGeom>
          <a:ln w="5715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1086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413117" y="2550702"/>
            <a:ext cx="6944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Informe financiero</a:t>
            </a:r>
            <a:endPar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pic>
        <p:nvPicPr>
          <p:cNvPr id="3074" name="Picture 2" descr="Contador calculando ganancias con gráficas de análisis financiero Foto grat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4233"/>
            <a:ext cx="6160168" cy="4103499"/>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C4564C1-CACD-4F47-AAF5-DC0051DF229C}"/>
              </a:ext>
            </a:extLst>
          </p:cNvPr>
          <p:cNvSpPr/>
          <p:nvPr/>
        </p:nvSpPr>
        <p:spPr>
          <a:xfrm>
            <a:off x="7216376" y="2138143"/>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6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9" name="Rectángulo 8">
            <a:extLst>
              <a:ext uri="{FF2B5EF4-FFF2-40B4-BE49-F238E27FC236}">
                <a16:creationId xmlns:a16="http://schemas.microsoft.com/office/drawing/2014/main" id="{03493ADA-C69F-4612-A51F-8BF41B7C36BF}"/>
              </a:ext>
            </a:extLst>
          </p:cNvPr>
          <p:cNvSpPr/>
          <p:nvPr/>
        </p:nvSpPr>
        <p:spPr>
          <a:xfrm>
            <a:off x="2203909" y="260158"/>
            <a:ext cx="9579717" cy="846386"/>
          </a:xfrm>
          <a:prstGeom prst="rect">
            <a:avLst/>
          </a:prstGeom>
        </p:spPr>
        <p:txBody>
          <a:bodyPr wrap="square">
            <a:spAutoFit/>
          </a:bodyPr>
          <a:lstStyle/>
          <a:p>
            <a:pPr algn="r"/>
            <a:r>
              <a:rPr lang="es-CO" b="1" dirty="0">
                <a:solidFill>
                  <a:srgbClr val="000000"/>
                </a:solidFill>
                <a:latin typeface="Verdana" panose="020B0604030504040204" pitchFamily="34" charset="0"/>
              </a:rPr>
              <a:t>                 </a:t>
            </a:r>
            <a:r>
              <a:rPr lang="es-ES" sz="2000" dirty="0">
                <a:solidFill>
                  <a:srgbClr val="C00000"/>
                </a:solidFill>
              </a:rPr>
              <a:t>Informe y estados financieros Enero-septiembre 2020</a:t>
            </a:r>
            <a:endParaRPr lang="es-CO" sz="2000" dirty="0">
              <a:solidFill>
                <a:srgbClr val="C00000"/>
              </a:solidFill>
            </a:endParaRPr>
          </a:p>
          <a:p>
            <a:pPr algn="r"/>
            <a:r>
              <a:rPr lang="es-CO" sz="2000" dirty="0">
                <a:solidFill>
                  <a:srgbClr val="C00000"/>
                </a:solidFill>
              </a:rPr>
              <a:t>                    Balance General - Activo 2020</a:t>
            </a:r>
          </a:p>
          <a:p>
            <a:pPr algn="r"/>
            <a:r>
              <a:rPr lang="es-CO" sz="900" b="1" dirty="0">
                <a:solidFill>
                  <a:srgbClr val="000000"/>
                </a:solidFill>
                <a:latin typeface="Verdana" panose="020B0604030504040204" pitchFamily="34" charset="0"/>
                <a:ea typeface="Verdana" panose="020B0604030504040204" pitchFamily="34" charset="0"/>
              </a:rPr>
              <a:t>		</a:t>
            </a:r>
            <a:r>
              <a:rPr lang="es-ES" sz="900" dirty="0">
                <a:solidFill>
                  <a:srgbClr val="000000"/>
                </a:solidFill>
                <a:latin typeface="Verdana" panose="020B0604030504040204" pitchFamily="34" charset="0"/>
                <a:ea typeface="Verdana" panose="020B0604030504040204" pitchFamily="34" charset="0"/>
              </a:rPr>
              <a:t>F</a:t>
            </a:r>
            <a:r>
              <a:rPr lang="es-CO" sz="900" dirty="0">
                <a:solidFill>
                  <a:srgbClr val="000000"/>
                </a:solidFill>
                <a:latin typeface="Verdana" panose="020B0604030504040204" pitchFamily="34" charset="0"/>
                <a:ea typeface="Verdana" panose="020B0604030504040204" pitchFamily="34" charset="0"/>
              </a:rPr>
              <a:t>echa corte 30 de septiembre	cifras en miles de pesos</a:t>
            </a:r>
            <a:endParaRPr lang="es-CO" sz="900" dirty="0">
              <a:latin typeface="Verdana" panose="020B0604030504040204" pitchFamily="34" charset="0"/>
              <a:ea typeface="Verdana" panose="020B0604030504040204" pitchFamily="34" charset="0"/>
            </a:endParaRPr>
          </a:p>
        </p:txBody>
      </p:sp>
      <p:graphicFrame>
        <p:nvGraphicFramePr>
          <p:cNvPr id="3" name="Tabla 2">
            <a:extLst>
              <a:ext uri="{FF2B5EF4-FFF2-40B4-BE49-F238E27FC236}">
                <a16:creationId xmlns:a16="http://schemas.microsoft.com/office/drawing/2014/main" id="{DA21920A-BFD1-4F03-8520-2A2F6BAF97CE}"/>
              </a:ext>
            </a:extLst>
          </p:cNvPr>
          <p:cNvGraphicFramePr>
            <a:graphicFrameLocks noGrp="1"/>
          </p:cNvGraphicFramePr>
          <p:nvPr>
            <p:extLst>
              <p:ext uri="{D42A27DB-BD31-4B8C-83A1-F6EECF244321}">
                <p14:modId xmlns:p14="http://schemas.microsoft.com/office/powerpoint/2010/main" val="2274794039"/>
              </p:ext>
            </p:extLst>
          </p:nvPr>
        </p:nvGraphicFramePr>
        <p:xfrm>
          <a:off x="449178" y="1106544"/>
          <a:ext cx="11293644" cy="4789704"/>
        </p:xfrm>
        <a:graphic>
          <a:graphicData uri="http://schemas.openxmlformats.org/drawingml/2006/table">
            <a:tbl>
              <a:tblPr>
                <a:tableStyleId>{5C22544A-7EE6-4342-B048-85BDC9FD1C3A}</a:tableStyleId>
              </a:tblPr>
              <a:tblGrid>
                <a:gridCol w="625110">
                  <a:extLst>
                    <a:ext uri="{9D8B030D-6E8A-4147-A177-3AD203B41FA5}">
                      <a16:colId xmlns:a16="http://schemas.microsoft.com/office/drawing/2014/main" val="2793507835"/>
                    </a:ext>
                  </a:extLst>
                </a:gridCol>
                <a:gridCol w="4620522">
                  <a:extLst>
                    <a:ext uri="{9D8B030D-6E8A-4147-A177-3AD203B41FA5}">
                      <a16:colId xmlns:a16="http://schemas.microsoft.com/office/drawing/2014/main" val="1463107046"/>
                    </a:ext>
                  </a:extLst>
                </a:gridCol>
                <a:gridCol w="1933826">
                  <a:extLst>
                    <a:ext uri="{9D8B030D-6E8A-4147-A177-3AD203B41FA5}">
                      <a16:colId xmlns:a16="http://schemas.microsoft.com/office/drawing/2014/main" val="4275509616"/>
                    </a:ext>
                  </a:extLst>
                </a:gridCol>
                <a:gridCol w="348724">
                  <a:extLst>
                    <a:ext uri="{9D8B030D-6E8A-4147-A177-3AD203B41FA5}">
                      <a16:colId xmlns:a16="http://schemas.microsoft.com/office/drawing/2014/main" val="3530008071"/>
                    </a:ext>
                  </a:extLst>
                </a:gridCol>
                <a:gridCol w="1426595">
                  <a:extLst>
                    <a:ext uri="{9D8B030D-6E8A-4147-A177-3AD203B41FA5}">
                      <a16:colId xmlns:a16="http://schemas.microsoft.com/office/drawing/2014/main" val="2235542684"/>
                    </a:ext>
                  </a:extLst>
                </a:gridCol>
                <a:gridCol w="1299784">
                  <a:extLst>
                    <a:ext uri="{9D8B030D-6E8A-4147-A177-3AD203B41FA5}">
                      <a16:colId xmlns:a16="http://schemas.microsoft.com/office/drawing/2014/main" val="123592302"/>
                    </a:ext>
                  </a:extLst>
                </a:gridCol>
                <a:gridCol w="1039083">
                  <a:extLst>
                    <a:ext uri="{9D8B030D-6E8A-4147-A177-3AD203B41FA5}">
                      <a16:colId xmlns:a16="http://schemas.microsoft.com/office/drawing/2014/main" val="428034095"/>
                    </a:ext>
                  </a:extLst>
                </a:gridCol>
              </a:tblGrid>
              <a:tr h="208248">
                <a:tc>
                  <a:txBody>
                    <a:bodyPr/>
                    <a:lstStyle/>
                    <a:p>
                      <a:pPr algn="l" fontAlgn="b"/>
                      <a:r>
                        <a:rPr lang="es-CO" sz="1300" u="none" strike="noStrike" dirty="0">
                          <a:effectLst/>
                        </a:rPr>
                        <a:t> </a:t>
                      </a:r>
                      <a:endParaRPr lang="es-CO" sz="1300" b="0" i="0" u="none" strike="noStrike" dirty="0">
                        <a:solidFill>
                          <a:srgbClr val="000000"/>
                        </a:solidFill>
                        <a:effectLst/>
                        <a:latin typeface="Arial" panose="020B0604020202020204" pitchFamily="34" charset="0"/>
                      </a:endParaRPr>
                    </a:p>
                  </a:txBody>
                  <a:tcPr marL="4537" marR="4537" marT="4537" marB="0" anchor="b">
                    <a:noFill/>
                  </a:tcPr>
                </a:tc>
                <a:tc>
                  <a:txBody>
                    <a:bodyPr/>
                    <a:lstStyle/>
                    <a:p>
                      <a:pPr algn="ctr" fontAlgn="b"/>
                      <a:r>
                        <a:rPr lang="es-CO" sz="1300" u="none" strike="noStrike" dirty="0">
                          <a:effectLst/>
                          <a:latin typeface="+mn-lt"/>
                        </a:rPr>
                        <a:t> </a:t>
                      </a:r>
                      <a:endParaRPr lang="es-CO" sz="1300" b="1" i="0" u="none" strike="noStrike" dirty="0">
                        <a:solidFill>
                          <a:srgbClr val="FFFFFF"/>
                        </a:solidFill>
                        <a:effectLst/>
                        <a:latin typeface="+mn-lt"/>
                      </a:endParaRPr>
                    </a:p>
                  </a:txBody>
                  <a:tcPr marL="4537" marR="4537" marT="4537" marB="0" anchor="b">
                    <a:lnR w="12700" cap="flat" cmpd="sng" algn="ctr">
                      <a:solidFill>
                        <a:schemeClr val="tx1"/>
                      </a:solidFill>
                      <a:prstDash val="solid"/>
                      <a:round/>
                      <a:headEnd type="none" w="med" len="med"/>
                      <a:tailEnd type="none" w="med" len="med"/>
                    </a:lnR>
                    <a:noFill/>
                  </a:tcPr>
                </a:tc>
                <a:tc>
                  <a:txBody>
                    <a:bodyPr/>
                    <a:lstStyle/>
                    <a:p>
                      <a:pPr algn="ctr" fontAlgn="b"/>
                      <a:r>
                        <a:rPr lang="es-CO" sz="1300" u="none" strike="noStrike" dirty="0">
                          <a:solidFill>
                            <a:schemeClr val="bg1"/>
                          </a:solidFill>
                          <a:effectLst/>
                          <a:latin typeface="+mn-lt"/>
                        </a:rPr>
                        <a:t>30-sep.-2020</a:t>
                      </a:r>
                      <a:endParaRPr lang="es-CO" sz="1300" b="1" i="0" u="none" strike="noStrike" dirty="0">
                        <a:solidFill>
                          <a:schemeClr val="bg1"/>
                        </a:solidFill>
                        <a:effectLst/>
                        <a:latin typeface="+mn-lt"/>
                      </a:endParaRPr>
                    </a:p>
                  </a:txBody>
                  <a:tcPr marL="4537" marR="4537" marT="45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300"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537" marR="4537" marT="45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fontAlgn="b"/>
                      <a:r>
                        <a:rPr lang="es-CO" sz="1300" u="none" strike="noStrike" dirty="0">
                          <a:solidFill>
                            <a:schemeClr val="bg1"/>
                          </a:solidFill>
                          <a:effectLst/>
                          <a:latin typeface="+mn-lt"/>
                        </a:rPr>
                        <a:t>30-sep.-2019</a:t>
                      </a:r>
                      <a:endParaRPr lang="es-CO" sz="1300" b="1" i="0" u="none" strike="noStrike" dirty="0">
                        <a:solidFill>
                          <a:schemeClr val="bg1"/>
                        </a:solidFill>
                        <a:effectLst/>
                        <a:latin typeface="+mn-lt"/>
                      </a:endParaRPr>
                    </a:p>
                  </a:txBody>
                  <a:tcPr marL="4537" marR="4537" marT="45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300" u="none" strike="noStrike" dirty="0">
                          <a:solidFill>
                            <a:schemeClr val="bg1"/>
                          </a:solidFill>
                          <a:effectLst/>
                          <a:latin typeface="+mn-lt"/>
                        </a:rPr>
                        <a:t>Variación</a:t>
                      </a:r>
                      <a:endParaRPr lang="es-CO" sz="1300" b="1" i="0" u="none" strike="noStrike" dirty="0">
                        <a:solidFill>
                          <a:schemeClr val="bg1"/>
                        </a:solidFill>
                        <a:effectLst/>
                        <a:latin typeface="+mn-lt"/>
                      </a:endParaRPr>
                    </a:p>
                  </a:txBody>
                  <a:tcPr marL="4537" marR="4537" marT="4537" marB="0" anchor="b">
                    <a:lnL w="12700" cap="flat" cmpd="sng" algn="ctr">
                      <a:solidFill>
                        <a:schemeClr val="tx1"/>
                      </a:solidFill>
                      <a:prstDash val="solid"/>
                      <a:round/>
                      <a:headEnd type="none" w="med" len="med"/>
                      <a:tailEnd type="none" w="med" len="med"/>
                    </a:lnL>
                    <a:solidFill>
                      <a:srgbClr val="C00000"/>
                    </a:solidFill>
                  </a:tcPr>
                </a:tc>
                <a:tc>
                  <a:txBody>
                    <a:bodyPr/>
                    <a:lstStyle/>
                    <a:p>
                      <a:pPr algn="ctr" fontAlgn="b"/>
                      <a:r>
                        <a:rPr lang="es-CO" sz="1300" u="none" strike="noStrike" dirty="0">
                          <a:solidFill>
                            <a:schemeClr val="bg1"/>
                          </a:solidFill>
                          <a:effectLst/>
                          <a:latin typeface="+mn-lt"/>
                        </a:rPr>
                        <a:t>Var %</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2745856066"/>
                  </a:ext>
                </a:extLst>
              </a:tr>
              <a:tr h="208248">
                <a:tc gridSpan="2">
                  <a:txBody>
                    <a:bodyPr/>
                    <a:lstStyle/>
                    <a:p>
                      <a:pPr algn="l" fontAlgn="b"/>
                      <a:r>
                        <a:rPr lang="es-CO" sz="1300" b="1" u="none" strike="noStrike" dirty="0">
                          <a:effectLst/>
                          <a:latin typeface="+mn-lt"/>
                        </a:rPr>
                        <a:t>ACTIVO</a:t>
                      </a:r>
                      <a:endParaRPr lang="es-CO" sz="1300" b="1"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r" fontAlgn="b"/>
                      <a:r>
                        <a:rPr lang="es-CO" sz="1300" u="none" strike="noStrike">
                          <a:effectLst/>
                          <a:latin typeface="+mn-lt"/>
                        </a:rPr>
                        <a:t> </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1255714669"/>
                  </a:ext>
                </a:extLst>
              </a:tr>
              <a:tr h="208248">
                <a:tc>
                  <a:txBody>
                    <a:bodyPr/>
                    <a:lstStyle/>
                    <a:p>
                      <a:pPr algn="l" fontAlgn="b"/>
                      <a:r>
                        <a:rPr lang="es-CO" sz="1300" b="1" u="none" strike="noStrike" dirty="0">
                          <a:effectLst/>
                        </a:rPr>
                        <a:t> </a:t>
                      </a:r>
                      <a:endParaRPr lang="es-CO" sz="1300" b="1"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r>
                        <a:rPr lang="es-CO" sz="1300" b="1" u="none" strike="noStrike" dirty="0">
                          <a:effectLst/>
                          <a:latin typeface="+mn-lt"/>
                        </a:rPr>
                        <a:t> </a:t>
                      </a:r>
                      <a:endParaRPr lang="es-CO" sz="1300" b="1"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2807883610"/>
                  </a:ext>
                </a:extLst>
              </a:tr>
              <a:tr h="208248">
                <a:tc gridSpan="2">
                  <a:txBody>
                    <a:bodyPr/>
                    <a:lstStyle/>
                    <a:p>
                      <a:pPr algn="l" fontAlgn="b"/>
                      <a:r>
                        <a:rPr lang="es-CO" sz="1300" b="1" u="none" strike="noStrike" dirty="0">
                          <a:solidFill>
                            <a:schemeClr val="bg1"/>
                          </a:solidFill>
                          <a:effectLst/>
                          <a:latin typeface="+mn-lt"/>
                        </a:rPr>
                        <a:t>ACTIVO CORRIENTE</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$ 7.902.287</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$ 10.241.983</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-$ 2.339.696</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-23%</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94439209"/>
                  </a:ext>
                </a:extLst>
              </a:tr>
              <a:tr h="208248">
                <a:tc>
                  <a:txBody>
                    <a:bodyPr/>
                    <a:lstStyle/>
                    <a:p>
                      <a:pPr algn="l" fontAlgn="b"/>
                      <a:r>
                        <a:rPr lang="es-CO" sz="1300" u="none" strike="noStrike" dirty="0">
                          <a:effectLst/>
                        </a:rPr>
                        <a:t> </a:t>
                      </a:r>
                      <a:endParaRPr lang="es-CO" sz="1300" b="1"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r>
                        <a:rPr lang="es-CO" sz="1300" u="none" strike="noStrike" dirty="0">
                          <a:effectLst/>
                          <a:latin typeface="+mn-lt"/>
                        </a:rPr>
                        <a:t> </a:t>
                      </a:r>
                      <a:endParaRPr lang="es-CO" sz="1300" b="1"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1818655955"/>
                  </a:ext>
                </a:extLst>
              </a:tr>
              <a:tr h="208248">
                <a:tc gridSpan="2">
                  <a:txBody>
                    <a:bodyPr/>
                    <a:lstStyle/>
                    <a:p>
                      <a:pPr algn="l" fontAlgn="b"/>
                      <a:r>
                        <a:rPr lang="es-CO" sz="1300" b="1" u="none" strike="noStrike" dirty="0">
                          <a:solidFill>
                            <a:schemeClr val="bg1"/>
                          </a:solidFill>
                          <a:effectLst/>
                          <a:latin typeface="+mn-lt"/>
                        </a:rPr>
                        <a:t>EQUIVALENTES AL EFECTIVO</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$ 6.266.203</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$ 7.306.859</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-$ 1.040.656</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-14%</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3948691118"/>
                  </a:ext>
                </a:extLst>
              </a:tr>
              <a:tr h="208248">
                <a:tc gridSpan="2">
                  <a:txBody>
                    <a:bodyPr/>
                    <a:lstStyle/>
                    <a:p>
                      <a:pPr algn="l" fontAlgn="b"/>
                      <a:r>
                        <a:rPr lang="es-CO" sz="1300" u="none" strike="noStrike" dirty="0">
                          <a:effectLst/>
                          <a:latin typeface="+mn-lt"/>
                        </a:rPr>
                        <a:t>CAJA MENOR</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4.562</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5.000</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-438</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-9%</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3548017953"/>
                  </a:ext>
                </a:extLst>
              </a:tr>
              <a:tr h="208248">
                <a:tc gridSpan="2">
                  <a:txBody>
                    <a:bodyPr/>
                    <a:lstStyle/>
                    <a:p>
                      <a:pPr algn="l" fontAlgn="b"/>
                      <a:r>
                        <a:rPr lang="es-CO" sz="1300" u="none" strike="noStrike" dirty="0">
                          <a:effectLst/>
                          <a:latin typeface="+mn-lt"/>
                        </a:rPr>
                        <a:t>DEPÓSITOS EN INSTITUCIONES FINANCIERAS</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dirty="0">
                          <a:effectLst/>
                          <a:latin typeface="+mn-lt"/>
                        </a:rPr>
                        <a:t>6.261.641</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7.301.859</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-1.040.218</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-14%</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1853626811"/>
                  </a:ext>
                </a:extLst>
              </a:tr>
              <a:tr h="208248">
                <a:tc>
                  <a:txBody>
                    <a:bodyPr/>
                    <a:lstStyle/>
                    <a:p>
                      <a:pPr algn="l" fontAlgn="b"/>
                      <a:r>
                        <a:rPr lang="es-CO" sz="1300" u="none" strike="noStrike" dirty="0">
                          <a:effectLst/>
                        </a:rPr>
                        <a:t> </a:t>
                      </a:r>
                      <a:endParaRPr lang="es-CO" sz="1300" b="0"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r>
                        <a:rPr lang="es-CO" sz="1300" u="none" strike="noStrike" dirty="0">
                          <a:effectLst/>
                          <a:latin typeface="+mn-lt"/>
                        </a:rPr>
                        <a:t> </a:t>
                      </a:r>
                      <a:endParaRPr lang="es-CO" sz="1300" b="0"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3513233041"/>
                  </a:ext>
                </a:extLst>
              </a:tr>
              <a:tr h="208248">
                <a:tc gridSpan="2">
                  <a:txBody>
                    <a:bodyPr/>
                    <a:lstStyle/>
                    <a:p>
                      <a:pPr algn="l" fontAlgn="b"/>
                      <a:r>
                        <a:rPr lang="es-CO" sz="1300" b="1" u="none" strike="noStrike" dirty="0">
                          <a:solidFill>
                            <a:schemeClr val="bg1"/>
                          </a:solidFill>
                          <a:effectLst/>
                          <a:latin typeface="+mn-lt"/>
                        </a:rPr>
                        <a:t>CUENTAS POR COBRAR</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$ 343.243</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$ 309.511</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$ 33.732</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11%</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1246649551"/>
                  </a:ext>
                </a:extLst>
              </a:tr>
              <a:tr h="208248">
                <a:tc gridSpan="2">
                  <a:txBody>
                    <a:bodyPr/>
                    <a:lstStyle/>
                    <a:p>
                      <a:pPr algn="l" fontAlgn="b"/>
                      <a:r>
                        <a:rPr lang="es-CO" sz="1300" u="none" strike="noStrike" dirty="0">
                          <a:effectLst/>
                          <a:latin typeface="+mn-lt"/>
                        </a:rPr>
                        <a:t>PRESTACIÓN DE SERVICIOS</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3.975</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250.721</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-246.746</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-98%</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1147027144"/>
                  </a:ext>
                </a:extLst>
              </a:tr>
              <a:tr h="208248">
                <a:tc gridSpan="2">
                  <a:txBody>
                    <a:bodyPr/>
                    <a:lstStyle/>
                    <a:p>
                      <a:pPr algn="l" fontAlgn="b"/>
                      <a:r>
                        <a:rPr lang="es-CO" sz="1300" u="none" strike="noStrike" dirty="0">
                          <a:effectLst/>
                          <a:latin typeface="+mn-lt"/>
                        </a:rPr>
                        <a:t>OTRAS CUENTAS POR COBRAR</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342.141</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61.403</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280.738</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457%</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366936179"/>
                  </a:ext>
                </a:extLst>
              </a:tr>
              <a:tr h="208248">
                <a:tc gridSpan="2">
                  <a:txBody>
                    <a:bodyPr/>
                    <a:lstStyle/>
                    <a:p>
                      <a:pPr algn="l" fontAlgn="b"/>
                      <a:r>
                        <a:rPr lang="es-CO" sz="1300" u="none" strike="noStrike">
                          <a:effectLst/>
                          <a:latin typeface="+mn-lt"/>
                        </a:rPr>
                        <a:t>DETERIORO ACUMULADO DE CUENTAS POR COBRAR (CR)</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dirty="0">
                          <a:effectLst/>
                          <a:latin typeface="+mn-lt"/>
                        </a:rPr>
                        <a:t>-2.873</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-2.613</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-260</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10%</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457841787"/>
                  </a:ext>
                </a:extLst>
              </a:tr>
              <a:tr h="208248">
                <a:tc>
                  <a:txBody>
                    <a:bodyPr/>
                    <a:lstStyle/>
                    <a:p>
                      <a:pPr algn="l" fontAlgn="b"/>
                      <a:r>
                        <a:rPr lang="es-CO" sz="1300" u="none" strike="noStrike" dirty="0">
                          <a:effectLst/>
                        </a:rPr>
                        <a:t> </a:t>
                      </a:r>
                      <a:endParaRPr lang="es-CO" sz="1300" b="0"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r>
                        <a:rPr lang="es-CO" sz="1300" u="none" strike="noStrike" dirty="0">
                          <a:effectLst/>
                          <a:latin typeface="+mn-lt"/>
                        </a:rPr>
                        <a:t> </a:t>
                      </a:r>
                      <a:endParaRPr lang="es-CO" sz="1300" b="0"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2773991529"/>
                  </a:ext>
                </a:extLst>
              </a:tr>
              <a:tr h="208248">
                <a:tc gridSpan="2">
                  <a:txBody>
                    <a:bodyPr/>
                    <a:lstStyle/>
                    <a:p>
                      <a:pPr algn="l" fontAlgn="b"/>
                      <a:r>
                        <a:rPr lang="es-CO" sz="1300" b="1" u="none" strike="noStrike" dirty="0">
                          <a:solidFill>
                            <a:schemeClr val="bg1"/>
                          </a:solidFill>
                          <a:effectLst/>
                          <a:latin typeface="+mn-lt"/>
                        </a:rPr>
                        <a:t>OTROS ACTIVOS</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$ 1.292.841</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$ 2.625.613</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-$ 1.332.772</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-51%</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117297797"/>
                  </a:ext>
                </a:extLst>
              </a:tr>
              <a:tr h="208248">
                <a:tc gridSpan="2">
                  <a:txBody>
                    <a:bodyPr/>
                    <a:lstStyle/>
                    <a:p>
                      <a:pPr algn="l" fontAlgn="b"/>
                      <a:r>
                        <a:rPr lang="es-ES" sz="1300" u="none" strike="noStrike" dirty="0">
                          <a:effectLst/>
                          <a:latin typeface="+mn-lt"/>
                        </a:rPr>
                        <a:t>BIENES Y SERVICIOS PAGADOS POR ANTICIPADO </a:t>
                      </a:r>
                      <a:endParaRPr lang="es-ES"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1.292.841</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2.532.909</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-1.240.068</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-49%</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3280231808"/>
                  </a:ext>
                </a:extLst>
              </a:tr>
              <a:tr h="208248">
                <a:tc gridSpan="2">
                  <a:txBody>
                    <a:bodyPr/>
                    <a:lstStyle/>
                    <a:p>
                      <a:pPr algn="l" fontAlgn="b"/>
                      <a:r>
                        <a:rPr lang="es-CO" sz="1300" u="none" strike="noStrike">
                          <a:effectLst/>
                          <a:latin typeface="+mn-lt"/>
                        </a:rPr>
                        <a:t>RECURSOS ENTREGADOS EN ADMINISTRACIÓN</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0</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92.704</a:t>
                      </a:r>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-92.704</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-100%</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1178149757"/>
                  </a:ext>
                </a:extLst>
              </a:tr>
              <a:tr h="208248">
                <a:tc>
                  <a:txBody>
                    <a:bodyPr/>
                    <a:lstStyle/>
                    <a:p>
                      <a:pPr algn="l" fontAlgn="b"/>
                      <a:r>
                        <a:rPr lang="es-CO" sz="1300" u="none" strike="noStrike" dirty="0">
                          <a:effectLst/>
                        </a:rPr>
                        <a:t> </a:t>
                      </a:r>
                      <a:endParaRPr lang="es-CO" sz="1300" b="1"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r>
                        <a:rPr lang="es-CO" sz="1300" u="none" strike="noStrike" dirty="0">
                          <a:effectLst/>
                          <a:latin typeface="+mn-lt"/>
                        </a:rPr>
                        <a:t> </a:t>
                      </a:r>
                      <a:endParaRPr lang="es-CO" sz="1300" b="1"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3302164520"/>
                  </a:ext>
                </a:extLst>
              </a:tr>
              <a:tr h="208248">
                <a:tc gridSpan="2">
                  <a:txBody>
                    <a:bodyPr/>
                    <a:lstStyle/>
                    <a:p>
                      <a:pPr algn="l" fontAlgn="b"/>
                      <a:r>
                        <a:rPr lang="es-CO" sz="1300" b="1" u="none" strike="noStrike" dirty="0">
                          <a:solidFill>
                            <a:schemeClr val="bg1"/>
                          </a:solidFill>
                          <a:effectLst/>
                          <a:latin typeface="+mn-lt"/>
                        </a:rPr>
                        <a:t>ACTIVO NO CORRIENTE</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$ 8.939.615</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$ 11.158.841</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-$ 2.219.226</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-20%</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147263038"/>
                  </a:ext>
                </a:extLst>
              </a:tr>
              <a:tr h="208248">
                <a:tc gridSpan="2">
                  <a:txBody>
                    <a:bodyPr/>
                    <a:lstStyle/>
                    <a:p>
                      <a:pPr algn="l" fontAlgn="b"/>
                      <a:r>
                        <a:rPr lang="es-CO" sz="1300" u="none" strike="noStrike">
                          <a:effectLst/>
                          <a:latin typeface="+mn-lt"/>
                        </a:rPr>
                        <a:t>PROPIEDADES, PLANTA Y EQUIPO</a:t>
                      </a:r>
                      <a:endParaRPr lang="es-CO" sz="1300" b="1" i="0" u="none" strike="noStrike">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3.521.608</a:t>
                      </a:r>
                      <a:endParaRPr lang="es-CO" sz="1300" b="1"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4.605.576</a:t>
                      </a:r>
                      <a:endParaRPr lang="es-CO" sz="1300" b="1"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-1.083.968</a:t>
                      </a:r>
                      <a:endParaRPr lang="es-CO" sz="1300" b="1"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-24%</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2241041271"/>
                  </a:ext>
                </a:extLst>
              </a:tr>
              <a:tr h="208248">
                <a:tc gridSpan="2">
                  <a:txBody>
                    <a:bodyPr/>
                    <a:lstStyle/>
                    <a:p>
                      <a:pPr algn="l" fontAlgn="b"/>
                      <a:r>
                        <a:rPr lang="es-CO" sz="1300" u="none" strike="noStrike" dirty="0">
                          <a:effectLst/>
                          <a:latin typeface="+mn-lt"/>
                        </a:rPr>
                        <a:t>INTANGIBLES</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tc hMerge="1">
                  <a:txBody>
                    <a:bodyPr/>
                    <a:lstStyle/>
                    <a:p>
                      <a:endParaRPr lang="es-CO"/>
                    </a:p>
                  </a:txBody>
                  <a:tcPr/>
                </a:tc>
                <a:tc>
                  <a:txBody>
                    <a:bodyPr/>
                    <a:lstStyle/>
                    <a:p>
                      <a:pPr algn="r" fontAlgn="b"/>
                      <a:r>
                        <a:rPr lang="es-CO" sz="1300" u="none" strike="noStrike">
                          <a:effectLst/>
                          <a:latin typeface="+mn-lt"/>
                        </a:rPr>
                        <a:t>5.418.007</a:t>
                      </a:r>
                      <a:endParaRPr lang="es-CO" sz="1300" b="1"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l" fontAlgn="b"/>
                      <a:endParaRPr lang="es-CO" sz="1300" b="0"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a:effectLst/>
                          <a:latin typeface="+mn-lt"/>
                        </a:rPr>
                        <a:t>6.553.265</a:t>
                      </a:r>
                      <a:endParaRPr lang="es-CO" sz="1300" b="1" i="0" u="none" strike="noStrike">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-1.135.258</a:t>
                      </a:r>
                      <a:endParaRPr lang="es-CO" sz="1300" b="1" i="0" u="none" strike="noStrike" dirty="0">
                        <a:solidFill>
                          <a:srgbClr val="000000"/>
                        </a:solidFill>
                        <a:effectLst/>
                        <a:latin typeface="+mn-lt"/>
                      </a:endParaRPr>
                    </a:p>
                  </a:txBody>
                  <a:tcPr marL="4537" marR="4537" marT="4537" marB="0" anchor="b">
                    <a:solidFill>
                      <a:schemeClr val="accent4">
                        <a:lumMod val="40000"/>
                        <a:lumOff val="60000"/>
                      </a:schemeClr>
                    </a:solidFill>
                  </a:tcPr>
                </a:tc>
                <a:tc>
                  <a:txBody>
                    <a:bodyPr/>
                    <a:lstStyle/>
                    <a:p>
                      <a:pPr algn="r" fontAlgn="b"/>
                      <a:r>
                        <a:rPr lang="es-CO" sz="1300" u="none" strike="noStrike" dirty="0">
                          <a:effectLst/>
                          <a:latin typeface="+mn-lt"/>
                        </a:rPr>
                        <a:t>-17%</a:t>
                      </a:r>
                      <a:endParaRPr lang="es-CO" sz="1300" b="0" i="0" u="none" strike="noStrike" dirty="0">
                        <a:solidFill>
                          <a:srgbClr val="000000"/>
                        </a:solidFill>
                        <a:effectLst/>
                        <a:latin typeface="+mn-lt"/>
                      </a:endParaRPr>
                    </a:p>
                  </a:txBody>
                  <a:tcPr marL="4537" marR="4537" marT="4537" marB="0" anchor="b">
                    <a:solidFill>
                      <a:schemeClr val="accent4">
                        <a:lumMod val="40000"/>
                        <a:lumOff val="60000"/>
                      </a:schemeClr>
                    </a:solidFill>
                  </a:tcPr>
                </a:tc>
                <a:extLst>
                  <a:ext uri="{0D108BD9-81ED-4DB2-BD59-A6C34878D82A}">
                    <a16:rowId xmlns:a16="http://schemas.microsoft.com/office/drawing/2014/main" val="3464192086"/>
                  </a:ext>
                </a:extLst>
              </a:tr>
              <a:tr h="208248">
                <a:tc>
                  <a:txBody>
                    <a:bodyPr/>
                    <a:lstStyle/>
                    <a:p>
                      <a:pPr algn="l" fontAlgn="b"/>
                      <a:endParaRPr lang="es-CO" sz="1300" b="0" i="0" u="none" strike="noStrike" dirty="0">
                        <a:solidFill>
                          <a:srgbClr val="000000"/>
                        </a:solidFill>
                        <a:effectLst/>
                        <a:latin typeface="Arial" panose="020B0604020202020204" pitchFamily="34" charset="0"/>
                      </a:endParaRPr>
                    </a:p>
                  </a:txBody>
                  <a:tcPr marL="4537" marR="4537" marT="4537" marB="0" anchor="b">
                    <a:solidFill>
                      <a:schemeClr val="bg1">
                        <a:lumMod val="85000"/>
                      </a:schemeClr>
                    </a:solidFill>
                  </a:tcPr>
                </a:tc>
                <a:tc>
                  <a:txBody>
                    <a:bodyPr/>
                    <a:lstStyle/>
                    <a:p>
                      <a:pPr algn="ctr" fontAlgn="b"/>
                      <a:endParaRPr lang="es-CO" sz="1300" b="0" i="0" u="none" strike="noStrike" dirty="0">
                        <a:solidFill>
                          <a:srgbClr val="FFFFFF"/>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tc>
                  <a:txBody>
                    <a:bodyPr/>
                    <a:lstStyle/>
                    <a:p>
                      <a:pPr algn="r" fontAlgn="b"/>
                      <a:r>
                        <a:rPr lang="es-CO" sz="1300" u="none" strike="noStrike" dirty="0">
                          <a:effectLst/>
                          <a:latin typeface="+mn-lt"/>
                        </a:rPr>
                        <a:t> </a:t>
                      </a:r>
                      <a:endParaRPr lang="es-CO" sz="1300" b="1" i="0" u="none" strike="noStrike" dirty="0">
                        <a:solidFill>
                          <a:srgbClr val="000000"/>
                        </a:solidFill>
                        <a:effectLst/>
                        <a:latin typeface="+mn-lt"/>
                      </a:endParaRPr>
                    </a:p>
                  </a:txBody>
                  <a:tcPr marL="4537" marR="4537" marT="4537" marB="0" anchor="b">
                    <a:solidFill>
                      <a:schemeClr val="bg1">
                        <a:lumMod val="85000"/>
                      </a:schemeClr>
                    </a:solidFill>
                  </a:tcPr>
                </a:tc>
                <a:extLst>
                  <a:ext uri="{0D108BD9-81ED-4DB2-BD59-A6C34878D82A}">
                    <a16:rowId xmlns:a16="http://schemas.microsoft.com/office/drawing/2014/main" val="1872719786"/>
                  </a:ext>
                </a:extLst>
              </a:tr>
              <a:tr h="208248">
                <a:tc gridSpan="2">
                  <a:txBody>
                    <a:bodyPr/>
                    <a:lstStyle/>
                    <a:p>
                      <a:pPr algn="l" fontAlgn="b"/>
                      <a:r>
                        <a:rPr lang="es-CO" sz="1300" b="1" u="none" strike="noStrike" dirty="0">
                          <a:solidFill>
                            <a:schemeClr val="bg1"/>
                          </a:solidFill>
                          <a:effectLst/>
                          <a:latin typeface="+mn-lt"/>
                        </a:rPr>
                        <a:t>TOTAL ACTIVO</a:t>
                      </a:r>
                      <a:endParaRPr lang="es-CO" sz="1300" b="1" i="0" u="none" strike="noStrike" dirty="0">
                        <a:solidFill>
                          <a:schemeClr val="bg1"/>
                        </a:solidFill>
                        <a:effectLst/>
                        <a:latin typeface="+mn-lt"/>
                      </a:endParaRPr>
                    </a:p>
                  </a:txBody>
                  <a:tcPr marL="4537" marR="4537" marT="4537" marB="0" anchor="b">
                    <a:solidFill>
                      <a:srgbClr val="C00000"/>
                    </a:solidFill>
                  </a:tcPr>
                </a:tc>
                <a:tc hMerge="1">
                  <a:txBody>
                    <a:bodyPr/>
                    <a:lstStyle/>
                    <a:p>
                      <a:endParaRPr lang="es-CO"/>
                    </a:p>
                  </a:txBody>
                  <a:tcPr/>
                </a:tc>
                <a:tc>
                  <a:txBody>
                    <a:bodyPr/>
                    <a:lstStyle/>
                    <a:p>
                      <a:pPr algn="r" fontAlgn="b"/>
                      <a:r>
                        <a:rPr lang="es-CO" sz="1300" b="1" u="none" strike="noStrike" dirty="0">
                          <a:solidFill>
                            <a:schemeClr val="bg1"/>
                          </a:solidFill>
                          <a:effectLst/>
                          <a:latin typeface="+mn-lt"/>
                        </a:rPr>
                        <a:t>$ 16.841.902</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l" fontAlgn="b"/>
                      <a:endParaRPr lang="es-CO" sz="1300" b="1" i="0" u="none" strike="noStrike">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$ 21.400.824</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-$ 4.558.922</a:t>
                      </a:r>
                      <a:endParaRPr lang="es-CO" sz="1300" b="1" i="0" u="none" strike="noStrike" dirty="0">
                        <a:solidFill>
                          <a:schemeClr val="bg1"/>
                        </a:solidFill>
                        <a:effectLst/>
                        <a:latin typeface="+mn-lt"/>
                      </a:endParaRPr>
                    </a:p>
                  </a:txBody>
                  <a:tcPr marL="4537" marR="4537" marT="4537" marB="0" anchor="b">
                    <a:solidFill>
                      <a:srgbClr val="C00000"/>
                    </a:solidFill>
                  </a:tcPr>
                </a:tc>
                <a:tc>
                  <a:txBody>
                    <a:bodyPr/>
                    <a:lstStyle/>
                    <a:p>
                      <a:pPr algn="r" fontAlgn="b"/>
                      <a:r>
                        <a:rPr lang="es-CO" sz="1300" b="1" u="none" strike="noStrike" dirty="0">
                          <a:solidFill>
                            <a:schemeClr val="bg1"/>
                          </a:solidFill>
                          <a:effectLst/>
                          <a:latin typeface="+mn-lt"/>
                        </a:rPr>
                        <a:t>-21,3%</a:t>
                      </a:r>
                      <a:endParaRPr lang="es-CO" sz="1300" b="1" i="0" u="none" strike="noStrike" dirty="0">
                        <a:solidFill>
                          <a:schemeClr val="bg1"/>
                        </a:solidFill>
                        <a:effectLst/>
                        <a:latin typeface="+mn-lt"/>
                      </a:endParaRPr>
                    </a:p>
                  </a:txBody>
                  <a:tcPr marL="4537" marR="4537" marT="4537" marB="0" anchor="b">
                    <a:solidFill>
                      <a:srgbClr val="C00000"/>
                    </a:solidFill>
                  </a:tcPr>
                </a:tc>
                <a:extLst>
                  <a:ext uri="{0D108BD9-81ED-4DB2-BD59-A6C34878D82A}">
                    <a16:rowId xmlns:a16="http://schemas.microsoft.com/office/drawing/2014/main" val="3497242620"/>
                  </a:ext>
                </a:extLst>
              </a:tr>
            </a:tbl>
          </a:graphicData>
        </a:graphic>
      </p:graphicFrame>
    </p:spTree>
    <p:extLst>
      <p:ext uri="{BB962C8B-B14F-4D97-AF65-F5344CB8AC3E}">
        <p14:creationId xmlns:p14="http://schemas.microsoft.com/office/powerpoint/2010/main" val="236708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9" name="Rectángulo 8">
            <a:extLst>
              <a:ext uri="{FF2B5EF4-FFF2-40B4-BE49-F238E27FC236}">
                <a16:creationId xmlns:a16="http://schemas.microsoft.com/office/drawing/2014/main" id="{03493ADA-C69F-4612-A51F-8BF41B7C36BF}"/>
              </a:ext>
            </a:extLst>
          </p:cNvPr>
          <p:cNvSpPr/>
          <p:nvPr/>
        </p:nvSpPr>
        <p:spPr>
          <a:xfrm>
            <a:off x="4635947" y="217442"/>
            <a:ext cx="7276631" cy="846386"/>
          </a:xfrm>
          <a:prstGeom prst="rect">
            <a:avLst/>
          </a:prstGeom>
        </p:spPr>
        <p:txBody>
          <a:bodyPr wrap="square">
            <a:spAutoFit/>
          </a:bodyPr>
          <a:lstStyle/>
          <a:p>
            <a:pPr lvl="0" algn="r"/>
            <a:r>
              <a:rPr lang="es-ES" sz="2000" dirty="0">
                <a:solidFill>
                  <a:srgbClr val="C00000"/>
                </a:solidFill>
              </a:rPr>
              <a:t>Informe y estados financieros Enero-septiembre 2020</a:t>
            </a:r>
            <a:endParaRPr lang="es-CO" sz="2000" dirty="0">
              <a:solidFill>
                <a:srgbClr val="C00000"/>
              </a:solidFill>
            </a:endParaRPr>
          </a:p>
          <a:p>
            <a:pPr algn="r"/>
            <a:r>
              <a:rPr lang="es-CO" sz="2000" dirty="0">
                <a:solidFill>
                  <a:srgbClr val="C00000"/>
                </a:solidFill>
              </a:rPr>
              <a:t>Balance General – Pasivo - Patrimonio 2020</a:t>
            </a:r>
          </a:p>
          <a:p>
            <a:pPr algn="r"/>
            <a:r>
              <a:rPr lang="es-ES" sz="900" dirty="0">
                <a:solidFill>
                  <a:srgbClr val="000000"/>
                </a:solidFill>
                <a:latin typeface="Verdana" panose="020B0604030504040204" pitchFamily="34" charset="0"/>
                <a:ea typeface="Verdana" panose="020B0604030504040204" pitchFamily="34" charset="0"/>
              </a:rPr>
              <a:t>F</a:t>
            </a:r>
            <a:r>
              <a:rPr lang="es-CO" sz="900" dirty="0">
                <a:solidFill>
                  <a:srgbClr val="000000"/>
                </a:solidFill>
                <a:latin typeface="Verdana" panose="020B0604030504040204" pitchFamily="34" charset="0"/>
                <a:ea typeface="Verdana" panose="020B0604030504040204" pitchFamily="34" charset="0"/>
              </a:rPr>
              <a:t>echa corte 30 de septiembre cifras en miles de pesos</a:t>
            </a:r>
            <a:endParaRPr lang="es-CO" sz="900" dirty="0">
              <a:latin typeface="Verdana" panose="020B0604030504040204" pitchFamily="34" charset="0"/>
              <a:ea typeface="Verdana" panose="020B0604030504040204" pitchFamily="34" charset="0"/>
            </a:endParaRPr>
          </a:p>
        </p:txBody>
      </p:sp>
      <p:graphicFrame>
        <p:nvGraphicFramePr>
          <p:cNvPr id="4" name="Tabla 3">
            <a:extLst>
              <a:ext uri="{FF2B5EF4-FFF2-40B4-BE49-F238E27FC236}">
                <a16:creationId xmlns:a16="http://schemas.microsoft.com/office/drawing/2014/main" id="{1C60B682-C54A-4CF4-9902-05E2FD0249E5}"/>
              </a:ext>
            </a:extLst>
          </p:cNvPr>
          <p:cNvGraphicFramePr>
            <a:graphicFrameLocks noGrp="1"/>
          </p:cNvGraphicFramePr>
          <p:nvPr>
            <p:extLst>
              <p:ext uri="{D42A27DB-BD31-4B8C-83A1-F6EECF244321}">
                <p14:modId xmlns:p14="http://schemas.microsoft.com/office/powerpoint/2010/main" val="2486585686"/>
              </p:ext>
            </p:extLst>
          </p:nvPr>
        </p:nvGraphicFramePr>
        <p:xfrm>
          <a:off x="641686" y="1159727"/>
          <a:ext cx="11101137" cy="4873997"/>
        </p:xfrm>
        <a:graphic>
          <a:graphicData uri="http://schemas.openxmlformats.org/drawingml/2006/table">
            <a:tbl>
              <a:tblPr>
                <a:tableStyleId>{5C22544A-7EE6-4342-B048-85BDC9FD1C3A}</a:tableStyleId>
              </a:tblPr>
              <a:tblGrid>
                <a:gridCol w="5734864">
                  <a:extLst>
                    <a:ext uri="{9D8B030D-6E8A-4147-A177-3AD203B41FA5}">
                      <a16:colId xmlns:a16="http://schemas.microsoft.com/office/drawing/2014/main" val="3295318514"/>
                    </a:ext>
                  </a:extLst>
                </a:gridCol>
                <a:gridCol w="1463529">
                  <a:extLst>
                    <a:ext uri="{9D8B030D-6E8A-4147-A177-3AD203B41FA5}">
                      <a16:colId xmlns:a16="http://schemas.microsoft.com/office/drawing/2014/main" val="2911212131"/>
                    </a:ext>
                  </a:extLst>
                </a:gridCol>
                <a:gridCol w="325230">
                  <a:extLst>
                    <a:ext uri="{9D8B030D-6E8A-4147-A177-3AD203B41FA5}">
                      <a16:colId xmlns:a16="http://schemas.microsoft.com/office/drawing/2014/main" val="1039988056"/>
                    </a:ext>
                  </a:extLst>
                </a:gridCol>
                <a:gridCol w="1463529">
                  <a:extLst>
                    <a:ext uri="{9D8B030D-6E8A-4147-A177-3AD203B41FA5}">
                      <a16:colId xmlns:a16="http://schemas.microsoft.com/office/drawing/2014/main" val="420578055"/>
                    </a:ext>
                  </a:extLst>
                </a:gridCol>
                <a:gridCol w="1463529">
                  <a:extLst>
                    <a:ext uri="{9D8B030D-6E8A-4147-A177-3AD203B41FA5}">
                      <a16:colId xmlns:a16="http://schemas.microsoft.com/office/drawing/2014/main" val="1383146422"/>
                    </a:ext>
                  </a:extLst>
                </a:gridCol>
                <a:gridCol w="650456">
                  <a:extLst>
                    <a:ext uri="{9D8B030D-6E8A-4147-A177-3AD203B41FA5}">
                      <a16:colId xmlns:a16="http://schemas.microsoft.com/office/drawing/2014/main" val="1977745970"/>
                    </a:ext>
                  </a:extLst>
                </a:gridCol>
              </a:tblGrid>
              <a:tr h="193568">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ctr" fontAlgn="b"/>
                      <a:r>
                        <a:rPr lang="es-CO" sz="1300" u="none" strike="noStrike" dirty="0">
                          <a:solidFill>
                            <a:schemeClr val="bg1"/>
                          </a:solidFill>
                          <a:effectLst/>
                          <a:latin typeface="+mn-lt"/>
                        </a:rPr>
                        <a:t>30-sep.-2020</a:t>
                      </a:r>
                      <a:endParaRPr lang="es-CO" sz="1300" b="1" i="0" u="none" strike="noStrike" dirty="0">
                        <a:solidFill>
                          <a:schemeClr val="bg1"/>
                        </a:solidFill>
                        <a:effectLst/>
                        <a:latin typeface="+mn-lt"/>
                      </a:endParaRPr>
                    </a:p>
                  </a:txBody>
                  <a:tcPr marL="4378" marR="4378" marT="43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300"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fontAlgn="b"/>
                      <a:r>
                        <a:rPr lang="es-CO" sz="1300" u="none" strike="noStrike" dirty="0">
                          <a:solidFill>
                            <a:schemeClr val="bg1"/>
                          </a:solidFill>
                          <a:effectLst/>
                          <a:latin typeface="+mn-lt"/>
                        </a:rPr>
                        <a:t>30-sep.-2019</a:t>
                      </a:r>
                      <a:endParaRPr lang="es-CO" sz="1300" b="1" i="0" u="none" strike="noStrike" dirty="0">
                        <a:solidFill>
                          <a:schemeClr val="bg1"/>
                        </a:solidFill>
                        <a:effectLst/>
                        <a:latin typeface="+mn-lt"/>
                      </a:endParaRPr>
                    </a:p>
                  </a:txBody>
                  <a:tcPr marL="4378" marR="4378" marT="437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300" u="none" strike="noStrike" dirty="0">
                          <a:solidFill>
                            <a:schemeClr val="bg1"/>
                          </a:solidFill>
                          <a:effectLst/>
                          <a:latin typeface="+mn-lt"/>
                        </a:rPr>
                        <a:t>Variación</a:t>
                      </a:r>
                      <a:endParaRPr lang="es-CO" sz="1300" b="1" i="0" u="none" strike="noStrike" dirty="0">
                        <a:solidFill>
                          <a:schemeClr val="bg1"/>
                        </a:solidFill>
                        <a:effectLst/>
                        <a:latin typeface="+mn-lt"/>
                      </a:endParaRPr>
                    </a:p>
                  </a:txBody>
                  <a:tcPr marL="4378" marR="4378" marT="4378" marB="0" anchor="b">
                    <a:lnL w="12700" cap="flat" cmpd="sng" algn="ctr">
                      <a:solidFill>
                        <a:schemeClr val="tx1"/>
                      </a:solidFill>
                      <a:prstDash val="solid"/>
                      <a:round/>
                      <a:headEnd type="none" w="med" len="med"/>
                      <a:tailEnd type="none" w="med" len="med"/>
                    </a:lnL>
                    <a:solidFill>
                      <a:srgbClr val="C00000"/>
                    </a:solidFill>
                  </a:tcPr>
                </a:tc>
                <a:tc>
                  <a:txBody>
                    <a:bodyPr/>
                    <a:lstStyle/>
                    <a:p>
                      <a:pPr algn="ctr" fontAlgn="b"/>
                      <a:r>
                        <a:rPr lang="es-CO" sz="1300" u="none" strike="noStrike" dirty="0">
                          <a:solidFill>
                            <a:schemeClr val="bg1"/>
                          </a:solidFill>
                          <a:effectLst/>
                          <a:latin typeface="+mn-lt"/>
                        </a:rPr>
                        <a:t>Var %</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2572465126"/>
                  </a:ext>
                </a:extLst>
              </a:tr>
              <a:tr h="193568">
                <a:tc>
                  <a:txBody>
                    <a:bodyPr/>
                    <a:lstStyle/>
                    <a:p>
                      <a:pPr algn="l" fontAlgn="b"/>
                      <a:r>
                        <a:rPr lang="es-CO" sz="1300" b="1" u="none" strike="noStrike" dirty="0">
                          <a:effectLst/>
                          <a:latin typeface="+mn-lt"/>
                        </a:rPr>
                        <a:t>PASIVO</a:t>
                      </a:r>
                      <a:endParaRPr lang="es-CO" sz="1300" b="1"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4180940031"/>
                  </a:ext>
                </a:extLst>
              </a:tr>
              <a:tr h="193568">
                <a:tc>
                  <a:txBody>
                    <a:bodyPr/>
                    <a:lstStyle/>
                    <a:p>
                      <a:pPr algn="l" fontAlgn="b"/>
                      <a:r>
                        <a:rPr lang="es-CO" sz="1300" b="1"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3604179089"/>
                  </a:ext>
                </a:extLst>
              </a:tr>
              <a:tr h="193568">
                <a:tc>
                  <a:txBody>
                    <a:bodyPr/>
                    <a:lstStyle/>
                    <a:p>
                      <a:pPr algn="l" fontAlgn="b"/>
                      <a:r>
                        <a:rPr lang="es-CO" sz="1300" b="1" u="none" strike="noStrike" dirty="0">
                          <a:solidFill>
                            <a:schemeClr val="bg1"/>
                          </a:solidFill>
                          <a:effectLst/>
                          <a:latin typeface="+mn-lt"/>
                        </a:rPr>
                        <a:t>PASIVO CORRIENTE</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$ 10.153.280</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$ 10.174.877</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-$ 21.597</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0%</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3313802559"/>
                  </a:ext>
                </a:extLst>
              </a:tr>
              <a:tr h="193568">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314687292"/>
                  </a:ext>
                </a:extLst>
              </a:tr>
              <a:tr h="193568">
                <a:tc>
                  <a:txBody>
                    <a:bodyPr/>
                    <a:lstStyle/>
                    <a:p>
                      <a:pPr algn="l" fontAlgn="b"/>
                      <a:r>
                        <a:rPr lang="es-CO" sz="1300" b="1" u="none" strike="noStrike" dirty="0">
                          <a:solidFill>
                            <a:schemeClr val="bg1"/>
                          </a:solidFill>
                          <a:effectLst/>
                          <a:latin typeface="+mn-lt"/>
                        </a:rPr>
                        <a:t>CUENTAS POR PAGAR</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$ 2.045.933</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$ 2.671.829</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-$ 625.896</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-23%</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4099022205"/>
                  </a:ext>
                </a:extLst>
              </a:tr>
              <a:tr h="193568">
                <a:tc>
                  <a:txBody>
                    <a:bodyPr/>
                    <a:lstStyle/>
                    <a:p>
                      <a:pPr algn="l" fontAlgn="b"/>
                      <a:r>
                        <a:rPr lang="es-ES" sz="1300" u="none" strike="noStrike" dirty="0">
                          <a:effectLst/>
                          <a:latin typeface="+mn-lt"/>
                        </a:rPr>
                        <a:t>ADQUISICIÓN DE BIENES Y SERVICIOS NACIONALES</a:t>
                      </a:r>
                      <a:endParaRPr lang="es-ES"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1.560.684</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2.144.798</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-584.114</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-27%</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1488021192"/>
                  </a:ext>
                </a:extLst>
              </a:tr>
              <a:tr h="193568">
                <a:tc>
                  <a:txBody>
                    <a:bodyPr/>
                    <a:lstStyle/>
                    <a:p>
                      <a:pPr algn="l" fontAlgn="b"/>
                      <a:r>
                        <a:rPr lang="es-CO" sz="1300" u="none" strike="noStrike">
                          <a:effectLst/>
                          <a:latin typeface="+mn-lt"/>
                        </a:rPr>
                        <a:t>RECURSOS A FAVOR DE TERCEROS</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8.664</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5.883</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2.781</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47%</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1987153450"/>
                  </a:ext>
                </a:extLst>
              </a:tr>
              <a:tr h="193568">
                <a:tc>
                  <a:txBody>
                    <a:bodyPr/>
                    <a:lstStyle/>
                    <a:p>
                      <a:pPr algn="l" fontAlgn="b"/>
                      <a:r>
                        <a:rPr lang="es-CO" sz="1300" u="none" strike="noStrike">
                          <a:effectLst/>
                          <a:latin typeface="+mn-lt"/>
                        </a:rPr>
                        <a:t>DESCUENTOS DE NOMINA</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185.516</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175.238</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10.278</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6%</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793335396"/>
                  </a:ext>
                </a:extLst>
              </a:tr>
              <a:tr h="193568">
                <a:tc>
                  <a:txBody>
                    <a:bodyPr/>
                    <a:lstStyle/>
                    <a:p>
                      <a:pPr algn="l" fontAlgn="b"/>
                      <a:r>
                        <a:rPr lang="es-ES" sz="1300" u="none" strike="noStrike" dirty="0">
                          <a:effectLst/>
                          <a:latin typeface="+mn-lt"/>
                        </a:rPr>
                        <a:t>RETENCIÓN EN LA FUENTE E IMPUESTO DE TIMBRE</a:t>
                      </a:r>
                      <a:endParaRPr lang="es-ES"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179.631</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199.401</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-19.770</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-10%</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4166727145"/>
                  </a:ext>
                </a:extLst>
              </a:tr>
              <a:tr h="193568">
                <a:tc>
                  <a:txBody>
                    <a:bodyPr/>
                    <a:lstStyle/>
                    <a:p>
                      <a:pPr algn="l" fontAlgn="b"/>
                      <a:r>
                        <a:rPr lang="es-ES" sz="1300" u="none" strike="noStrike">
                          <a:effectLst/>
                          <a:latin typeface="+mn-lt"/>
                        </a:rPr>
                        <a:t>IMPUESTO AL VALOR AGREGADO - IVA</a:t>
                      </a:r>
                      <a:endParaRPr lang="es-ES"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4.674</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45.260</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-40.586</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-90%</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1461233235"/>
                  </a:ext>
                </a:extLst>
              </a:tr>
              <a:tr h="193568">
                <a:tc>
                  <a:txBody>
                    <a:bodyPr/>
                    <a:lstStyle/>
                    <a:p>
                      <a:pPr algn="l" fontAlgn="b"/>
                      <a:r>
                        <a:rPr lang="es-CO" sz="1300" u="none" strike="noStrike">
                          <a:effectLst/>
                          <a:latin typeface="+mn-lt"/>
                        </a:rPr>
                        <a:t>OTRAS CUENTAS POR PAGAR</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106.764</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101.249</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5.515</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5%</a:t>
                      </a:r>
                      <a:endParaRPr lang="es-CO" sz="1300" b="0" i="0" u="none" strike="noStrike" dirty="0">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1323971689"/>
                  </a:ext>
                </a:extLst>
              </a:tr>
              <a:tr h="193568">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4129188057"/>
                  </a:ext>
                </a:extLst>
              </a:tr>
              <a:tr h="193568">
                <a:tc>
                  <a:txBody>
                    <a:bodyPr/>
                    <a:lstStyle/>
                    <a:p>
                      <a:pPr algn="l" fontAlgn="b"/>
                      <a:r>
                        <a:rPr lang="es-ES" sz="1300" b="1" u="none" strike="noStrike" dirty="0">
                          <a:solidFill>
                            <a:schemeClr val="bg1"/>
                          </a:solidFill>
                          <a:effectLst/>
                          <a:latin typeface="+mn-lt"/>
                        </a:rPr>
                        <a:t>BENEFICIOS A LOS EMPLEADOS A CORTO PLAZO</a:t>
                      </a:r>
                      <a:endParaRPr lang="es-ES"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$ 8.107.347</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$ 7.503.048</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$ 604.299</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8%</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71512164"/>
                  </a:ext>
                </a:extLst>
              </a:tr>
              <a:tr h="193568">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2731680946"/>
                  </a:ext>
                </a:extLst>
              </a:tr>
              <a:tr h="193568">
                <a:tc>
                  <a:txBody>
                    <a:bodyPr/>
                    <a:lstStyle/>
                    <a:p>
                      <a:pPr algn="l" fontAlgn="b"/>
                      <a:r>
                        <a:rPr lang="es-CO" sz="1300" b="1" u="none" strike="noStrike" dirty="0">
                          <a:solidFill>
                            <a:schemeClr val="bg1"/>
                          </a:solidFill>
                          <a:effectLst/>
                          <a:latin typeface="+mn-lt"/>
                        </a:rPr>
                        <a:t>PASIVO NO CORRIENTE</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$ 4.408.331</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$ 5.641.885</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-$ 1.233.554</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-22%</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3068741080"/>
                  </a:ext>
                </a:extLst>
              </a:tr>
              <a:tr h="193568">
                <a:tc>
                  <a:txBody>
                    <a:bodyPr/>
                    <a:lstStyle/>
                    <a:p>
                      <a:pPr algn="l" fontAlgn="ctr"/>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ctr">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r"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1373455394"/>
                  </a:ext>
                </a:extLst>
              </a:tr>
              <a:tr h="216543">
                <a:tc>
                  <a:txBody>
                    <a:bodyPr/>
                    <a:lstStyle/>
                    <a:p>
                      <a:pPr algn="l" fontAlgn="ctr"/>
                      <a:r>
                        <a:rPr lang="es-ES" sz="1300" u="none" strike="noStrike">
                          <a:effectLst/>
                          <a:latin typeface="+mn-lt"/>
                        </a:rPr>
                        <a:t>BENEFICIOS A LOS EMPLEADOS A LARGO PLAZO</a:t>
                      </a:r>
                      <a:endParaRPr lang="es-ES" sz="1300" b="1" i="0" u="none" strike="noStrike">
                        <a:solidFill>
                          <a:srgbClr val="000000"/>
                        </a:solidFill>
                        <a:effectLst/>
                        <a:latin typeface="+mn-lt"/>
                      </a:endParaRPr>
                    </a:p>
                  </a:txBody>
                  <a:tcPr marL="4378" marR="4378" marT="4378" marB="0" anchor="ctr">
                    <a:solidFill>
                      <a:schemeClr val="accent4">
                        <a:lumMod val="40000"/>
                        <a:lumOff val="60000"/>
                      </a:schemeClr>
                    </a:solidFill>
                  </a:tcPr>
                </a:tc>
                <a:tc>
                  <a:txBody>
                    <a:bodyPr/>
                    <a:lstStyle/>
                    <a:p>
                      <a:pPr algn="r" fontAlgn="b"/>
                      <a:r>
                        <a:rPr lang="es-CO" sz="1300" u="none" strike="noStrike">
                          <a:effectLst/>
                          <a:latin typeface="+mn-lt"/>
                        </a:rPr>
                        <a:t>3.573.755</a:t>
                      </a:r>
                      <a:endParaRPr lang="es-CO" sz="1300" b="1"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3.104.656</a:t>
                      </a:r>
                      <a:endParaRPr lang="es-CO" sz="1300" b="1"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$ 469.099</a:t>
                      </a:r>
                      <a:endParaRPr lang="es-CO" sz="1300" b="1"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15%</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1536879344"/>
                  </a:ext>
                </a:extLst>
              </a:tr>
              <a:tr h="193568">
                <a:tc>
                  <a:txBody>
                    <a:bodyPr/>
                    <a:lstStyle/>
                    <a:p>
                      <a:pPr algn="l" fontAlgn="b"/>
                      <a:r>
                        <a:rPr lang="es-CO" sz="1300" u="none" strike="noStrike">
                          <a:effectLst/>
                          <a:latin typeface="+mn-lt"/>
                        </a:rPr>
                        <a:t>PROVISIONES</a:t>
                      </a:r>
                      <a:endParaRPr lang="es-CO" sz="1300" b="1"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834.576</a:t>
                      </a:r>
                      <a:endParaRPr lang="es-CO" sz="1300" b="1"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l" fontAlgn="b"/>
                      <a:r>
                        <a:rPr lang="es-CO" sz="1300" u="none" strike="noStrike">
                          <a:effectLst/>
                          <a:latin typeface="+mn-lt"/>
                        </a:rPr>
                        <a:t> </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2.537.229</a:t>
                      </a:r>
                      <a:endParaRPr lang="es-CO" sz="1300" b="1" i="0" u="none" strike="noStrike">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dirty="0">
                          <a:effectLst/>
                          <a:latin typeface="+mn-lt"/>
                        </a:rPr>
                        <a:t>-1.702.653</a:t>
                      </a:r>
                      <a:endParaRPr lang="es-CO" sz="1300" b="1" i="0" u="none" strike="noStrike" dirty="0">
                        <a:solidFill>
                          <a:srgbClr val="000000"/>
                        </a:solidFill>
                        <a:effectLst/>
                        <a:latin typeface="+mn-lt"/>
                      </a:endParaRPr>
                    </a:p>
                  </a:txBody>
                  <a:tcPr marL="4378" marR="4378" marT="4378" marB="0" anchor="b">
                    <a:solidFill>
                      <a:schemeClr val="accent4">
                        <a:lumMod val="40000"/>
                        <a:lumOff val="60000"/>
                      </a:schemeClr>
                    </a:solidFill>
                  </a:tcPr>
                </a:tc>
                <a:tc>
                  <a:txBody>
                    <a:bodyPr/>
                    <a:lstStyle/>
                    <a:p>
                      <a:pPr algn="r" fontAlgn="b"/>
                      <a:r>
                        <a:rPr lang="es-CO" sz="1300" u="none" strike="noStrike">
                          <a:effectLst/>
                          <a:latin typeface="+mn-lt"/>
                        </a:rPr>
                        <a:t>-67%</a:t>
                      </a:r>
                      <a:endParaRPr lang="es-CO" sz="1300" b="0" i="0" u="none" strike="noStrike">
                        <a:solidFill>
                          <a:srgbClr val="000000"/>
                        </a:solidFill>
                        <a:effectLst/>
                        <a:latin typeface="+mn-lt"/>
                      </a:endParaRPr>
                    </a:p>
                  </a:txBody>
                  <a:tcPr marL="4378" marR="4378" marT="4378" marB="0" anchor="b">
                    <a:solidFill>
                      <a:schemeClr val="accent4">
                        <a:lumMod val="40000"/>
                        <a:lumOff val="60000"/>
                      </a:schemeClr>
                    </a:solidFill>
                  </a:tcPr>
                </a:tc>
                <a:extLst>
                  <a:ext uri="{0D108BD9-81ED-4DB2-BD59-A6C34878D82A}">
                    <a16:rowId xmlns:a16="http://schemas.microsoft.com/office/drawing/2014/main" val="2416658746"/>
                  </a:ext>
                </a:extLst>
              </a:tr>
              <a:tr h="193568">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878222109"/>
                  </a:ext>
                </a:extLst>
              </a:tr>
              <a:tr h="193568">
                <a:tc>
                  <a:txBody>
                    <a:bodyPr/>
                    <a:lstStyle/>
                    <a:p>
                      <a:pPr algn="l" fontAlgn="b"/>
                      <a:r>
                        <a:rPr lang="es-CO" sz="1300" b="1" u="none" strike="noStrike" dirty="0">
                          <a:solidFill>
                            <a:schemeClr val="bg1"/>
                          </a:solidFill>
                          <a:effectLst/>
                          <a:latin typeface="+mn-lt"/>
                        </a:rPr>
                        <a:t>TOTAL PASIVO</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$ 14.561.611</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$ 15.816.762</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-$ 1.255.151</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-8%</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1526334514"/>
                  </a:ext>
                </a:extLst>
              </a:tr>
              <a:tr h="193568">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r>
                        <a:rPr lang="es-CO" sz="1300" u="none" strike="noStrike" dirty="0">
                          <a:effectLst/>
                          <a:latin typeface="+mn-lt"/>
                        </a:rPr>
                        <a:t> </a:t>
                      </a:r>
                      <a:endParaRPr lang="es-CO" sz="1300" b="1"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tc>
                  <a:txBody>
                    <a:bodyPr/>
                    <a:lstStyle/>
                    <a:p>
                      <a:pPr algn="l" fontAlgn="b"/>
                      <a:endParaRPr lang="es-CO" sz="1300" b="0" i="0" u="none" strike="noStrike" dirty="0">
                        <a:solidFill>
                          <a:srgbClr val="000000"/>
                        </a:solidFill>
                        <a:effectLst/>
                        <a:latin typeface="+mn-lt"/>
                      </a:endParaRPr>
                    </a:p>
                  </a:txBody>
                  <a:tcPr marL="4378" marR="4378" marT="4378" marB="0" anchor="b">
                    <a:solidFill>
                      <a:schemeClr val="bg1">
                        <a:lumMod val="85000"/>
                      </a:schemeClr>
                    </a:solidFill>
                  </a:tcPr>
                </a:tc>
                <a:extLst>
                  <a:ext uri="{0D108BD9-81ED-4DB2-BD59-A6C34878D82A}">
                    <a16:rowId xmlns:a16="http://schemas.microsoft.com/office/drawing/2014/main" val="470750722"/>
                  </a:ext>
                </a:extLst>
              </a:tr>
              <a:tr h="193568">
                <a:tc>
                  <a:txBody>
                    <a:bodyPr/>
                    <a:lstStyle/>
                    <a:p>
                      <a:pPr algn="l" fontAlgn="b"/>
                      <a:r>
                        <a:rPr lang="es-CO" sz="1300" b="1" u="none" strike="noStrike" dirty="0">
                          <a:solidFill>
                            <a:schemeClr val="bg1"/>
                          </a:solidFill>
                          <a:effectLst/>
                          <a:latin typeface="+mn-lt"/>
                        </a:rPr>
                        <a:t>PATRIMONIO INSTITUCIONAL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$ 2.280.291</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$ 5.584.062</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-$ 3.303.771</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-59%</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1469077074"/>
                  </a:ext>
                </a:extLst>
              </a:tr>
              <a:tr h="193568">
                <a:tc>
                  <a:txBody>
                    <a:bodyPr/>
                    <a:lstStyle/>
                    <a:p>
                      <a:pPr algn="l" fontAlgn="b"/>
                      <a:r>
                        <a:rPr lang="es-CO" sz="1300" b="1" u="none" strike="noStrike" dirty="0">
                          <a:solidFill>
                            <a:schemeClr val="bg1"/>
                          </a:solidFill>
                          <a:effectLst/>
                          <a:latin typeface="+mn-lt"/>
                        </a:rPr>
                        <a:t>TOTAL PASIVO + PATRIMONIO</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$ 16.841.902</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l" fontAlgn="b"/>
                      <a:r>
                        <a:rPr lang="es-CO" sz="1300" b="1" u="none" strike="noStrike" dirty="0">
                          <a:solidFill>
                            <a:schemeClr val="bg1"/>
                          </a:solidFill>
                          <a:effectLst/>
                          <a:latin typeface="+mn-lt"/>
                        </a:rPr>
                        <a:t> </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$ 21.400.824</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-$ 4.558.922</a:t>
                      </a:r>
                      <a:endParaRPr lang="es-CO" sz="1300" b="1" i="0" u="none" strike="noStrike" dirty="0">
                        <a:solidFill>
                          <a:schemeClr val="bg1"/>
                        </a:solidFill>
                        <a:effectLst/>
                        <a:latin typeface="+mn-lt"/>
                      </a:endParaRPr>
                    </a:p>
                  </a:txBody>
                  <a:tcPr marL="4378" marR="4378" marT="4378" marB="0" anchor="b">
                    <a:solidFill>
                      <a:srgbClr val="C00000"/>
                    </a:solidFill>
                  </a:tcPr>
                </a:tc>
                <a:tc>
                  <a:txBody>
                    <a:bodyPr/>
                    <a:lstStyle/>
                    <a:p>
                      <a:pPr algn="r" fontAlgn="b"/>
                      <a:r>
                        <a:rPr lang="es-CO" sz="1300" b="1" u="none" strike="noStrike" dirty="0">
                          <a:solidFill>
                            <a:schemeClr val="bg1"/>
                          </a:solidFill>
                          <a:effectLst/>
                          <a:latin typeface="+mn-lt"/>
                        </a:rPr>
                        <a:t>-21,3%</a:t>
                      </a:r>
                      <a:endParaRPr lang="es-CO" sz="1300" b="1" i="0" u="none" strike="noStrike" dirty="0">
                        <a:solidFill>
                          <a:schemeClr val="bg1"/>
                        </a:solidFill>
                        <a:effectLst/>
                        <a:latin typeface="+mn-lt"/>
                      </a:endParaRPr>
                    </a:p>
                  </a:txBody>
                  <a:tcPr marL="4378" marR="4378" marT="4378" marB="0" anchor="b">
                    <a:solidFill>
                      <a:srgbClr val="C00000"/>
                    </a:solidFill>
                  </a:tcPr>
                </a:tc>
                <a:extLst>
                  <a:ext uri="{0D108BD9-81ED-4DB2-BD59-A6C34878D82A}">
                    <a16:rowId xmlns:a16="http://schemas.microsoft.com/office/drawing/2014/main" val="405385471"/>
                  </a:ext>
                </a:extLst>
              </a:tr>
            </a:tbl>
          </a:graphicData>
        </a:graphic>
      </p:graphicFrame>
    </p:spTree>
    <p:extLst>
      <p:ext uri="{BB962C8B-B14F-4D97-AF65-F5344CB8AC3E}">
        <p14:creationId xmlns:p14="http://schemas.microsoft.com/office/powerpoint/2010/main" val="260241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40660"/>
            <a:ext cx="3114437" cy="607566"/>
          </a:xfrm>
          <a:prstGeom prst="rect">
            <a:avLst/>
          </a:prstGeom>
        </p:spPr>
      </p:pic>
      <p:sp>
        <p:nvSpPr>
          <p:cNvPr id="9" name="Rectángulo 8">
            <a:extLst>
              <a:ext uri="{FF2B5EF4-FFF2-40B4-BE49-F238E27FC236}">
                <a16:creationId xmlns:a16="http://schemas.microsoft.com/office/drawing/2014/main" id="{03493ADA-C69F-4612-A51F-8BF41B7C36BF}"/>
              </a:ext>
            </a:extLst>
          </p:cNvPr>
          <p:cNvSpPr/>
          <p:nvPr/>
        </p:nvSpPr>
        <p:spPr>
          <a:xfrm>
            <a:off x="4096377" y="289673"/>
            <a:ext cx="7590621" cy="846386"/>
          </a:xfrm>
          <a:prstGeom prst="rect">
            <a:avLst/>
          </a:prstGeom>
        </p:spPr>
        <p:txBody>
          <a:bodyPr wrap="square">
            <a:spAutoFit/>
          </a:bodyPr>
          <a:lstStyle/>
          <a:p>
            <a:pPr algn="r"/>
            <a:r>
              <a:rPr lang="es-ES" b="1" dirty="0">
                <a:solidFill>
                  <a:srgbClr val="000000"/>
                </a:solidFill>
                <a:latin typeface="Verdana" panose="020B0604030504040204" pitchFamily="34" charset="0"/>
              </a:rPr>
              <a:t>    </a:t>
            </a:r>
            <a:r>
              <a:rPr lang="es-ES" sz="2000" dirty="0">
                <a:solidFill>
                  <a:srgbClr val="C00000"/>
                </a:solidFill>
              </a:rPr>
              <a:t>Informe y estados financieros Enero-septiembre 2020</a:t>
            </a:r>
            <a:endParaRPr lang="es-CO" sz="2000" dirty="0">
              <a:solidFill>
                <a:srgbClr val="C00000"/>
              </a:solidFill>
            </a:endParaRPr>
          </a:p>
          <a:p>
            <a:pPr algn="r"/>
            <a:r>
              <a:rPr lang="es-CO" sz="2000" dirty="0">
                <a:solidFill>
                  <a:srgbClr val="C00000"/>
                </a:solidFill>
              </a:rPr>
              <a:t>Estado de Resultados 2020</a:t>
            </a:r>
          </a:p>
          <a:p>
            <a:pPr algn="r"/>
            <a:r>
              <a:rPr lang="es-ES" sz="900" dirty="0">
                <a:solidFill>
                  <a:srgbClr val="000000"/>
                </a:solidFill>
                <a:latin typeface="Verdana" panose="020B0604030504040204" pitchFamily="34" charset="0"/>
                <a:ea typeface="Verdana" panose="020B0604030504040204" pitchFamily="34" charset="0"/>
              </a:rPr>
              <a:t>F</a:t>
            </a:r>
            <a:r>
              <a:rPr lang="es-CO" sz="900" dirty="0">
                <a:solidFill>
                  <a:srgbClr val="000000"/>
                </a:solidFill>
                <a:latin typeface="Verdana" panose="020B0604030504040204" pitchFamily="34" charset="0"/>
                <a:ea typeface="Verdana" panose="020B0604030504040204" pitchFamily="34" charset="0"/>
              </a:rPr>
              <a:t>echa corte 30 de septiembre cifras en miles de pesos</a:t>
            </a:r>
            <a:endParaRPr lang="es-CO" sz="900" dirty="0">
              <a:latin typeface="Verdana" panose="020B0604030504040204" pitchFamily="34" charset="0"/>
              <a:ea typeface="Verdana" panose="020B0604030504040204" pitchFamily="34" charset="0"/>
            </a:endParaRPr>
          </a:p>
        </p:txBody>
      </p:sp>
      <p:graphicFrame>
        <p:nvGraphicFramePr>
          <p:cNvPr id="3" name="Tabla 2">
            <a:extLst>
              <a:ext uri="{FF2B5EF4-FFF2-40B4-BE49-F238E27FC236}">
                <a16:creationId xmlns:a16="http://schemas.microsoft.com/office/drawing/2014/main" id="{A989BC94-EE6E-4DE8-8C2F-D4EA018D98A9}"/>
              </a:ext>
            </a:extLst>
          </p:cNvPr>
          <p:cNvGraphicFramePr>
            <a:graphicFrameLocks noGrp="1"/>
          </p:cNvGraphicFramePr>
          <p:nvPr>
            <p:extLst>
              <p:ext uri="{D42A27DB-BD31-4B8C-83A1-F6EECF244321}">
                <p14:modId xmlns:p14="http://schemas.microsoft.com/office/powerpoint/2010/main" val="2415560024"/>
              </p:ext>
            </p:extLst>
          </p:nvPr>
        </p:nvGraphicFramePr>
        <p:xfrm>
          <a:off x="457200" y="1270871"/>
          <a:ext cx="11397915" cy="5377355"/>
        </p:xfrm>
        <a:graphic>
          <a:graphicData uri="http://schemas.openxmlformats.org/drawingml/2006/table">
            <a:tbl>
              <a:tblPr>
                <a:tableStyleId>{5C22544A-7EE6-4342-B048-85BDC9FD1C3A}</a:tableStyleId>
              </a:tblPr>
              <a:tblGrid>
                <a:gridCol w="6364006">
                  <a:extLst>
                    <a:ext uri="{9D8B030D-6E8A-4147-A177-3AD203B41FA5}">
                      <a16:colId xmlns:a16="http://schemas.microsoft.com/office/drawing/2014/main" val="1843867480"/>
                    </a:ext>
                  </a:extLst>
                </a:gridCol>
                <a:gridCol w="1293298">
                  <a:extLst>
                    <a:ext uri="{9D8B030D-6E8A-4147-A177-3AD203B41FA5}">
                      <a16:colId xmlns:a16="http://schemas.microsoft.com/office/drawing/2014/main" val="1214303444"/>
                    </a:ext>
                  </a:extLst>
                </a:gridCol>
                <a:gridCol w="318351">
                  <a:extLst>
                    <a:ext uri="{9D8B030D-6E8A-4147-A177-3AD203B41FA5}">
                      <a16:colId xmlns:a16="http://schemas.microsoft.com/office/drawing/2014/main" val="4204822543"/>
                    </a:ext>
                  </a:extLst>
                </a:gridCol>
                <a:gridCol w="1492266">
                  <a:extLst>
                    <a:ext uri="{9D8B030D-6E8A-4147-A177-3AD203B41FA5}">
                      <a16:colId xmlns:a16="http://schemas.microsoft.com/office/drawing/2014/main" val="116627052"/>
                    </a:ext>
                  </a:extLst>
                </a:gridCol>
                <a:gridCol w="1223658">
                  <a:extLst>
                    <a:ext uri="{9D8B030D-6E8A-4147-A177-3AD203B41FA5}">
                      <a16:colId xmlns:a16="http://schemas.microsoft.com/office/drawing/2014/main" val="1754384790"/>
                    </a:ext>
                  </a:extLst>
                </a:gridCol>
                <a:gridCol w="706336">
                  <a:extLst>
                    <a:ext uri="{9D8B030D-6E8A-4147-A177-3AD203B41FA5}">
                      <a16:colId xmlns:a16="http://schemas.microsoft.com/office/drawing/2014/main" val="3861936766"/>
                    </a:ext>
                  </a:extLst>
                </a:gridCol>
              </a:tblGrid>
              <a:tr h="158773">
                <a:tc>
                  <a:txBody>
                    <a:bodyPr/>
                    <a:lstStyle/>
                    <a:p>
                      <a:pPr algn="l" fontAlgn="b"/>
                      <a:endParaRPr lang="es-CO" sz="1100" b="1" i="0" u="none" strike="noStrike" dirty="0">
                        <a:solidFill>
                          <a:srgbClr val="000000"/>
                        </a:solidFill>
                        <a:effectLst/>
                        <a:latin typeface="+mn-lt"/>
                      </a:endParaRPr>
                    </a:p>
                  </a:txBody>
                  <a:tcPr marL="5600" marR="5600" marT="5600" marB="0" anchor="b">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pPr algn="ctr" fontAlgn="b"/>
                      <a:r>
                        <a:rPr lang="es-CO" sz="1100" u="none" strike="noStrike" dirty="0">
                          <a:solidFill>
                            <a:schemeClr val="bg1"/>
                          </a:solidFill>
                          <a:effectLst/>
                          <a:latin typeface="+mn-lt"/>
                        </a:rPr>
                        <a:t>30-sep.-2020</a:t>
                      </a:r>
                      <a:endParaRPr lang="es-CO" sz="1100" b="1" i="0" u="none" strike="noStrike" dirty="0">
                        <a:solidFill>
                          <a:schemeClr val="bg1"/>
                        </a:solidFill>
                        <a:effectLst/>
                        <a:latin typeface="+mn-lt"/>
                      </a:endParaRPr>
                    </a:p>
                  </a:txBody>
                  <a:tcPr marL="5600" marR="5600" marT="56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100" u="none" strike="noStrike">
                          <a:solidFill>
                            <a:schemeClr val="bg1"/>
                          </a:solidFill>
                          <a:effectLst/>
                          <a:latin typeface="+mn-lt"/>
                        </a:rPr>
                        <a:t> </a:t>
                      </a:r>
                      <a:endParaRPr lang="es-CO" sz="1100" b="1" i="0" u="none" strike="noStrike">
                        <a:solidFill>
                          <a:schemeClr val="bg1"/>
                        </a:solidFill>
                        <a:effectLst/>
                        <a:latin typeface="+mn-lt"/>
                      </a:endParaRPr>
                    </a:p>
                  </a:txBody>
                  <a:tcPr marL="5600" marR="5600" marT="56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tc>
                  <a:txBody>
                    <a:bodyPr/>
                    <a:lstStyle/>
                    <a:p>
                      <a:pPr algn="ctr" fontAlgn="b"/>
                      <a:r>
                        <a:rPr lang="es-CO" sz="1100" u="none" strike="noStrike" dirty="0">
                          <a:solidFill>
                            <a:schemeClr val="bg1"/>
                          </a:solidFill>
                          <a:effectLst/>
                          <a:latin typeface="+mn-lt"/>
                        </a:rPr>
                        <a:t>30-sep.-2019</a:t>
                      </a:r>
                      <a:endParaRPr lang="es-CO" sz="1100" b="1" i="0" u="none" strike="noStrike" dirty="0">
                        <a:solidFill>
                          <a:schemeClr val="bg1"/>
                        </a:solidFill>
                        <a:effectLst/>
                        <a:latin typeface="+mn-lt"/>
                      </a:endParaRPr>
                    </a:p>
                  </a:txBody>
                  <a:tcPr marL="5600" marR="5600" marT="56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b"/>
                      <a:r>
                        <a:rPr lang="es-CO" sz="1100" u="none" strike="noStrike" dirty="0">
                          <a:solidFill>
                            <a:schemeClr val="bg1"/>
                          </a:solidFill>
                          <a:effectLst/>
                          <a:latin typeface="+mn-lt"/>
                        </a:rPr>
                        <a:t>Variación</a:t>
                      </a:r>
                      <a:endParaRPr lang="es-CO" sz="1100" b="1" i="0" u="none" strike="noStrike" dirty="0">
                        <a:solidFill>
                          <a:schemeClr val="bg1"/>
                        </a:solidFill>
                        <a:effectLst/>
                        <a:latin typeface="+mn-lt"/>
                      </a:endParaRPr>
                    </a:p>
                  </a:txBody>
                  <a:tcPr marL="5600" marR="5600" marT="5600" marB="0" anchor="b">
                    <a:lnL w="12700" cap="flat" cmpd="sng" algn="ctr">
                      <a:solidFill>
                        <a:schemeClr val="tx1"/>
                      </a:solidFill>
                      <a:prstDash val="solid"/>
                      <a:round/>
                      <a:headEnd type="none" w="med" len="med"/>
                      <a:tailEnd type="none" w="med" len="med"/>
                    </a:lnL>
                    <a:solidFill>
                      <a:srgbClr val="C00000"/>
                    </a:solidFill>
                  </a:tcPr>
                </a:tc>
                <a:tc>
                  <a:txBody>
                    <a:bodyPr/>
                    <a:lstStyle/>
                    <a:p>
                      <a:pPr algn="ctr" fontAlgn="b"/>
                      <a:r>
                        <a:rPr lang="es-CO" sz="1100" u="none" strike="noStrike" dirty="0">
                          <a:solidFill>
                            <a:schemeClr val="bg1"/>
                          </a:solidFill>
                          <a:effectLst/>
                          <a:latin typeface="+mn-lt"/>
                        </a:rPr>
                        <a:t>Var %</a:t>
                      </a:r>
                      <a:endParaRPr lang="es-CO" sz="1100" b="1" i="0" u="none" strike="noStrike" dirty="0">
                        <a:solidFill>
                          <a:schemeClr val="bg1"/>
                        </a:solidFill>
                        <a:effectLst/>
                        <a:latin typeface="+mn-lt"/>
                      </a:endParaRPr>
                    </a:p>
                  </a:txBody>
                  <a:tcPr marL="5600" marR="5600" marT="5600" marB="0" anchor="b">
                    <a:solidFill>
                      <a:srgbClr val="C00000"/>
                    </a:solidFill>
                  </a:tcPr>
                </a:tc>
                <a:extLst>
                  <a:ext uri="{0D108BD9-81ED-4DB2-BD59-A6C34878D82A}">
                    <a16:rowId xmlns:a16="http://schemas.microsoft.com/office/drawing/2014/main" val="3116297014"/>
                  </a:ext>
                </a:extLst>
              </a:tr>
              <a:tr h="158773">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ctr" fontAlgn="b"/>
                      <a:r>
                        <a:rPr lang="es-CO" sz="1100" u="none" strike="noStrike" dirty="0">
                          <a:effectLst/>
                          <a:latin typeface="+mn-lt"/>
                        </a:rPr>
                        <a:t> </a:t>
                      </a:r>
                      <a:endParaRPr lang="es-CO" sz="1100" b="1" i="0" u="none" strike="noStrike" dirty="0">
                        <a:solidFill>
                          <a:srgbClr val="000000"/>
                        </a:solidFill>
                        <a:effectLst/>
                        <a:latin typeface="+mn-lt"/>
                      </a:endParaRPr>
                    </a:p>
                  </a:txBody>
                  <a:tcPr marL="5600" marR="5600" marT="5600"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b"/>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l" fontAlgn="b"/>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extLst>
                  <a:ext uri="{0D108BD9-81ED-4DB2-BD59-A6C34878D82A}">
                    <a16:rowId xmlns:a16="http://schemas.microsoft.com/office/drawing/2014/main" val="1359726022"/>
                  </a:ext>
                </a:extLst>
              </a:tr>
              <a:tr h="312828">
                <a:tc>
                  <a:txBody>
                    <a:bodyPr/>
                    <a:lstStyle/>
                    <a:p>
                      <a:pPr algn="l" fontAlgn="ctr"/>
                      <a:r>
                        <a:rPr lang="es-ES" sz="1100" b="1" u="none" strike="noStrike" dirty="0">
                          <a:solidFill>
                            <a:schemeClr val="bg1"/>
                          </a:solidFill>
                          <a:effectLst/>
                          <a:latin typeface="+mn-lt"/>
                        </a:rPr>
                        <a:t>INGRESOS OPERACIONALES</a:t>
                      </a:r>
                      <a:br>
                        <a:rPr lang="es-ES" sz="1100" b="1" u="none" strike="noStrike" dirty="0">
                          <a:solidFill>
                            <a:schemeClr val="bg1"/>
                          </a:solidFill>
                          <a:effectLst/>
                          <a:latin typeface="+mn-lt"/>
                        </a:rPr>
                      </a:br>
                      <a:r>
                        <a:rPr lang="es-ES" sz="1100" b="1" u="none" strike="noStrike" dirty="0">
                          <a:solidFill>
                            <a:schemeClr val="bg1"/>
                          </a:solidFill>
                          <a:effectLst/>
                          <a:latin typeface="+mn-lt"/>
                        </a:rPr>
                        <a:t>VENTA DE SERVICIOS</a:t>
                      </a:r>
                      <a:endParaRPr lang="es-ES"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$ 2.765.414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$ 3.494.944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-$ 729.530</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-20,9%</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2051249884"/>
                  </a:ext>
                </a:extLst>
              </a:tr>
              <a:tr h="158773">
                <a:tc>
                  <a:txBody>
                    <a:bodyPr/>
                    <a:lstStyle/>
                    <a:p>
                      <a:pPr algn="l" fontAlgn="ctr"/>
                      <a:r>
                        <a:rPr lang="es-CO" sz="1100" b="1" u="none" strike="noStrike" dirty="0">
                          <a:solidFill>
                            <a:schemeClr val="bg1"/>
                          </a:solidFill>
                          <a:effectLst/>
                          <a:latin typeface="+mn-lt"/>
                        </a:rPr>
                        <a:t>COSTO DE VENTAS</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$ 834.382</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$ 4.043.104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-$ 3.208.722</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-79,4%</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2189036208"/>
                  </a:ext>
                </a:extLst>
              </a:tr>
              <a:tr h="158773">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927982661"/>
                  </a:ext>
                </a:extLst>
              </a:tr>
              <a:tr h="158773">
                <a:tc>
                  <a:txBody>
                    <a:bodyPr/>
                    <a:lstStyle/>
                    <a:p>
                      <a:pPr algn="l" fontAlgn="ctr"/>
                      <a:r>
                        <a:rPr lang="es-CO" sz="1100" b="1" u="none" strike="noStrike" dirty="0">
                          <a:solidFill>
                            <a:schemeClr val="bg1"/>
                          </a:solidFill>
                          <a:effectLst/>
                          <a:latin typeface="+mn-lt"/>
                        </a:rPr>
                        <a:t> UTILIDAD / DÉFICIT EN VENTAS</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$ 1.931.032</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-$ 548.160</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2.479.192</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452,3%</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3481792275"/>
                  </a:ext>
                </a:extLst>
              </a:tr>
              <a:tr h="158773">
                <a:tc>
                  <a:txBody>
                    <a:bodyPr/>
                    <a:lstStyle/>
                    <a:p>
                      <a:pPr algn="l" fontAlgn="ctr"/>
                      <a:endParaRPr lang="es-CO" sz="1100" b="1" i="0" u="none" strike="noStrike" dirty="0">
                        <a:solidFill>
                          <a:srgbClr val="000000"/>
                        </a:solidFill>
                        <a:effectLst/>
                        <a:latin typeface="+mn-lt"/>
                      </a:endParaRPr>
                    </a:p>
                  </a:txBody>
                  <a:tcPr marL="5600" marR="5600" marT="5600" marB="0" anchor="ctr">
                    <a:solidFill>
                      <a:schemeClr val="bg1">
                        <a:lumMod val="85000"/>
                      </a:schemeClr>
                    </a:solidFill>
                  </a:tcPr>
                </a:tc>
                <a:tc>
                  <a:txBody>
                    <a:bodyPr/>
                    <a:lstStyle/>
                    <a:p>
                      <a:pPr algn="l" fontAlgn="ctr"/>
                      <a:r>
                        <a:rPr lang="es-CO" sz="1100" u="sng" strike="noStrike" dirty="0">
                          <a:effectLst/>
                          <a:latin typeface="+mn-lt"/>
                        </a:rPr>
                        <a:t> </a:t>
                      </a:r>
                      <a:endParaRPr lang="es-CO" sz="1100" b="1" i="0" u="sng" strike="noStrike" dirty="0">
                        <a:solidFill>
                          <a:srgbClr val="000000"/>
                        </a:solidFill>
                        <a:effectLst/>
                        <a:latin typeface="+mn-lt"/>
                      </a:endParaRPr>
                    </a:p>
                  </a:txBody>
                  <a:tcPr marL="5600" marR="5600" marT="5600" marB="0" anchor="ctr">
                    <a:solidFill>
                      <a:schemeClr val="bg1">
                        <a:lumMod val="85000"/>
                      </a:schemeClr>
                    </a:solidFill>
                  </a:tcPr>
                </a:tc>
                <a:tc>
                  <a:txBody>
                    <a:bodyPr/>
                    <a:lstStyle/>
                    <a:p>
                      <a:pPr algn="l" fontAlgn="ctr"/>
                      <a:endParaRPr lang="es-CO" sz="1100" b="0" i="0" u="none" strike="noStrike" dirty="0">
                        <a:solidFill>
                          <a:srgbClr val="000000"/>
                        </a:solidFill>
                        <a:effectLst/>
                        <a:latin typeface="+mn-lt"/>
                      </a:endParaRPr>
                    </a:p>
                  </a:txBody>
                  <a:tcPr marL="5600" marR="5600" marT="5600" marB="0" anchor="ctr">
                    <a:solidFill>
                      <a:schemeClr val="bg1">
                        <a:lumMod val="85000"/>
                      </a:schemeClr>
                    </a:solidFill>
                  </a:tcPr>
                </a:tc>
                <a:tc>
                  <a:txBody>
                    <a:bodyPr/>
                    <a:lstStyle/>
                    <a:p>
                      <a:pPr algn="l" fontAlgn="ctr"/>
                      <a:r>
                        <a:rPr lang="es-CO" sz="1100" u="sng" strike="noStrike" dirty="0">
                          <a:effectLst/>
                          <a:latin typeface="+mn-lt"/>
                        </a:rPr>
                        <a:t> </a:t>
                      </a:r>
                      <a:endParaRPr lang="es-CO" sz="1100" b="1" i="0" u="sng" strike="noStrike" dirty="0">
                        <a:solidFill>
                          <a:srgbClr val="000000"/>
                        </a:solidFill>
                        <a:effectLst/>
                        <a:latin typeface="+mn-lt"/>
                      </a:endParaRPr>
                    </a:p>
                  </a:txBody>
                  <a:tcPr marL="5600" marR="5600" marT="5600" marB="0" anchor="ctr">
                    <a:solidFill>
                      <a:schemeClr val="bg1">
                        <a:lumMod val="85000"/>
                      </a:schemeClr>
                    </a:solidFill>
                  </a:tcPr>
                </a:tc>
                <a:tc>
                  <a:txBody>
                    <a:bodyPr/>
                    <a:lstStyle/>
                    <a:p>
                      <a:pPr algn="l" fontAlgn="ctr"/>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ctr">
                    <a:solidFill>
                      <a:schemeClr val="bg1">
                        <a:lumMod val="85000"/>
                      </a:schemeClr>
                    </a:solidFill>
                  </a:tcPr>
                </a:tc>
                <a:tc>
                  <a:txBody>
                    <a:bodyPr/>
                    <a:lstStyle/>
                    <a:p>
                      <a:pPr algn="l" fontAlgn="ctr"/>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ctr">
                    <a:solidFill>
                      <a:schemeClr val="bg1">
                        <a:lumMod val="85000"/>
                      </a:schemeClr>
                    </a:solidFill>
                  </a:tcPr>
                </a:tc>
                <a:extLst>
                  <a:ext uri="{0D108BD9-81ED-4DB2-BD59-A6C34878D82A}">
                    <a16:rowId xmlns:a16="http://schemas.microsoft.com/office/drawing/2014/main" val="119475014"/>
                  </a:ext>
                </a:extLst>
              </a:tr>
              <a:tr h="312828">
                <a:tc>
                  <a:txBody>
                    <a:bodyPr/>
                    <a:lstStyle/>
                    <a:p>
                      <a:pPr algn="l" fontAlgn="ctr"/>
                      <a:r>
                        <a:rPr lang="es-CO" sz="1100" b="1" u="none" strike="noStrike" dirty="0">
                          <a:solidFill>
                            <a:schemeClr val="bg1"/>
                          </a:solidFill>
                          <a:effectLst/>
                          <a:latin typeface="+mn-lt"/>
                        </a:rPr>
                        <a:t>TRANSFERENCIAS DISTRITO</a:t>
                      </a:r>
                      <a:br>
                        <a:rPr lang="es-CO" sz="1100" b="1" u="none" strike="noStrike" dirty="0">
                          <a:solidFill>
                            <a:schemeClr val="bg1"/>
                          </a:solidFill>
                          <a:effectLst/>
                          <a:latin typeface="+mn-lt"/>
                        </a:rPr>
                      </a:br>
                      <a:r>
                        <a:rPr lang="es-CO" sz="1100" b="1" u="none" strike="noStrike" dirty="0">
                          <a:solidFill>
                            <a:schemeClr val="bg1"/>
                          </a:solidFill>
                          <a:effectLst/>
                          <a:latin typeface="+mn-lt"/>
                        </a:rPr>
                        <a:t>OPERACIONES INTERINSTITUCIONALES</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$ 43.656.518</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$ 47.440.804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-$ 3.784.286</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-8,0%</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2683688584"/>
                  </a:ext>
                </a:extLst>
              </a:tr>
              <a:tr h="158773">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606866338"/>
                  </a:ext>
                </a:extLst>
              </a:tr>
              <a:tr h="158773">
                <a:tc>
                  <a:txBody>
                    <a:bodyPr/>
                    <a:lstStyle/>
                    <a:p>
                      <a:pPr algn="l" fontAlgn="ctr"/>
                      <a:r>
                        <a:rPr lang="es-CO" sz="1100" b="1" u="none" strike="noStrike" dirty="0">
                          <a:solidFill>
                            <a:schemeClr val="bg1"/>
                          </a:solidFill>
                          <a:effectLst/>
                          <a:latin typeface="+mn-lt"/>
                        </a:rPr>
                        <a:t>GASTOS OPERACIONALES</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$ 51.241.044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$ 50.376.871</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864.173</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1,7%</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2250303"/>
                  </a:ext>
                </a:extLst>
              </a:tr>
              <a:tr h="158773">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1"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3467315606"/>
                  </a:ext>
                </a:extLst>
              </a:tr>
              <a:tr h="158773">
                <a:tc>
                  <a:txBody>
                    <a:bodyPr/>
                    <a:lstStyle/>
                    <a:p>
                      <a:pPr algn="l" fontAlgn="b"/>
                      <a:r>
                        <a:rPr lang="es-CO" sz="1100" b="1" u="none" strike="noStrike" dirty="0">
                          <a:solidFill>
                            <a:schemeClr val="bg1"/>
                          </a:solidFill>
                          <a:effectLst/>
                          <a:latin typeface="+mn-lt"/>
                        </a:rPr>
                        <a:t>ADMINISTRACION</a:t>
                      </a:r>
                      <a:endParaRPr lang="es-CO" sz="1100" b="1" i="0" u="none" strike="noStrike" dirty="0">
                        <a:solidFill>
                          <a:schemeClr val="bg1"/>
                        </a:solidFill>
                        <a:effectLst/>
                        <a:latin typeface="+mn-lt"/>
                      </a:endParaRPr>
                    </a:p>
                  </a:txBody>
                  <a:tcPr marL="5600" marR="5600" marT="5600" marB="0" anchor="b">
                    <a:solidFill>
                      <a:srgbClr val="C00000"/>
                    </a:solidFill>
                  </a:tcPr>
                </a:tc>
                <a:tc>
                  <a:txBody>
                    <a:bodyPr/>
                    <a:lstStyle/>
                    <a:p>
                      <a:pPr algn="r" fontAlgn="ctr"/>
                      <a:r>
                        <a:rPr lang="es-CO" sz="1100" b="1" u="none" strike="noStrike">
                          <a:solidFill>
                            <a:schemeClr val="bg1"/>
                          </a:solidFill>
                          <a:effectLst/>
                          <a:latin typeface="+mn-lt"/>
                        </a:rPr>
                        <a:t>47.818.028</a:t>
                      </a:r>
                      <a:endParaRPr lang="es-CO" sz="1100" b="1" i="0" u="none" strike="noStrike">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a:solidFill>
                            <a:schemeClr val="bg1"/>
                          </a:solidFill>
                          <a:effectLst/>
                          <a:latin typeface="+mn-lt"/>
                        </a:rPr>
                        <a:t>46.813.760</a:t>
                      </a:r>
                      <a:endParaRPr lang="es-CO" sz="1100" b="1" i="0" u="none" strike="noStrike">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1.004.268</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2,1%</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1846049206"/>
                  </a:ext>
                </a:extLst>
              </a:tr>
              <a:tr h="158773">
                <a:tc>
                  <a:txBody>
                    <a:bodyPr/>
                    <a:lstStyle/>
                    <a:p>
                      <a:pPr algn="l" fontAlgn="b"/>
                      <a:r>
                        <a:rPr lang="es-CO" sz="1100" u="none" strike="noStrike" dirty="0">
                          <a:effectLst/>
                          <a:latin typeface="+mn-lt"/>
                        </a:rPr>
                        <a:t>SUELDOS Y SALARIOS</a:t>
                      </a:r>
                      <a:endParaRPr lang="es-CO" sz="1100" b="0" i="0" u="none" strike="noStrike" dirty="0">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dirty="0">
                          <a:effectLst/>
                          <a:latin typeface="+mn-lt"/>
                        </a:rPr>
                        <a:t>17.307.296</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14.933.145</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2.374.151</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15,9%</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836901502"/>
                  </a:ext>
                </a:extLst>
              </a:tr>
              <a:tr h="158773">
                <a:tc>
                  <a:txBody>
                    <a:bodyPr/>
                    <a:lstStyle/>
                    <a:p>
                      <a:pPr algn="l" fontAlgn="b"/>
                      <a:r>
                        <a:rPr lang="es-CO" sz="1100" u="none" strike="noStrike">
                          <a:effectLst/>
                          <a:latin typeface="+mn-lt"/>
                        </a:rPr>
                        <a:t>CONTRIBUCIONES EFECTIVAS</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4.419.912</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4.223.852</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196.060</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4,6%</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1931488423"/>
                  </a:ext>
                </a:extLst>
              </a:tr>
              <a:tr h="158773">
                <a:tc>
                  <a:txBody>
                    <a:bodyPr/>
                    <a:lstStyle/>
                    <a:p>
                      <a:pPr algn="l" fontAlgn="b"/>
                      <a:r>
                        <a:rPr lang="es-CO" sz="1100" u="none" strike="noStrike">
                          <a:effectLst/>
                          <a:latin typeface="+mn-lt"/>
                        </a:rPr>
                        <a:t>APORTES SOBRE LA NÓMINA</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1.072.960</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931.848</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141.112</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15,1%</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2186532365"/>
                  </a:ext>
                </a:extLst>
              </a:tr>
              <a:tr h="158773">
                <a:tc>
                  <a:txBody>
                    <a:bodyPr/>
                    <a:lstStyle/>
                    <a:p>
                      <a:pPr algn="l" fontAlgn="b"/>
                      <a:r>
                        <a:rPr lang="es-CO" sz="1100" u="none" strike="noStrike">
                          <a:effectLst/>
                          <a:latin typeface="+mn-lt"/>
                        </a:rPr>
                        <a:t>PRESTACIONES SOCIALES</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8.228.418</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7.295.650</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932.768</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12,8%</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2203297180"/>
                  </a:ext>
                </a:extLst>
              </a:tr>
              <a:tr h="158773">
                <a:tc>
                  <a:txBody>
                    <a:bodyPr/>
                    <a:lstStyle/>
                    <a:p>
                      <a:pPr algn="l" fontAlgn="b"/>
                      <a:r>
                        <a:rPr lang="es-CO" sz="1100" u="none" strike="noStrike">
                          <a:effectLst/>
                          <a:latin typeface="+mn-lt"/>
                        </a:rPr>
                        <a:t>GASTOS DE PERSONAL DIVERSOS</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1.348.311</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8.319.505</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-6.971.194</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-83,8%</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1814913078"/>
                  </a:ext>
                </a:extLst>
              </a:tr>
              <a:tr h="158773">
                <a:tc>
                  <a:txBody>
                    <a:bodyPr/>
                    <a:lstStyle/>
                    <a:p>
                      <a:pPr algn="l" fontAlgn="b"/>
                      <a:r>
                        <a:rPr lang="es-CO" sz="1100" u="none" strike="noStrike">
                          <a:effectLst/>
                          <a:latin typeface="+mn-lt"/>
                        </a:rPr>
                        <a:t>GASTOS GENERALES</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15.413.107</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11.076.081</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4.337.026</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39,2%</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3075829654"/>
                  </a:ext>
                </a:extLst>
              </a:tr>
              <a:tr h="158773">
                <a:tc>
                  <a:txBody>
                    <a:bodyPr/>
                    <a:lstStyle/>
                    <a:p>
                      <a:pPr algn="l" fontAlgn="b"/>
                      <a:r>
                        <a:rPr lang="es-CO" sz="1100" u="none" strike="noStrike">
                          <a:effectLst/>
                          <a:latin typeface="+mn-lt"/>
                        </a:rPr>
                        <a:t>IMPUESTOS, CONTRIBUCIONES Y TASAS</a:t>
                      </a:r>
                      <a:endParaRPr lang="es-CO" sz="1100" b="0"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28.024</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33.679</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-5.655</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-16,8%</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2421078208"/>
                  </a:ext>
                </a:extLst>
              </a:tr>
              <a:tr h="158773">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2097986076"/>
                  </a:ext>
                </a:extLst>
              </a:tr>
              <a:tr h="191355">
                <a:tc>
                  <a:txBody>
                    <a:bodyPr/>
                    <a:lstStyle/>
                    <a:p>
                      <a:pPr algn="l" fontAlgn="ctr"/>
                      <a:r>
                        <a:rPr lang="es-ES" sz="1100" u="none" strike="noStrike" dirty="0">
                          <a:effectLst/>
                          <a:latin typeface="+mn-lt"/>
                        </a:rPr>
                        <a:t>DETERIORO, PROVISIONES, AGOTAMIENTO,  DEPRECIACIONES Y AMORTIZACIONES</a:t>
                      </a:r>
                      <a:endParaRPr lang="es-ES"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1.885.925</a:t>
                      </a: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3.392.964</a:t>
                      </a: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-1.507.039</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-44,4%</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4018219555"/>
                  </a:ext>
                </a:extLst>
              </a:tr>
              <a:tr h="158773">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3821769288"/>
                  </a:ext>
                </a:extLst>
              </a:tr>
              <a:tr h="158773">
                <a:tc>
                  <a:txBody>
                    <a:bodyPr/>
                    <a:lstStyle/>
                    <a:p>
                      <a:pPr algn="l" fontAlgn="b"/>
                      <a:r>
                        <a:rPr lang="es-CO" sz="1100" u="none" strike="noStrike">
                          <a:effectLst/>
                          <a:latin typeface="+mn-lt"/>
                        </a:rPr>
                        <a:t>OPERACIONES INTERINSTITUCIONALES</a:t>
                      </a:r>
                      <a:endParaRPr lang="es-CO" sz="1100" b="1"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1.537.091</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170.147</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1.366.944</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803,4%</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773172809"/>
                  </a:ext>
                </a:extLst>
              </a:tr>
              <a:tr h="158773">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a:effectLst/>
                          <a:latin typeface="+mn-lt"/>
                        </a:rPr>
                        <a:t> </a:t>
                      </a:r>
                      <a:endParaRPr lang="es-CO" sz="1100" b="0" i="0" u="none" strike="noStrike">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753214308"/>
                  </a:ext>
                </a:extLst>
              </a:tr>
              <a:tr h="158773">
                <a:tc>
                  <a:txBody>
                    <a:bodyPr/>
                    <a:lstStyle/>
                    <a:p>
                      <a:pPr algn="l" fontAlgn="ctr"/>
                      <a:r>
                        <a:rPr lang="es-CO" sz="1100" b="1" u="none" strike="noStrike" dirty="0">
                          <a:solidFill>
                            <a:schemeClr val="bg1"/>
                          </a:solidFill>
                          <a:effectLst/>
                          <a:latin typeface="+mn-lt"/>
                        </a:rPr>
                        <a:t>DÉFICIT OPERACIONAL</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-$ 5.653.494</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l" fontAlgn="ct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sng" strike="noStrike" dirty="0">
                          <a:solidFill>
                            <a:schemeClr val="bg1"/>
                          </a:solidFill>
                          <a:effectLst/>
                          <a:latin typeface="+mn-lt"/>
                        </a:rPr>
                        <a:t>-$ 3.484.227</a:t>
                      </a:r>
                      <a:endParaRPr lang="es-CO" sz="1100" b="1" i="0" u="sng"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-2.169.267</a:t>
                      </a:r>
                      <a:endParaRPr lang="es-CO" sz="1100" b="1" i="0" u="none" strike="noStrike" dirty="0">
                        <a:solidFill>
                          <a:schemeClr val="bg1"/>
                        </a:solidFill>
                        <a:effectLst/>
                        <a:latin typeface="+mn-lt"/>
                      </a:endParaRPr>
                    </a:p>
                  </a:txBody>
                  <a:tcPr marL="5600" marR="5600" marT="5600" marB="0" anchor="ctr">
                    <a:solidFill>
                      <a:srgbClr val="C00000"/>
                    </a:solidFill>
                  </a:tcPr>
                </a:tc>
                <a:tc>
                  <a:txBody>
                    <a:bodyPr/>
                    <a:lstStyle/>
                    <a:p>
                      <a:pPr algn="r" fontAlgn="ctr"/>
                      <a:r>
                        <a:rPr lang="es-CO" sz="1100" b="1" u="none" strike="noStrike" dirty="0">
                          <a:solidFill>
                            <a:schemeClr val="bg1"/>
                          </a:solidFill>
                          <a:effectLst/>
                          <a:latin typeface="+mn-lt"/>
                        </a:rPr>
                        <a:t>-62,3%</a:t>
                      </a:r>
                      <a:endParaRPr lang="es-CO" sz="1100" b="1" i="0" u="none" strike="noStrike" dirty="0">
                        <a:solidFill>
                          <a:schemeClr val="bg1"/>
                        </a:solidFill>
                        <a:effectLst/>
                        <a:latin typeface="+mn-lt"/>
                      </a:endParaRPr>
                    </a:p>
                  </a:txBody>
                  <a:tcPr marL="5600" marR="5600" marT="5600" marB="0" anchor="ctr">
                    <a:solidFill>
                      <a:srgbClr val="C00000"/>
                    </a:solidFill>
                  </a:tcPr>
                </a:tc>
                <a:extLst>
                  <a:ext uri="{0D108BD9-81ED-4DB2-BD59-A6C34878D82A}">
                    <a16:rowId xmlns:a16="http://schemas.microsoft.com/office/drawing/2014/main" val="294094029"/>
                  </a:ext>
                </a:extLst>
              </a:tr>
              <a:tr h="158773">
                <a:tc>
                  <a:txBody>
                    <a:bodyPr/>
                    <a:lstStyle/>
                    <a:p>
                      <a:pPr algn="l" fontAlgn="b"/>
                      <a:r>
                        <a:rPr lang="es-CO" sz="1100" u="none" strike="noStrike">
                          <a:effectLst/>
                          <a:latin typeface="+mn-lt"/>
                        </a:rPr>
                        <a:t>OTROS INGRESOS</a:t>
                      </a:r>
                      <a:endParaRPr lang="es-CO" sz="1100" b="1" i="0" u="none" strike="noStrike">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1.984.043</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r>
                        <a:rPr lang="es-CO" sz="1100" u="none" strike="noStrike">
                          <a:effectLst/>
                          <a:latin typeface="+mn-lt"/>
                        </a:rPr>
                        <a:t> </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3.533.051</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-1.549.008</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-43,8%</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2292784421"/>
                  </a:ext>
                </a:extLst>
              </a:tr>
              <a:tr h="158773">
                <a:tc>
                  <a:txBody>
                    <a:bodyPr/>
                    <a:lstStyle/>
                    <a:p>
                      <a:pPr algn="l" fontAlgn="b"/>
                      <a:r>
                        <a:rPr lang="es-CO" sz="1100" u="none" strike="noStrike" dirty="0">
                          <a:effectLst/>
                          <a:latin typeface="+mn-lt"/>
                        </a:rPr>
                        <a:t>OTROS GASTOS</a:t>
                      </a:r>
                      <a:endParaRPr lang="es-CO" sz="1100" b="1" i="0" u="none" strike="noStrike" dirty="0">
                        <a:solidFill>
                          <a:srgbClr val="000000"/>
                        </a:solidFill>
                        <a:effectLst/>
                        <a:latin typeface="+mn-lt"/>
                      </a:endParaRPr>
                    </a:p>
                  </a:txBody>
                  <a:tcPr marL="5600" marR="5600" marT="5600" marB="0" anchor="b">
                    <a:solidFill>
                      <a:schemeClr val="accent4">
                        <a:lumMod val="40000"/>
                        <a:lumOff val="60000"/>
                      </a:schemeClr>
                    </a:solidFill>
                  </a:tcPr>
                </a:tc>
                <a:tc>
                  <a:txBody>
                    <a:bodyPr/>
                    <a:lstStyle/>
                    <a:p>
                      <a:pPr algn="r" fontAlgn="ctr"/>
                      <a:r>
                        <a:rPr lang="es-CO" sz="1100" u="none" strike="noStrike">
                          <a:effectLst/>
                          <a:latin typeface="+mn-lt"/>
                        </a:rPr>
                        <a:t>6.579</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114.500</a:t>
                      </a:r>
                      <a:endParaRPr lang="es-CO" sz="1100" b="1"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a:effectLst/>
                          <a:latin typeface="+mn-lt"/>
                        </a:rPr>
                        <a:t>-107.921</a:t>
                      </a:r>
                      <a:endParaRPr lang="es-CO" sz="1100" b="0" i="0" u="none" strike="noStrike">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u="none" strike="noStrike" dirty="0">
                          <a:effectLst/>
                          <a:latin typeface="+mn-lt"/>
                        </a:rPr>
                        <a:t>-94,3%</a:t>
                      </a:r>
                      <a:endParaRPr lang="es-CO" sz="1100" b="0"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2992720125"/>
                  </a:ext>
                </a:extLst>
              </a:tr>
              <a:tr h="158773">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tc>
                  <a:txBody>
                    <a:bodyPr/>
                    <a:lstStyle/>
                    <a:p>
                      <a:pPr algn="l" fontAlgn="b"/>
                      <a:r>
                        <a:rPr lang="es-CO" sz="1100" u="none" strike="noStrike" dirty="0">
                          <a:effectLst/>
                          <a:latin typeface="+mn-lt"/>
                        </a:rPr>
                        <a:t> </a:t>
                      </a:r>
                      <a:endParaRPr lang="es-CO" sz="1100" b="0" i="0" u="none" strike="noStrike" dirty="0">
                        <a:solidFill>
                          <a:srgbClr val="000000"/>
                        </a:solidFill>
                        <a:effectLst/>
                        <a:latin typeface="+mn-lt"/>
                      </a:endParaRPr>
                    </a:p>
                  </a:txBody>
                  <a:tcPr marL="5600" marR="5600" marT="5600" marB="0" anchor="b">
                    <a:solidFill>
                      <a:schemeClr val="bg1">
                        <a:lumMod val="85000"/>
                      </a:schemeClr>
                    </a:solidFill>
                  </a:tcPr>
                </a:tc>
                <a:extLst>
                  <a:ext uri="{0D108BD9-81ED-4DB2-BD59-A6C34878D82A}">
                    <a16:rowId xmlns:a16="http://schemas.microsoft.com/office/drawing/2014/main" val="2753428601"/>
                  </a:ext>
                </a:extLst>
              </a:tr>
              <a:tr h="158773">
                <a:tc>
                  <a:txBody>
                    <a:bodyPr/>
                    <a:lstStyle/>
                    <a:p>
                      <a:pPr algn="l" fontAlgn="ctr"/>
                      <a:r>
                        <a:rPr lang="es-CO" sz="1100" b="1" u="none" strike="noStrike" dirty="0">
                          <a:effectLst/>
                          <a:latin typeface="+mn-lt"/>
                        </a:rPr>
                        <a:t>DÉFICIT DEL EJERCICIO</a:t>
                      </a: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b="1" u="dbl" strike="noStrike" dirty="0">
                          <a:effectLst/>
                          <a:latin typeface="+mn-lt"/>
                        </a:rPr>
                        <a:t>-$ 3.676.030</a:t>
                      </a:r>
                      <a:endParaRPr lang="es-CO" sz="1100" b="1" i="0" u="dbl"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l" fontAlgn="ct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b="1" u="dbl" strike="noStrike" dirty="0">
                          <a:effectLst/>
                          <a:latin typeface="+mn-lt"/>
                        </a:rPr>
                        <a:t>-$ 65.676</a:t>
                      </a:r>
                      <a:endParaRPr lang="es-CO" sz="1100" b="1" i="0" u="dbl"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b="1" u="none" strike="noStrike" dirty="0">
                          <a:effectLst/>
                          <a:latin typeface="+mn-lt"/>
                        </a:rPr>
                        <a:t>-3.610.354</a:t>
                      </a: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tc>
                  <a:txBody>
                    <a:bodyPr/>
                    <a:lstStyle/>
                    <a:p>
                      <a:pPr algn="r" fontAlgn="ctr"/>
                      <a:r>
                        <a:rPr lang="es-CO" sz="1100" b="1" u="none" strike="noStrike" dirty="0">
                          <a:effectLst/>
                          <a:latin typeface="+mn-lt"/>
                        </a:rPr>
                        <a:t>-5497,2%</a:t>
                      </a:r>
                      <a:endParaRPr lang="es-CO" sz="1100" b="1" i="0" u="none" strike="noStrike" dirty="0">
                        <a:solidFill>
                          <a:srgbClr val="000000"/>
                        </a:solidFill>
                        <a:effectLst/>
                        <a:latin typeface="+mn-lt"/>
                      </a:endParaRPr>
                    </a:p>
                  </a:txBody>
                  <a:tcPr marL="5600" marR="5600" marT="5600" marB="0" anchor="ctr">
                    <a:solidFill>
                      <a:schemeClr val="accent4">
                        <a:lumMod val="40000"/>
                        <a:lumOff val="60000"/>
                      </a:schemeClr>
                    </a:solidFill>
                  </a:tcPr>
                </a:tc>
                <a:extLst>
                  <a:ext uri="{0D108BD9-81ED-4DB2-BD59-A6C34878D82A}">
                    <a16:rowId xmlns:a16="http://schemas.microsoft.com/office/drawing/2014/main" val="1310316488"/>
                  </a:ext>
                </a:extLst>
              </a:tr>
            </a:tbl>
          </a:graphicData>
        </a:graphic>
      </p:graphicFrame>
    </p:spTree>
    <p:extLst>
      <p:ext uri="{BB962C8B-B14F-4D97-AF65-F5344CB8AC3E}">
        <p14:creationId xmlns:p14="http://schemas.microsoft.com/office/powerpoint/2010/main" val="59790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8274263" y="2475353"/>
            <a:ext cx="694426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Ejecución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Presupuestal</a:t>
            </a:r>
            <a:endPar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pic>
        <p:nvPicPr>
          <p:cNvPr id="4098" name="Picture 2" descr="El empresario analiza los datos de la investigación del mercado de valores. Foto Premium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14736"/>
            <a:ext cx="6534610" cy="4352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C4564C1-CACD-4F47-AAF5-DC0051DF229C}"/>
              </a:ext>
            </a:extLst>
          </p:cNvPr>
          <p:cNvSpPr/>
          <p:nvPr/>
        </p:nvSpPr>
        <p:spPr>
          <a:xfrm>
            <a:off x="7982570" y="2152180"/>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08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4" name="Tabla 3">
            <a:extLst>
              <a:ext uri="{FF2B5EF4-FFF2-40B4-BE49-F238E27FC236}">
                <a16:creationId xmlns:a16="http://schemas.microsoft.com/office/drawing/2014/main" id="{5E494AE4-8BF1-4EDD-BE3C-850040B5420D}"/>
              </a:ext>
            </a:extLst>
          </p:cNvPr>
          <p:cNvGraphicFramePr>
            <a:graphicFrameLocks noGrp="1"/>
          </p:cNvGraphicFramePr>
          <p:nvPr>
            <p:extLst>
              <p:ext uri="{D42A27DB-BD31-4B8C-83A1-F6EECF244321}">
                <p14:modId xmlns:p14="http://schemas.microsoft.com/office/powerpoint/2010/main" val="3922192141"/>
              </p:ext>
            </p:extLst>
          </p:nvPr>
        </p:nvGraphicFramePr>
        <p:xfrm>
          <a:off x="352927" y="883488"/>
          <a:ext cx="11402867" cy="3961772"/>
        </p:xfrm>
        <a:graphic>
          <a:graphicData uri="http://schemas.openxmlformats.org/drawingml/2006/table">
            <a:tbl>
              <a:tblPr/>
              <a:tblGrid>
                <a:gridCol w="1880885">
                  <a:extLst>
                    <a:ext uri="{9D8B030D-6E8A-4147-A177-3AD203B41FA5}">
                      <a16:colId xmlns:a16="http://schemas.microsoft.com/office/drawing/2014/main" val="2776006334"/>
                    </a:ext>
                  </a:extLst>
                </a:gridCol>
                <a:gridCol w="3173994">
                  <a:extLst>
                    <a:ext uri="{9D8B030D-6E8A-4147-A177-3AD203B41FA5}">
                      <a16:colId xmlns:a16="http://schemas.microsoft.com/office/drawing/2014/main" val="4187001626"/>
                    </a:ext>
                  </a:extLst>
                </a:gridCol>
                <a:gridCol w="3173994">
                  <a:extLst>
                    <a:ext uri="{9D8B030D-6E8A-4147-A177-3AD203B41FA5}">
                      <a16:colId xmlns:a16="http://schemas.microsoft.com/office/drawing/2014/main" val="2499313338"/>
                    </a:ext>
                  </a:extLst>
                </a:gridCol>
                <a:gridCol w="3173994">
                  <a:extLst>
                    <a:ext uri="{9D8B030D-6E8A-4147-A177-3AD203B41FA5}">
                      <a16:colId xmlns:a16="http://schemas.microsoft.com/office/drawing/2014/main" val="4112592828"/>
                    </a:ext>
                  </a:extLst>
                </a:gridCol>
              </a:tblGrid>
              <a:tr h="293957">
                <a:tc gridSpan="4">
                  <a:txBody>
                    <a:bodyPr/>
                    <a:lstStyle/>
                    <a:p>
                      <a:pPr algn="ctr" fontAlgn="ctr"/>
                      <a:endParaRPr lang="es-ES" sz="2400" b="1" i="0" u="none" strike="noStrike" dirty="0">
                        <a:solidFill>
                          <a:srgbClr val="44546A"/>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99401903"/>
                  </a:ext>
                </a:extLst>
              </a:tr>
              <a:tr h="226121">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188194037"/>
                  </a:ext>
                </a:extLst>
              </a:tr>
              <a:tr h="719096">
                <a:tc>
                  <a:txBody>
                    <a:bodyPr/>
                    <a:lstStyle/>
                    <a:p>
                      <a:pPr algn="ctr" fontAlgn="ctr"/>
                      <a:r>
                        <a:rPr lang="es-CO" sz="1800" b="1" i="0" u="none" strike="noStrike" dirty="0">
                          <a:solidFill>
                            <a:srgbClr val="FFFFFF"/>
                          </a:solidFill>
                          <a:effectLst/>
                          <a:latin typeface="Calibri" panose="020F0502020204030204" pitchFamily="34" charset="0"/>
                        </a:rPr>
                        <a:t>Cuenta</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Apropiación disponible</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Total comprometido</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Total girado</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extLst>
                  <a:ext uri="{0D108BD9-81ED-4DB2-BD59-A6C34878D82A}">
                    <a16:rowId xmlns:a16="http://schemas.microsoft.com/office/drawing/2014/main" val="4002694733"/>
                  </a:ext>
                </a:extLst>
              </a:tr>
              <a:tr h="452242">
                <a:tc>
                  <a:txBody>
                    <a:bodyPr/>
                    <a:lstStyle/>
                    <a:p>
                      <a:pPr algn="l" fontAlgn="ctr"/>
                      <a:r>
                        <a:rPr lang="es-CO" sz="1800" b="0" i="0" u="none" strike="noStrike" dirty="0">
                          <a:solidFill>
                            <a:srgbClr val="000000"/>
                          </a:solidFill>
                          <a:effectLst/>
                          <a:latin typeface="Calibri" panose="020F0502020204030204" pitchFamily="34" charset="0"/>
                        </a:rPr>
                        <a:t>Vigencia</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78.670.625.039,00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57.868.420.801,00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46.955.007.694,00 </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158723899"/>
                  </a:ext>
                </a:extLst>
              </a:tr>
              <a:tr h="452242">
                <a:tc>
                  <a:txBody>
                    <a:bodyPr/>
                    <a:lstStyle/>
                    <a:p>
                      <a:pPr algn="l" fontAlgn="ctr"/>
                      <a:r>
                        <a:rPr lang="es-CO" sz="1800" b="0" i="0" u="none" strike="noStrike">
                          <a:solidFill>
                            <a:srgbClr val="000000"/>
                          </a:solidFill>
                          <a:effectLst/>
                          <a:latin typeface="Calibri" panose="020F0502020204030204" pitchFamily="34" charset="0"/>
                        </a:rPr>
                        <a:t>Reservas</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3.956.914.415,00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3.956.914.415,00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2.906.070.441,00 </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57391100"/>
                  </a:ext>
                </a:extLst>
              </a:tr>
              <a:tr h="452242">
                <a:tc>
                  <a:txBody>
                    <a:bodyPr/>
                    <a:lstStyle/>
                    <a:p>
                      <a:pPr algn="l" fontAlgn="ctr"/>
                      <a:r>
                        <a:rPr lang="es-CO" sz="1800" b="0" i="0" u="none" strike="noStrike" dirty="0">
                          <a:solidFill>
                            <a:srgbClr val="000000"/>
                          </a:solidFill>
                          <a:effectLst/>
                          <a:latin typeface="Calibri" panose="020F0502020204030204" pitchFamily="34" charset="0"/>
                        </a:rPr>
                        <a:t>Pasivos exigibles*</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397.645.428,00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$ 397.645.428,00</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$ 397.645.428,00   </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400669653"/>
                  </a:ext>
                </a:extLst>
              </a:tr>
              <a:tr h="268671">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3931625"/>
                  </a:ext>
                </a:extLst>
              </a:tr>
              <a:tr h="226121">
                <a:tc gridSpan="2">
                  <a:txBody>
                    <a:bodyPr/>
                    <a:lstStyle/>
                    <a:p>
                      <a:pPr algn="l" fontAlgn="ctr"/>
                      <a:r>
                        <a:rPr lang="es-CO" sz="1200" b="0" i="0" u="none" strike="noStrike" dirty="0">
                          <a:solidFill>
                            <a:srgbClr val="000000"/>
                          </a:solidFill>
                          <a:effectLst/>
                          <a:latin typeface="Calibri" panose="020F0502020204030204" pitchFamily="34" charset="0"/>
                        </a:rPr>
                        <a:t>• Corte: Octubre 31 de 2020</a:t>
                      </a:r>
                    </a:p>
                  </a:txBody>
                  <a:tcPr marL="9525" marR="9525" marT="9525" marB="0" anchor="ctr">
                    <a:lnL>
                      <a:noFill/>
                    </a:lnL>
                    <a:lnR>
                      <a:noFill/>
                    </a:lnR>
                    <a:lnT>
                      <a:noFill/>
                    </a:lnT>
                    <a:lnB>
                      <a:noFill/>
                    </a:lnB>
                    <a:solidFill>
                      <a:srgbClr val="FFFFFF"/>
                    </a:solidFill>
                  </a:tcPr>
                </a:tc>
                <a:tc hMerge="1">
                  <a:txBody>
                    <a:bodyPr/>
                    <a:lstStyle/>
                    <a:p>
                      <a:endParaRPr lang="es-CO"/>
                    </a:p>
                  </a:txBody>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334138790"/>
                  </a:ext>
                </a:extLst>
              </a:tr>
              <a:tr h="226121">
                <a:tc gridSpan="2">
                  <a:txBody>
                    <a:bodyPr/>
                    <a:lstStyle/>
                    <a:p>
                      <a:pPr algn="l" fontAlgn="ctr"/>
                      <a:r>
                        <a:rPr lang="es-CO" sz="1200" b="0" i="0" u="none" strike="noStrike" dirty="0">
                          <a:solidFill>
                            <a:srgbClr val="000000"/>
                          </a:solidFill>
                          <a:effectLst/>
                          <a:latin typeface="Calibri" panose="020F0502020204030204" pitchFamily="34" charset="0"/>
                        </a:rPr>
                        <a:t>• Cifras en pesos corrientes</a:t>
                      </a:r>
                    </a:p>
                  </a:txBody>
                  <a:tcPr marL="9525" marR="9525" marT="9525" marB="0" anchor="ctr">
                    <a:lnL>
                      <a:noFill/>
                    </a:lnL>
                    <a:lnR>
                      <a:noFill/>
                    </a:lnR>
                    <a:lnT>
                      <a:noFill/>
                    </a:lnT>
                    <a:lnB>
                      <a:noFill/>
                    </a:lnB>
                    <a:solidFill>
                      <a:srgbClr val="FFFFFF"/>
                    </a:solidFill>
                  </a:tcPr>
                </a:tc>
                <a:tc hMerge="1">
                  <a:txBody>
                    <a:bodyPr/>
                    <a:lstStyle/>
                    <a:p>
                      <a:endParaRPr lang="es-CO"/>
                    </a:p>
                  </a:txBody>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32329336"/>
                  </a:ext>
                </a:extLst>
              </a:tr>
              <a:tr h="226121">
                <a:tc gridSpan="4">
                  <a:txBody>
                    <a:bodyPr/>
                    <a:lstStyle/>
                    <a:p>
                      <a:pPr algn="l" fontAlgn="ctr"/>
                      <a:r>
                        <a:rPr lang="es-ES" sz="1200" b="0" i="0" u="none" strike="noStrike" dirty="0">
                          <a:solidFill>
                            <a:srgbClr val="000000"/>
                          </a:solidFill>
                          <a:effectLst/>
                          <a:latin typeface="Calibri" panose="020F0502020204030204" pitchFamily="34" charset="0"/>
                        </a:rPr>
                        <a:t>• Esta información corresponde a dos planes de desarrollo: Bogotá mejor para todos / Nuevo contrato social y ambiental para la Bogotá del siglo XXI</a:t>
                      </a:r>
                    </a:p>
                    <a:p>
                      <a:pPr algn="l" fontAlgn="ctr"/>
                      <a:r>
                        <a:rPr lang="es-ES" sz="1200" b="0" i="0" u="none" strike="noStrike" dirty="0">
                          <a:solidFill>
                            <a:srgbClr val="000000"/>
                          </a:solidFill>
                          <a:effectLst/>
                          <a:latin typeface="Calibri" panose="020F0502020204030204" pitchFamily="34" charset="0"/>
                        </a:rPr>
                        <a:t>* Los pasivos exigibles restan del valor de la vigencia</a:t>
                      </a:r>
                    </a:p>
                  </a:txBody>
                  <a:tcPr marL="9525" marR="9525" marT="9525"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022984795"/>
                  </a:ext>
                </a:extLst>
              </a:tr>
            </a:tbl>
          </a:graphicData>
        </a:graphic>
      </p:graphicFrame>
      <p:sp>
        <p:nvSpPr>
          <p:cNvPr id="2" name="Rectangle 1">
            <a:extLst>
              <a:ext uri="{FF2B5EF4-FFF2-40B4-BE49-F238E27FC236}">
                <a16:creationId xmlns:a16="http://schemas.microsoft.com/office/drawing/2014/main" id="{F2756876-9DD2-4B5C-BF64-FF782A96589A}"/>
              </a:ext>
            </a:extLst>
          </p:cNvPr>
          <p:cNvSpPr/>
          <p:nvPr/>
        </p:nvSpPr>
        <p:spPr>
          <a:xfrm>
            <a:off x="6916905" y="483378"/>
            <a:ext cx="4838889" cy="400110"/>
          </a:xfrm>
          <a:prstGeom prst="rect">
            <a:avLst/>
          </a:prstGeom>
        </p:spPr>
        <p:txBody>
          <a:bodyPr wrap="none">
            <a:spAutoFit/>
          </a:bodyPr>
          <a:lstStyle/>
          <a:p>
            <a:pPr algn="ctr" fontAlgn="ctr"/>
            <a:r>
              <a:rPr lang="es-ES" sz="2000" dirty="0">
                <a:solidFill>
                  <a:srgbClr val="C00000"/>
                </a:solidFill>
              </a:rPr>
              <a:t>Ejecución presupuestal enero - octubre 2020</a:t>
            </a:r>
          </a:p>
        </p:txBody>
      </p:sp>
    </p:spTree>
    <p:extLst>
      <p:ext uri="{BB962C8B-B14F-4D97-AF65-F5344CB8AC3E}">
        <p14:creationId xmlns:p14="http://schemas.microsoft.com/office/powerpoint/2010/main" val="296919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4493D3C2-3257-4946-ACBD-9244ACA1ADB3}"/>
              </a:ext>
            </a:extLst>
          </p:cNvPr>
          <p:cNvCxnSpPr/>
          <p:nvPr/>
        </p:nvCxnSpPr>
        <p:spPr>
          <a:xfrm>
            <a:off x="3914775" y="1295400"/>
            <a:ext cx="0" cy="10191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51FAD30-C1F9-4DFD-B93E-65DBAA09383A}"/>
              </a:ext>
            </a:extLst>
          </p:cNvPr>
          <p:cNvSpPr txBox="1"/>
          <p:nvPr/>
        </p:nvSpPr>
        <p:spPr>
          <a:xfrm>
            <a:off x="60384" y="1241137"/>
            <a:ext cx="3854391" cy="584775"/>
          </a:xfrm>
          <a:prstGeom prst="rect">
            <a:avLst/>
          </a:prstGeom>
          <a:noFill/>
        </p:spPr>
        <p:txBody>
          <a:bodyPr wrap="square" rtlCol="0">
            <a:spAutoFit/>
          </a:bodyPr>
          <a:lstStyle/>
          <a:p>
            <a:pPr algn="r"/>
            <a:r>
              <a:rPr lang="es-MX" sz="3200" b="1" dirty="0">
                <a:solidFill>
                  <a:schemeClr val="bg1"/>
                </a:solidFill>
                <a:effectLst>
                  <a:outerShdw blurRad="38100" dist="38100" dir="2700000" algn="tl">
                    <a:srgbClr val="000000">
                      <a:alpha val="43137"/>
                    </a:srgbClr>
                  </a:outerShdw>
                </a:effectLst>
              </a:rPr>
              <a:t>Rendición de Cuentas</a:t>
            </a:r>
          </a:p>
        </p:txBody>
      </p:sp>
      <p:sp>
        <p:nvSpPr>
          <p:cNvPr id="9" name="CuadroTexto 8">
            <a:extLst>
              <a:ext uri="{FF2B5EF4-FFF2-40B4-BE49-F238E27FC236}">
                <a16:creationId xmlns:a16="http://schemas.microsoft.com/office/drawing/2014/main" id="{62352D24-A8F2-404E-A42C-05F519A1E0BA}"/>
              </a:ext>
            </a:extLst>
          </p:cNvPr>
          <p:cNvSpPr txBox="1"/>
          <p:nvPr/>
        </p:nvSpPr>
        <p:spPr>
          <a:xfrm>
            <a:off x="4057649" y="1237357"/>
            <a:ext cx="7678937" cy="3816429"/>
          </a:xfrm>
          <a:prstGeom prst="rect">
            <a:avLst/>
          </a:prstGeom>
          <a:noFill/>
        </p:spPr>
        <p:txBody>
          <a:bodyPr wrap="square" rtlCol="0">
            <a:spAutoFit/>
          </a:bodyPr>
          <a:lstStyle/>
          <a:p>
            <a:r>
              <a:rPr lang="es-ES" sz="2200" dirty="0">
                <a:solidFill>
                  <a:schemeClr val="bg2"/>
                </a:solidFill>
              </a:rPr>
              <a:t>La rendición de cuentas implica desarrollar </a:t>
            </a:r>
            <a:r>
              <a:rPr lang="es-ES" sz="2200" b="1" dirty="0">
                <a:solidFill>
                  <a:srgbClr val="FFC000"/>
                </a:solidFill>
              </a:rPr>
              <a:t>acciones de información y de diálogo</a:t>
            </a:r>
            <a:r>
              <a:rPr lang="es-ES" sz="2200" dirty="0">
                <a:solidFill>
                  <a:schemeClr val="bg2"/>
                </a:solidFill>
              </a:rPr>
              <a:t>, así como implementar un gobierno abierto a la ciudadanía que mejore la confianza en las instituciones distritales y genere valor público, a través de un conjunto de estrategias y mecanismos basados en pilares de </a:t>
            </a:r>
            <a:r>
              <a:rPr lang="es-ES" sz="2200" b="1" dirty="0">
                <a:solidFill>
                  <a:srgbClr val="FFC000"/>
                </a:solidFill>
              </a:rPr>
              <a:t>transparencia, participación ciudadana, rendición de cuentas, colaboración e innovación</a:t>
            </a:r>
            <a:r>
              <a:rPr lang="es-ES" sz="2200" dirty="0">
                <a:solidFill>
                  <a:srgbClr val="FFC000"/>
                </a:solidFill>
              </a:rPr>
              <a:t>, </a:t>
            </a:r>
            <a:r>
              <a:rPr lang="es-ES" sz="2200" dirty="0">
                <a:solidFill>
                  <a:schemeClr val="bg2"/>
                </a:solidFill>
              </a:rPr>
              <a:t>con los que, además, sea posible construir con inteligencia colectiva, fomentar la vigilancia ciudadana en los recursos públicos, volver útil y aprovechable la información pública e implementar servicios orientados a una buena experiencia del usuario.</a:t>
            </a:r>
            <a:endParaRPr lang="es-MX" sz="2200" b="1" dirty="0">
              <a:solidFill>
                <a:schemeClr val="bg2"/>
              </a:solidFill>
              <a:effectLst>
                <a:outerShdw blurRad="38100" dist="38100" dir="2700000" algn="tl">
                  <a:srgbClr val="000000">
                    <a:alpha val="43137"/>
                  </a:srgbClr>
                </a:outerShdw>
              </a:effectLst>
            </a:endParaRPr>
          </a:p>
        </p:txBody>
      </p:sp>
      <p:grpSp>
        <p:nvGrpSpPr>
          <p:cNvPr id="13" name="Group 12">
            <a:extLst>
              <a:ext uri="{FF2B5EF4-FFF2-40B4-BE49-F238E27FC236}">
                <a16:creationId xmlns:a16="http://schemas.microsoft.com/office/drawing/2014/main" id="{02B475FB-6CAE-4698-B886-DA2D2DB2467E}"/>
              </a:ext>
            </a:extLst>
          </p:cNvPr>
          <p:cNvGrpSpPr/>
          <p:nvPr/>
        </p:nvGrpSpPr>
        <p:grpSpPr>
          <a:xfrm>
            <a:off x="7541856" y="5356254"/>
            <a:ext cx="4275706" cy="1225491"/>
            <a:chOff x="2493684" y="5120541"/>
            <a:chExt cx="4275706" cy="1225491"/>
          </a:xfrm>
        </p:grpSpPr>
        <p:pic>
          <p:nvPicPr>
            <p:cNvPr id="14" name="Picture 13">
              <a:extLst>
                <a:ext uri="{FF2B5EF4-FFF2-40B4-BE49-F238E27FC236}">
                  <a16:creationId xmlns:a16="http://schemas.microsoft.com/office/drawing/2014/main" id="{6C41E88C-B3B6-427A-A47A-492FFE2940EA}"/>
                </a:ext>
              </a:extLst>
            </p:cNvPr>
            <p:cNvPicPr>
              <a:picLocks noChangeAspect="1"/>
            </p:cNvPicPr>
            <p:nvPr/>
          </p:nvPicPr>
          <p:blipFill rotWithShape="1">
            <a:blip r:embed="rId2" cstate="email">
              <a:biLevel thresh="25000"/>
              <a:extLst>
                <a:ext uri="{28A0092B-C50C-407E-A947-70E740481C1C}">
                  <a14:useLocalDpi xmlns:a14="http://schemas.microsoft.com/office/drawing/2010/main"/>
                </a:ext>
              </a:extLst>
            </a:blip>
            <a:srcRect/>
            <a:stretch/>
          </p:blipFill>
          <p:spPr>
            <a:xfrm>
              <a:off x="3639846" y="5354800"/>
              <a:ext cx="1367161" cy="756972"/>
            </a:xfrm>
            <a:prstGeom prst="rect">
              <a:avLst/>
            </a:prstGeom>
          </p:spPr>
        </p:pic>
        <p:pic>
          <p:nvPicPr>
            <p:cNvPr id="15" name="Imagen 9" descr="Imagen que contiene dibujo, señal&#10;&#10;Descripción generada automáticamente">
              <a:extLst>
                <a:ext uri="{FF2B5EF4-FFF2-40B4-BE49-F238E27FC236}">
                  <a16:creationId xmlns:a16="http://schemas.microsoft.com/office/drawing/2014/main" id="{1CDE76A5-9605-4676-82EE-0A96DAD7D75E}"/>
                </a:ext>
              </a:extLst>
            </p:cNvPr>
            <p:cNvPicPr>
              <a:picLocks noChangeAspect="1"/>
            </p:cNvPicPr>
            <p:nvPr/>
          </p:nvPicPr>
          <p:blipFill rotWithShape="1">
            <a:blip r:embed="rId3" cstate="email">
              <a:biLevel thresh="25000"/>
              <a:extLst>
                <a:ext uri="{28A0092B-C50C-407E-A947-70E740481C1C}">
                  <a14:useLocalDpi xmlns:a14="http://schemas.microsoft.com/office/drawing/2010/main"/>
                </a:ext>
              </a:extLst>
            </a:blip>
            <a:srcRect/>
            <a:stretch/>
          </p:blipFill>
          <p:spPr>
            <a:xfrm>
              <a:off x="5220995" y="5120541"/>
              <a:ext cx="1548395" cy="1225491"/>
            </a:xfrm>
            <a:prstGeom prst="rect">
              <a:avLst/>
            </a:prstGeom>
          </p:spPr>
        </p:pic>
        <p:pic>
          <p:nvPicPr>
            <p:cNvPr id="16" name="Imagen 9" descr="Imagen que contiene dibujo, señal&#10;&#10;Descripción generada automáticamente">
              <a:extLst>
                <a:ext uri="{FF2B5EF4-FFF2-40B4-BE49-F238E27FC236}">
                  <a16:creationId xmlns:a16="http://schemas.microsoft.com/office/drawing/2014/main" id="{81FE2B5B-4168-4261-9B48-B7B232F29B6B}"/>
                </a:ext>
              </a:extLst>
            </p:cNvPr>
            <p:cNvPicPr>
              <a:picLocks noChangeAspect="1"/>
            </p:cNvPicPr>
            <p:nvPr/>
          </p:nvPicPr>
          <p:blipFill rotWithShape="1">
            <a:blip r:embed="rId4" cstate="email">
              <a:biLevel thresh="25000"/>
              <a:extLst>
                <a:ext uri="{28A0092B-C50C-407E-A947-70E740481C1C}">
                  <a14:useLocalDpi xmlns:a14="http://schemas.microsoft.com/office/drawing/2010/main"/>
                </a:ext>
              </a:extLst>
            </a:blip>
            <a:srcRect/>
            <a:stretch/>
          </p:blipFill>
          <p:spPr>
            <a:xfrm>
              <a:off x="2493684" y="5120541"/>
              <a:ext cx="1146162" cy="1225491"/>
            </a:xfrm>
            <a:prstGeom prst="rect">
              <a:avLst/>
            </a:prstGeom>
          </p:spPr>
        </p:pic>
        <p:pic>
          <p:nvPicPr>
            <p:cNvPr id="17" name="Imagen 9" descr="Imagen que contiene dibujo, señal&#10;&#10;Descripción generada automáticamente">
              <a:extLst>
                <a:ext uri="{FF2B5EF4-FFF2-40B4-BE49-F238E27FC236}">
                  <a16:creationId xmlns:a16="http://schemas.microsoft.com/office/drawing/2014/main" id="{020AB136-11CD-4147-AD3F-EB65F68FDAB4}"/>
                </a:ext>
              </a:extLst>
            </p:cNvPr>
            <p:cNvPicPr>
              <a:picLocks noChangeAspect="1"/>
            </p:cNvPicPr>
            <p:nvPr/>
          </p:nvPicPr>
          <p:blipFill rotWithShape="1">
            <a:blip r:embed="rId5" cstate="email">
              <a:biLevel thresh="25000"/>
              <a:extLst>
                <a:ext uri="{28A0092B-C50C-407E-A947-70E740481C1C}">
                  <a14:useLocalDpi xmlns:a14="http://schemas.microsoft.com/office/drawing/2010/main"/>
                </a:ext>
              </a:extLst>
            </a:blip>
            <a:srcRect/>
            <a:stretch/>
          </p:blipFill>
          <p:spPr>
            <a:xfrm>
              <a:off x="5039946" y="5120541"/>
              <a:ext cx="181049" cy="1225491"/>
            </a:xfrm>
            <a:prstGeom prst="rect">
              <a:avLst/>
            </a:prstGeom>
          </p:spPr>
        </p:pic>
      </p:grpSp>
    </p:spTree>
    <p:extLst>
      <p:ext uri="{BB962C8B-B14F-4D97-AF65-F5344CB8AC3E}">
        <p14:creationId xmlns:p14="http://schemas.microsoft.com/office/powerpoint/2010/main" val="199724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6" name="Tabla 5">
            <a:extLst>
              <a:ext uri="{FF2B5EF4-FFF2-40B4-BE49-F238E27FC236}">
                <a16:creationId xmlns:a16="http://schemas.microsoft.com/office/drawing/2014/main" id="{991DA24C-8C68-4BF2-9268-DE64CF660594}"/>
              </a:ext>
            </a:extLst>
          </p:cNvPr>
          <p:cNvGraphicFramePr>
            <a:graphicFrameLocks noGrp="1"/>
          </p:cNvGraphicFramePr>
          <p:nvPr>
            <p:extLst>
              <p:ext uri="{D42A27DB-BD31-4B8C-83A1-F6EECF244321}">
                <p14:modId xmlns:p14="http://schemas.microsoft.com/office/powerpoint/2010/main" val="2002153144"/>
              </p:ext>
            </p:extLst>
          </p:nvPr>
        </p:nvGraphicFramePr>
        <p:xfrm>
          <a:off x="336884" y="1227516"/>
          <a:ext cx="11373853" cy="4324919"/>
        </p:xfrm>
        <a:graphic>
          <a:graphicData uri="http://schemas.openxmlformats.org/drawingml/2006/table">
            <a:tbl>
              <a:tblPr/>
              <a:tblGrid>
                <a:gridCol w="3409493">
                  <a:extLst>
                    <a:ext uri="{9D8B030D-6E8A-4147-A177-3AD203B41FA5}">
                      <a16:colId xmlns:a16="http://schemas.microsoft.com/office/drawing/2014/main" val="2416347885"/>
                    </a:ext>
                  </a:extLst>
                </a:gridCol>
                <a:gridCol w="2583755">
                  <a:extLst>
                    <a:ext uri="{9D8B030D-6E8A-4147-A177-3AD203B41FA5}">
                      <a16:colId xmlns:a16="http://schemas.microsoft.com/office/drawing/2014/main" val="2379468066"/>
                    </a:ext>
                  </a:extLst>
                </a:gridCol>
                <a:gridCol w="2628868">
                  <a:extLst>
                    <a:ext uri="{9D8B030D-6E8A-4147-A177-3AD203B41FA5}">
                      <a16:colId xmlns:a16="http://schemas.microsoft.com/office/drawing/2014/main" val="3300954763"/>
                    </a:ext>
                  </a:extLst>
                </a:gridCol>
                <a:gridCol w="2751737">
                  <a:extLst>
                    <a:ext uri="{9D8B030D-6E8A-4147-A177-3AD203B41FA5}">
                      <a16:colId xmlns:a16="http://schemas.microsoft.com/office/drawing/2014/main" val="2723882823"/>
                    </a:ext>
                  </a:extLst>
                </a:gridCol>
              </a:tblGrid>
              <a:tr h="387594">
                <a:tc gridSpan="4">
                  <a:txBody>
                    <a:bodyPr/>
                    <a:lstStyle/>
                    <a:p>
                      <a:pPr algn="ctr" fontAlgn="ctr"/>
                      <a:endParaRPr lang="es-CO" sz="2400" b="1" i="0" u="none" strike="noStrike" dirty="0">
                        <a:solidFill>
                          <a:srgbClr val="44546A"/>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716813060"/>
                  </a:ext>
                </a:extLst>
              </a:tr>
              <a:tr h="196748">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1078692561"/>
                  </a:ext>
                </a:extLst>
              </a:tr>
              <a:tr h="859788">
                <a:tc>
                  <a:txBody>
                    <a:bodyPr/>
                    <a:lstStyle/>
                    <a:p>
                      <a:pPr algn="ctr" fontAlgn="ctr"/>
                      <a:r>
                        <a:rPr lang="es-CO" sz="1800" b="1" i="0" u="none" strike="noStrike" dirty="0">
                          <a:solidFill>
                            <a:srgbClr val="FFFFFF"/>
                          </a:solidFill>
                          <a:effectLst/>
                          <a:latin typeface="Calibri" panose="020F0502020204030204" pitchFamily="34" charset="0"/>
                        </a:rPr>
                        <a:t>Cuenta</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Apropiación disponible</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Total comprometido</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 de</a:t>
                      </a:r>
                      <a:br>
                        <a:rPr lang="es-CO" sz="1800" b="1" i="0" u="none" strike="noStrike" dirty="0">
                          <a:solidFill>
                            <a:srgbClr val="FFFFFF"/>
                          </a:solidFill>
                          <a:effectLst/>
                          <a:latin typeface="Calibri" panose="020F0502020204030204" pitchFamily="34" charset="0"/>
                        </a:rPr>
                      </a:br>
                      <a:r>
                        <a:rPr lang="es-CO" sz="1800" b="1" i="0" u="none" strike="noStrike" dirty="0">
                          <a:solidFill>
                            <a:srgbClr val="FFFFFF"/>
                          </a:solidFill>
                          <a:effectLst/>
                          <a:latin typeface="Calibri" panose="020F0502020204030204" pitchFamily="34" charset="0"/>
                        </a:rPr>
                        <a:t>ejecución</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extLst>
                  <a:ext uri="{0D108BD9-81ED-4DB2-BD59-A6C34878D82A}">
                    <a16:rowId xmlns:a16="http://schemas.microsoft.com/office/drawing/2014/main" val="2607400397"/>
                  </a:ext>
                </a:extLst>
              </a:tr>
              <a:tr h="611105">
                <a:tc>
                  <a:txBody>
                    <a:bodyPr/>
                    <a:lstStyle/>
                    <a:p>
                      <a:pPr algn="l" fontAlgn="ctr"/>
                      <a:r>
                        <a:rPr lang="es-CO" sz="1800" b="0" i="0" u="none" strike="noStrike" dirty="0">
                          <a:solidFill>
                            <a:srgbClr val="000000"/>
                          </a:solidFill>
                          <a:effectLst/>
                          <a:latin typeface="Calibri" panose="020F0502020204030204" pitchFamily="34" charset="0"/>
                        </a:rPr>
                        <a:t>Funcionamiento</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$ 52.977.088.000</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$ 40.050.708.861</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75,60%</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112744645"/>
                  </a:ext>
                </a:extLst>
              </a:tr>
              <a:tr h="622852">
                <a:tc>
                  <a:txBody>
                    <a:bodyPr/>
                    <a:lstStyle/>
                    <a:p>
                      <a:pPr algn="l" fontAlgn="ctr"/>
                      <a:r>
                        <a:rPr lang="es-CO" sz="1800" b="0" i="0" u="none" strike="noStrike">
                          <a:solidFill>
                            <a:srgbClr val="000000"/>
                          </a:solidFill>
                          <a:effectLst/>
                          <a:latin typeface="Calibri" panose="020F0502020204030204" pitchFamily="34" charset="0"/>
                        </a:rPr>
                        <a:t>Inversión</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$ 25.693.537.039</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$ 17.817.711.940</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69,35%</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66241930"/>
                  </a:ext>
                </a:extLst>
              </a:tr>
              <a:tr h="576472">
                <a:tc>
                  <a:txBody>
                    <a:bodyPr/>
                    <a:lstStyle/>
                    <a:p>
                      <a:pPr algn="l" fontAlgn="ctr"/>
                      <a:r>
                        <a:rPr lang="es-CO" sz="1800" b="0" i="0" u="none" strike="noStrike" dirty="0">
                          <a:solidFill>
                            <a:srgbClr val="000000"/>
                          </a:solidFill>
                          <a:effectLst/>
                          <a:latin typeface="Calibri" panose="020F0502020204030204" pitchFamily="34" charset="0"/>
                        </a:rPr>
                        <a:t>Pasivos*</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$ 397.645.428</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800" b="0" i="0" u="none" strike="noStrike" dirty="0">
                          <a:solidFill>
                            <a:srgbClr val="000000"/>
                          </a:solidFill>
                          <a:effectLst/>
                          <a:latin typeface="Calibri" panose="020F0502020204030204" pitchFamily="34" charset="0"/>
                        </a:rPr>
                        <a:t>$ 397.645.428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b="0" i="0" u="none" strike="noStrike" dirty="0">
                          <a:solidFill>
                            <a:srgbClr val="000000"/>
                          </a:solidFill>
                          <a:effectLst/>
                          <a:latin typeface="Calibri" panose="020F0502020204030204" pitchFamily="34" charset="0"/>
                        </a:rPr>
                        <a:t>100,00%</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848065561"/>
                  </a:ext>
                </a:extLst>
              </a:tr>
              <a:tr h="196748">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100" b="0" i="0" u="none" strike="noStrike">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05327536"/>
                  </a:ext>
                </a:extLst>
              </a:tr>
              <a:tr h="196748">
                <a:tc>
                  <a:txBody>
                    <a:bodyPr/>
                    <a:lstStyle/>
                    <a:p>
                      <a:pPr algn="l" fontAlgn="ctr"/>
                      <a:r>
                        <a:rPr lang="es-CO" sz="1200" b="0" i="0" u="none" strike="noStrike" dirty="0">
                          <a:solidFill>
                            <a:srgbClr val="000000"/>
                          </a:solidFill>
                          <a:effectLst/>
                          <a:latin typeface="Calibri" panose="020F0502020204030204" pitchFamily="34" charset="0"/>
                        </a:rPr>
                        <a:t>• Corte: Octubre 31 de 2020</a:t>
                      </a:r>
                    </a:p>
                  </a:txBody>
                  <a:tcPr marL="9525" marR="9525" marT="9525" marB="0" anchor="ctr">
                    <a:lnL>
                      <a:noFill/>
                    </a:lnL>
                    <a:lnR>
                      <a:noFill/>
                    </a:lnR>
                    <a:lnT>
                      <a:noFill/>
                    </a:lnT>
                    <a:lnB>
                      <a:noFill/>
                    </a:lnB>
                    <a:solidFill>
                      <a:srgbClr val="FFFFFF"/>
                    </a:solidFill>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565646921"/>
                  </a:ext>
                </a:extLst>
              </a:tr>
              <a:tr h="196748">
                <a:tc>
                  <a:txBody>
                    <a:bodyPr/>
                    <a:lstStyle/>
                    <a:p>
                      <a:pPr algn="l" fontAlgn="ctr"/>
                      <a:r>
                        <a:rPr lang="es-CO" sz="1200" b="0" i="0" u="none" strike="noStrike" dirty="0">
                          <a:solidFill>
                            <a:srgbClr val="000000"/>
                          </a:solidFill>
                          <a:effectLst/>
                          <a:latin typeface="Calibri" panose="020F0502020204030204" pitchFamily="34" charset="0"/>
                        </a:rPr>
                        <a:t>• Cifras en pesos corrientes</a:t>
                      </a:r>
                    </a:p>
                  </a:txBody>
                  <a:tcPr marL="9525" marR="9525" marT="9525" marB="0" anchor="ctr">
                    <a:lnL>
                      <a:noFill/>
                    </a:lnL>
                    <a:lnR>
                      <a:noFill/>
                    </a:lnR>
                    <a:lnT>
                      <a:noFill/>
                    </a:lnT>
                    <a:lnB>
                      <a:noFill/>
                    </a:lnB>
                    <a:solidFill>
                      <a:srgbClr val="FFFFFF"/>
                    </a:solidFill>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12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125956810"/>
                  </a:ext>
                </a:extLst>
              </a:tr>
              <a:tr h="480116">
                <a:tc gridSpan="4">
                  <a:txBody>
                    <a:bodyPr/>
                    <a:lstStyle/>
                    <a:p>
                      <a:pPr algn="l" fontAlgn="ctr"/>
                      <a:r>
                        <a:rPr lang="es-ES" sz="1200" b="0" i="0" u="none" strike="noStrike" dirty="0">
                          <a:solidFill>
                            <a:srgbClr val="000000"/>
                          </a:solidFill>
                          <a:effectLst/>
                          <a:latin typeface="Calibri" panose="020F0502020204030204" pitchFamily="34" charset="0"/>
                        </a:rPr>
                        <a:t>• Esta información corresponde a dos planes de desarrollo: Bogotá mejor para todos / Nuevo contrato social y ambiental para la Bogotá del siglo XXI</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*El rubro de pasivos se encuentra dentro de los recursos de inversión pero se restan de estos para mostrar en la tabla</a:t>
                      </a:r>
                    </a:p>
                  </a:txBody>
                  <a:tcPr marL="9525" marR="9525" marT="9525"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71998031"/>
                  </a:ext>
                </a:extLst>
              </a:tr>
            </a:tbl>
          </a:graphicData>
        </a:graphic>
      </p:graphicFrame>
      <p:sp>
        <p:nvSpPr>
          <p:cNvPr id="2" name="Rectangle 1">
            <a:extLst>
              <a:ext uri="{FF2B5EF4-FFF2-40B4-BE49-F238E27FC236}">
                <a16:creationId xmlns:a16="http://schemas.microsoft.com/office/drawing/2014/main" id="{B9B3CCD9-7255-477C-B093-994AB21E798C}"/>
              </a:ext>
            </a:extLst>
          </p:cNvPr>
          <p:cNvSpPr/>
          <p:nvPr/>
        </p:nvSpPr>
        <p:spPr>
          <a:xfrm>
            <a:off x="7321881" y="528422"/>
            <a:ext cx="4066819" cy="400110"/>
          </a:xfrm>
          <a:prstGeom prst="rect">
            <a:avLst/>
          </a:prstGeom>
        </p:spPr>
        <p:txBody>
          <a:bodyPr wrap="none">
            <a:spAutoFit/>
          </a:bodyPr>
          <a:lstStyle/>
          <a:p>
            <a:pPr algn="ctr" fontAlgn="ctr"/>
            <a:r>
              <a:rPr lang="es-CO" sz="2000" dirty="0">
                <a:solidFill>
                  <a:srgbClr val="C00000"/>
                </a:solidFill>
              </a:rPr>
              <a:t>Ejecución presupuestal vigencia 2020</a:t>
            </a:r>
          </a:p>
        </p:txBody>
      </p:sp>
    </p:spTree>
    <p:extLst>
      <p:ext uri="{BB962C8B-B14F-4D97-AF65-F5344CB8AC3E}">
        <p14:creationId xmlns:p14="http://schemas.microsoft.com/office/powerpoint/2010/main" val="343219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AF9573-4D43-49BF-8616-2320B6E7E6A4}"/>
              </a:ext>
            </a:extLst>
          </p:cNvPr>
          <p:cNvSpPr/>
          <p:nvPr/>
        </p:nvSpPr>
        <p:spPr>
          <a:xfrm>
            <a:off x="4593905" y="414769"/>
            <a:ext cx="7295072" cy="584775"/>
          </a:xfrm>
          <a:prstGeom prst="rect">
            <a:avLst/>
          </a:prstGeom>
          <a:noFill/>
          <a:ln>
            <a:noFill/>
          </a:ln>
        </p:spPr>
        <p:txBody>
          <a:bodyPr spcFirstLastPara="1" wrap="square" lIns="91425" tIns="91425" rIns="91425" bIns="91425" anchor="t" anchorCtr="0">
            <a:noAutofit/>
          </a:bodyPr>
          <a:lstStyle/>
          <a:p>
            <a:pPr algn="r">
              <a:buClr>
                <a:srgbClr val="F3F3F3"/>
              </a:buClr>
              <a:buSzPts val="1800"/>
            </a:pPr>
            <a:r>
              <a:rPr lang="es-CO" sz="2800" dirty="0">
                <a:solidFill>
                  <a:srgbClr val="C00000"/>
                </a:solidFill>
              </a:rPr>
              <a:t>Austeridad del gasto</a:t>
            </a:r>
          </a:p>
        </p:txBody>
      </p:sp>
      <p:graphicFrame>
        <p:nvGraphicFramePr>
          <p:cNvPr id="5" name="Table Placeholder 5">
            <a:extLst>
              <a:ext uri="{FF2B5EF4-FFF2-40B4-BE49-F238E27FC236}">
                <a16:creationId xmlns:a16="http://schemas.microsoft.com/office/drawing/2014/main" id="{43A6B03B-BD44-423A-8402-93C26B566DE0}"/>
              </a:ext>
            </a:extLst>
          </p:cNvPr>
          <p:cNvGraphicFramePr>
            <a:graphicFrameLocks/>
          </p:cNvGraphicFramePr>
          <p:nvPr/>
        </p:nvGraphicFramePr>
        <p:xfrm>
          <a:off x="422579" y="2361283"/>
          <a:ext cx="1786828" cy="3798885"/>
        </p:xfrm>
        <a:graphic>
          <a:graphicData uri="http://schemas.openxmlformats.org/drawingml/2006/table">
            <a:tbl>
              <a:tblPr firstRow="1" bandRow="1">
                <a:effectLst/>
                <a:tableStyleId>{5FD0F851-EC5A-4D38-B0AD-8093EC10F338}</a:tableStyleId>
              </a:tblPr>
              <a:tblGrid>
                <a:gridCol w="1786828">
                  <a:extLst>
                    <a:ext uri="{9D8B030D-6E8A-4147-A177-3AD203B41FA5}">
                      <a16:colId xmlns:a16="http://schemas.microsoft.com/office/drawing/2014/main" val="20000"/>
                    </a:ext>
                  </a:extLst>
                </a:gridCol>
              </a:tblGrid>
              <a:tr h="551059">
                <a:tc>
                  <a:txBody>
                    <a:bodyPr/>
                    <a:lstStyle/>
                    <a:p>
                      <a:pPr algn="ctr"/>
                      <a:r>
                        <a:rPr lang="en-JM" sz="1600" b="1" spc="0" dirty="0" err="1">
                          <a:solidFill>
                            <a:schemeClr val="bg1"/>
                          </a:solidFill>
                          <a:latin typeface="+mn-lt"/>
                          <a:cs typeface="Arial" pitchFamily="34" charset="0"/>
                        </a:rPr>
                        <a:t>Conceptos</a:t>
                      </a:r>
                      <a:endParaRPr lang="en-JM" sz="1600" b="1" spc="0" dirty="0">
                        <a:solidFill>
                          <a:schemeClr val="bg1"/>
                        </a:solidFill>
                        <a:latin typeface="+mn-lt"/>
                        <a:cs typeface="Arial" pitchFamily="34" charset="0"/>
                      </a:endParaRP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927356">
                <a:tc>
                  <a:txBody>
                    <a:bodyPr/>
                    <a:lstStyle/>
                    <a:p>
                      <a:pPr algn="ctr"/>
                      <a:endParaRPr lang="en-US" altLang="ko-KR" sz="2000" baseline="0" dirty="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140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MX" altLang="ko-KR" sz="1400" baseline="0" dirty="0">
                          <a:solidFill>
                            <a:schemeClr val="tx1">
                              <a:lumMod val="75000"/>
                              <a:lumOff val="25000"/>
                            </a:schemeClr>
                          </a:solidFill>
                          <a:latin typeface="+mn-lt"/>
                          <a:cs typeface="Arial" pitchFamily="34" charset="0"/>
                        </a:rPr>
                        <a:t>Contratos</a:t>
                      </a:r>
                    </a:p>
                  </a:txBody>
                  <a:tcPr anchor="ctr">
                    <a:lnL>
                      <a:noFill/>
                    </a:lnL>
                    <a:lnR>
                      <a:noFill/>
                    </a:lnR>
                    <a:lnT w="38100"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9018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MX" altLang="ko-KR" sz="1400" baseline="0" dirty="0">
                          <a:solidFill>
                            <a:schemeClr val="tx1">
                              <a:lumMod val="75000"/>
                              <a:lumOff val="25000"/>
                            </a:schemeClr>
                          </a:solidFill>
                          <a:latin typeface="+mn-lt"/>
                          <a:cs typeface="Arial" pitchFamily="34" charset="0"/>
                        </a:rPr>
                        <a:t>Horas Extras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MX" altLang="ko-KR" sz="1400" baseline="0" dirty="0">
                          <a:solidFill>
                            <a:schemeClr val="tx1">
                              <a:lumMod val="75000"/>
                              <a:lumOff val="25000"/>
                            </a:schemeClr>
                          </a:solidFill>
                          <a:latin typeface="+mn-lt"/>
                          <a:cs typeface="Arial" pitchFamily="34" charset="0"/>
                        </a:rPr>
                        <a:t>Compensación por vacaciones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2945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MX" altLang="ko-KR" sz="1400" baseline="0" dirty="0">
                          <a:solidFill>
                            <a:schemeClr val="tx1">
                              <a:lumMod val="75000"/>
                              <a:lumOff val="25000"/>
                            </a:schemeClr>
                          </a:solidFill>
                          <a:latin typeface="+mn-lt"/>
                          <a:cs typeface="Arial" pitchFamily="34" charset="0"/>
                        </a:rPr>
                        <a:t>Capacitación</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706430"/>
                  </a:ext>
                </a:extLst>
              </a:tr>
              <a:tr h="48126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MX" altLang="ko-KR" sz="1400" baseline="0" dirty="0">
                          <a:solidFill>
                            <a:schemeClr val="tx1">
                              <a:lumMod val="75000"/>
                              <a:lumOff val="25000"/>
                            </a:schemeClr>
                          </a:solidFill>
                          <a:latin typeface="+mn-lt"/>
                          <a:cs typeface="Arial" pitchFamily="34" charset="0"/>
                        </a:rPr>
                        <a:t>Bienestar</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5780368"/>
                  </a:ext>
                </a:extLst>
              </a:tr>
            </a:tbl>
          </a:graphicData>
        </a:graphic>
      </p:graphicFrame>
      <p:graphicFrame>
        <p:nvGraphicFramePr>
          <p:cNvPr id="6" name="Table Placeholder 5">
            <a:extLst>
              <a:ext uri="{FF2B5EF4-FFF2-40B4-BE49-F238E27FC236}">
                <a16:creationId xmlns:a16="http://schemas.microsoft.com/office/drawing/2014/main" id="{44F453E2-9280-4E42-B1A5-C6BD2E4F27FA}"/>
              </a:ext>
            </a:extLst>
          </p:cNvPr>
          <p:cNvGraphicFramePr>
            <a:graphicFrameLocks/>
          </p:cNvGraphicFramePr>
          <p:nvPr/>
        </p:nvGraphicFramePr>
        <p:xfrm>
          <a:off x="2361905" y="2361284"/>
          <a:ext cx="2232000" cy="3812007"/>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n-JM" sz="1600" b="1" spc="0" dirty="0">
                          <a:solidFill>
                            <a:schemeClr val="bg1"/>
                          </a:solidFill>
                          <a:latin typeface="+mn-lt"/>
                          <a:cs typeface="Arial" pitchFamily="34" charset="0"/>
                        </a:rPr>
                        <a:t>2019</a:t>
                      </a:r>
                    </a:p>
                    <a:p>
                      <a:pPr algn="ctr"/>
                      <a:r>
                        <a:rPr lang="en-JM" sz="1600" b="1" spc="0" dirty="0" err="1">
                          <a:solidFill>
                            <a:schemeClr val="bg1"/>
                          </a:solidFill>
                          <a:latin typeface="+mn-lt"/>
                          <a:cs typeface="Arial" pitchFamily="34" charset="0"/>
                        </a:rPr>
                        <a:t>Semestre</a:t>
                      </a:r>
                      <a:r>
                        <a:rPr lang="en-JM" sz="1600" b="1" spc="0" dirty="0">
                          <a:solidFill>
                            <a:schemeClr val="bg1"/>
                          </a:solidFill>
                          <a:latin typeface="+mn-lt"/>
                          <a:cs typeface="Arial" pitchFamily="34" charset="0"/>
                        </a:rPr>
                        <a:t> 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E1F0B"/>
                    </a:solidFill>
                  </a:tcPr>
                </a:tc>
                <a:extLst>
                  <a:ext uri="{0D108BD9-81ED-4DB2-BD59-A6C34878D82A}">
                    <a16:rowId xmlns:a16="http://schemas.microsoft.com/office/drawing/2014/main" val="10000"/>
                  </a:ext>
                </a:extLst>
              </a:tr>
              <a:tr h="878718">
                <a:tc>
                  <a:txBody>
                    <a:bodyPr/>
                    <a:lstStyle/>
                    <a:p>
                      <a:pPr algn="ctr"/>
                      <a:r>
                        <a:rPr lang="en-US" altLang="ko-KR" sz="2000" baseline="0" dirty="0">
                          <a:solidFill>
                            <a:schemeClr val="tx1">
                              <a:lumMod val="75000"/>
                              <a:lumOff val="25000"/>
                            </a:schemeClr>
                          </a:solidFill>
                          <a:latin typeface="+mn-lt"/>
                          <a:cs typeface="Arial" pitchFamily="34" charset="0"/>
                        </a:rPr>
                        <a:t>$4.182.200.417</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$ 3.541.693.433</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$55.686.580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573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$130.113.862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1573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$ 206.602.489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955876"/>
                  </a:ext>
                </a:extLst>
              </a:tr>
              <a:tr h="51573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$ 248.104.053</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80181106"/>
                  </a:ext>
                </a:extLst>
              </a:tr>
            </a:tbl>
          </a:graphicData>
        </a:graphic>
      </p:graphicFrame>
      <p:graphicFrame>
        <p:nvGraphicFramePr>
          <p:cNvPr id="7" name="Table Placeholder 5">
            <a:extLst>
              <a:ext uri="{FF2B5EF4-FFF2-40B4-BE49-F238E27FC236}">
                <a16:creationId xmlns:a16="http://schemas.microsoft.com/office/drawing/2014/main" id="{ACDA55EF-E079-48A6-95BF-46C39F216380}"/>
              </a:ext>
            </a:extLst>
          </p:cNvPr>
          <p:cNvGraphicFramePr>
            <a:graphicFrameLocks/>
          </p:cNvGraphicFramePr>
          <p:nvPr/>
        </p:nvGraphicFramePr>
        <p:xfrm>
          <a:off x="4788924" y="2361284"/>
          <a:ext cx="2232000" cy="3834867"/>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n-JM" sz="1600" b="1" spc="0" dirty="0">
                          <a:solidFill>
                            <a:schemeClr val="bg1"/>
                          </a:solidFill>
                          <a:latin typeface="+mn-lt"/>
                          <a:cs typeface="Arial" pitchFamily="34" charset="0"/>
                        </a:rPr>
                        <a:t>2020</a:t>
                      </a:r>
                    </a:p>
                    <a:p>
                      <a:pPr algn="ctr"/>
                      <a:r>
                        <a:rPr lang="en-JM" sz="1600" b="1" spc="0" dirty="0" err="1">
                          <a:solidFill>
                            <a:schemeClr val="bg1"/>
                          </a:solidFill>
                          <a:latin typeface="+mn-lt"/>
                          <a:cs typeface="Arial" pitchFamily="34" charset="0"/>
                        </a:rPr>
                        <a:t>Semestre</a:t>
                      </a:r>
                      <a:r>
                        <a:rPr lang="en-JM" sz="1600" b="1" spc="0" dirty="0">
                          <a:solidFill>
                            <a:schemeClr val="bg1"/>
                          </a:solidFill>
                          <a:latin typeface="+mn-lt"/>
                          <a:cs typeface="Arial" pitchFamily="34" charset="0"/>
                        </a:rPr>
                        <a:t> 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878718">
                <a:tc>
                  <a:txBody>
                    <a:bodyPr/>
                    <a:lstStyle/>
                    <a:p>
                      <a:pPr algn="ctr"/>
                      <a:r>
                        <a:rPr lang="en-US" altLang="ko-KR" sz="2000" baseline="0" dirty="0">
                          <a:solidFill>
                            <a:schemeClr val="tx1">
                              <a:lumMod val="75000"/>
                              <a:lumOff val="25000"/>
                            </a:schemeClr>
                          </a:solidFill>
                          <a:latin typeface="+mn-lt"/>
                          <a:cs typeface="Arial" pitchFamily="34" charset="0"/>
                        </a:rPr>
                        <a:t>$4.254.659.978</a:t>
                      </a:r>
                    </a:p>
                  </a:txBody>
                  <a:tcPr anchor="ctr">
                    <a:lnL>
                      <a:noFill/>
                    </a:lnL>
                    <a:lnR>
                      <a:noFill/>
                    </a:lnR>
                    <a:lnT w="571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$ 3.765.426.580</a:t>
                      </a:r>
                    </a:p>
                  </a:txBody>
                  <a:tcPr anchor="ctr">
                    <a:lnL>
                      <a:noFill/>
                    </a:lnL>
                    <a:lnR>
                      <a:noFill/>
                    </a:lnR>
                    <a:lnT w="3810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$37.900.084</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233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$325.218.160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233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$ 35.100.000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808931"/>
                  </a:ext>
                </a:extLst>
              </a:tr>
              <a:tr h="5233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$ 91.015.154</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9363240"/>
                  </a:ext>
                </a:extLst>
              </a:tr>
            </a:tbl>
          </a:graphicData>
        </a:graphic>
      </p:graphicFrame>
      <p:graphicFrame>
        <p:nvGraphicFramePr>
          <p:cNvPr id="8" name="Table Placeholder 5">
            <a:extLst>
              <a:ext uri="{FF2B5EF4-FFF2-40B4-BE49-F238E27FC236}">
                <a16:creationId xmlns:a16="http://schemas.microsoft.com/office/drawing/2014/main" id="{A3878E4F-3ED6-4E5E-9AB7-71BF3B328F29}"/>
              </a:ext>
            </a:extLst>
          </p:cNvPr>
          <p:cNvGraphicFramePr>
            <a:graphicFrameLocks/>
          </p:cNvGraphicFramePr>
          <p:nvPr/>
        </p:nvGraphicFramePr>
        <p:xfrm>
          <a:off x="7223563" y="2361284"/>
          <a:ext cx="2232000" cy="3972027"/>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n-JM" sz="1600" b="1" spc="0" dirty="0" err="1">
                          <a:solidFill>
                            <a:schemeClr val="bg1"/>
                          </a:solidFill>
                          <a:latin typeface="+mn-lt"/>
                          <a:cs typeface="Arial" pitchFamily="34" charset="0"/>
                        </a:rPr>
                        <a:t>Variación</a:t>
                      </a:r>
                      <a:endParaRPr lang="en-JM" sz="1600" b="1" spc="0" dirty="0">
                        <a:solidFill>
                          <a:schemeClr val="bg1"/>
                        </a:solidFill>
                        <a:latin typeface="+mn-lt"/>
                        <a:cs typeface="Arial" pitchFamily="34" charset="0"/>
                      </a:endParaRP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878718">
                <a:tc>
                  <a:txBody>
                    <a:bodyPr/>
                    <a:lstStyle/>
                    <a:p>
                      <a:pPr algn="ctr"/>
                      <a:r>
                        <a:rPr lang="en-US" altLang="ko-KR" sz="2000" baseline="0" dirty="0">
                          <a:solidFill>
                            <a:schemeClr val="tx1">
                              <a:lumMod val="75000"/>
                              <a:lumOff val="25000"/>
                            </a:schemeClr>
                          </a:solidFill>
                          <a:latin typeface="+mn-lt"/>
                          <a:cs typeface="Arial" pitchFamily="34" charset="0"/>
                        </a:rPr>
                        <a:t>$72.459.561</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$223.733.147</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-$17.786.496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907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$195.104.298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907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-$171.502.489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399453"/>
                  </a:ext>
                </a:extLst>
              </a:tr>
              <a:tr h="56907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aseline="0" dirty="0">
                          <a:solidFill>
                            <a:schemeClr val="tx1">
                              <a:lumMod val="75000"/>
                              <a:lumOff val="25000"/>
                            </a:schemeClr>
                          </a:solidFill>
                          <a:latin typeface="+mn-lt"/>
                          <a:cs typeface="Arial" pitchFamily="34" charset="0"/>
                        </a:rPr>
                        <a:t>-$157.088.899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5417230"/>
                  </a:ext>
                </a:extLst>
              </a:tr>
            </a:tbl>
          </a:graphicData>
        </a:graphic>
      </p:graphicFrame>
      <p:sp>
        <p:nvSpPr>
          <p:cNvPr id="9" name="CuadroTexto 8">
            <a:extLst>
              <a:ext uri="{FF2B5EF4-FFF2-40B4-BE49-F238E27FC236}">
                <a16:creationId xmlns:a16="http://schemas.microsoft.com/office/drawing/2014/main" id="{C5AA7323-6567-48DE-9E7E-5A82385AABBE}"/>
              </a:ext>
            </a:extLst>
          </p:cNvPr>
          <p:cNvSpPr txBox="1"/>
          <p:nvPr/>
        </p:nvSpPr>
        <p:spPr>
          <a:xfrm>
            <a:off x="4011102" y="1418804"/>
            <a:ext cx="4268861" cy="523220"/>
          </a:xfrm>
          <a:prstGeom prst="rect">
            <a:avLst/>
          </a:prstGeom>
          <a:noFill/>
        </p:spPr>
        <p:txBody>
          <a:bodyPr wrap="none" rtlCol="0">
            <a:spAutoFit/>
          </a:bodyPr>
          <a:lstStyle/>
          <a:p>
            <a:r>
              <a:rPr lang="es-CO" sz="2800" b="1" dirty="0">
                <a:solidFill>
                  <a:srgbClr val="C00000"/>
                </a:solidFill>
              </a:rPr>
              <a:t>Administración de personal</a:t>
            </a:r>
          </a:p>
        </p:txBody>
      </p:sp>
      <p:graphicFrame>
        <p:nvGraphicFramePr>
          <p:cNvPr id="10" name="Table Placeholder 5">
            <a:extLst>
              <a:ext uri="{FF2B5EF4-FFF2-40B4-BE49-F238E27FC236}">
                <a16:creationId xmlns:a16="http://schemas.microsoft.com/office/drawing/2014/main" id="{FA9C5D46-6B45-4CD3-8577-3A46499166ED}"/>
              </a:ext>
            </a:extLst>
          </p:cNvPr>
          <p:cNvGraphicFramePr>
            <a:graphicFrameLocks/>
          </p:cNvGraphicFramePr>
          <p:nvPr/>
        </p:nvGraphicFramePr>
        <p:xfrm>
          <a:off x="9658202" y="2361284"/>
          <a:ext cx="2232000" cy="3994887"/>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n-JM" sz="1600" b="1" spc="0" dirty="0">
                          <a:solidFill>
                            <a:schemeClr val="bg1"/>
                          </a:solidFill>
                          <a:latin typeface="+mn-lt"/>
                          <a:cs typeface="Arial" pitchFamily="34" charset="0"/>
                        </a:rPr>
                        <a:t>% </a:t>
                      </a:r>
                      <a:r>
                        <a:rPr lang="en-JM" sz="1600" b="1" spc="0" dirty="0" err="1">
                          <a:solidFill>
                            <a:schemeClr val="bg1"/>
                          </a:solidFill>
                          <a:latin typeface="+mn-lt"/>
                          <a:cs typeface="Arial" pitchFamily="34" charset="0"/>
                        </a:rPr>
                        <a:t>variacíón</a:t>
                      </a:r>
                      <a:endParaRPr lang="en-JM" sz="1600" b="1" spc="0" dirty="0">
                        <a:solidFill>
                          <a:schemeClr val="bg1"/>
                        </a:solidFill>
                        <a:latin typeface="+mn-lt"/>
                        <a:cs typeface="Arial" pitchFamily="34" charset="0"/>
                      </a:endParaRP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8E1F0B"/>
                    </a:solidFill>
                  </a:tcPr>
                </a:tc>
                <a:extLst>
                  <a:ext uri="{0D108BD9-81ED-4DB2-BD59-A6C34878D82A}">
                    <a16:rowId xmlns:a16="http://schemas.microsoft.com/office/drawing/2014/main" val="10000"/>
                  </a:ext>
                </a:extLst>
              </a:tr>
              <a:tr h="878718">
                <a:tc>
                  <a:txBody>
                    <a:bodyPr/>
                    <a:lstStyle/>
                    <a:p>
                      <a:pPr algn="ctr"/>
                      <a:r>
                        <a:rPr lang="en-US" altLang="ko-KR" sz="2000" baseline="0" dirty="0">
                          <a:solidFill>
                            <a:schemeClr val="tx1">
                              <a:lumMod val="75000"/>
                              <a:lumOff val="25000"/>
                            </a:schemeClr>
                          </a:solidFill>
                          <a:latin typeface="+mn-lt"/>
                          <a:cs typeface="Arial" pitchFamily="34" charset="0"/>
                        </a:rPr>
                        <a:t>1,73%</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a:solidFill>
                            <a:schemeClr val="tx1">
                              <a:lumMod val="75000"/>
                              <a:lumOff val="25000"/>
                            </a:schemeClr>
                          </a:solidFill>
                          <a:latin typeface="+mn-lt"/>
                          <a:cs typeface="Arial" pitchFamily="34" charset="0"/>
                        </a:rPr>
                        <a:t>6,32 % </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a:solidFill>
                            <a:schemeClr val="tx1">
                              <a:lumMod val="75000"/>
                              <a:lumOff val="25000"/>
                            </a:schemeClr>
                          </a:solidFill>
                          <a:latin typeface="+mn-lt"/>
                          <a:cs typeface="Arial" pitchFamily="34" charset="0"/>
                        </a:rPr>
                        <a:t>-31,94%</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669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a:solidFill>
                            <a:schemeClr val="tx1">
                              <a:lumMod val="75000"/>
                              <a:lumOff val="25000"/>
                            </a:schemeClr>
                          </a:solidFill>
                          <a:latin typeface="+mn-lt"/>
                          <a:cs typeface="Arial" pitchFamily="34" charset="0"/>
                        </a:rPr>
                        <a:t>149,95%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7669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a:solidFill>
                            <a:schemeClr val="tx1">
                              <a:lumMod val="75000"/>
                              <a:lumOff val="25000"/>
                            </a:schemeClr>
                          </a:solidFill>
                          <a:latin typeface="+mn-lt"/>
                          <a:cs typeface="Arial" pitchFamily="34" charset="0"/>
                        </a:rPr>
                        <a:t>-83,01%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0689827"/>
                  </a:ext>
                </a:extLst>
              </a:tr>
              <a:tr h="57669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aseline="0" dirty="0">
                          <a:solidFill>
                            <a:schemeClr val="tx1">
                              <a:lumMod val="75000"/>
                              <a:lumOff val="25000"/>
                            </a:schemeClr>
                          </a:solidFill>
                          <a:latin typeface="+mn-lt"/>
                          <a:cs typeface="Arial" pitchFamily="34" charset="0"/>
                        </a:rPr>
                        <a:t>-63,32%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7659306"/>
                  </a:ext>
                </a:extLst>
              </a:tr>
            </a:tbl>
          </a:graphicData>
        </a:graphic>
      </p:graphicFrame>
    </p:spTree>
    <p:extLst>
      <p:ext uri="{BB962C8B-B14F-4D97-AF65-F5344CB8AC3E}">
        <p14:creationId xmlns:p14="http://schemas.microsoft.com/office/powerpoint/2010/main" val="191034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247156D-BF52-4D56-AEF1-80EA0F3A2F54}"/>
              </a:ext>
            </a:extLst>
          </p:cNvPr>
          <p:cNvSpPr txBox="1"/>
          <p:nvPr/>
        </p:nvSpPr>
        <p:spPr>
          <a:xfrm>
            <a:off x="2734039" y="1766454"/>
            <a:ext cx="4265142" cy="523220"/>
          </a:xfrm>
          <a:prstGeom prst="rect">
            <a:avLst/>
          </a:prstGeom>
          <a:noFill/>
        </p:spPr>
        <p:txBody>
          <a:bodyPr wrap="none" rtlCol="0">
            <a:spAutoFit/>
          </a:bodyPr>
          <a:lstStyle/>
          <a:p>
            <a:r>
              <a:rPr lang="es-CO" sz="2800" b="1" dirty="0">
                <a:solidFill>
                  <a:srgbClr val="C00000"/>
                </a:solidFill>
              </a:rPr>
              <a:t>Administración de servicios</a:t>
            </a:r>
          </a:p>
        </p:txBody>
      </p:sp>
      <p:graphicFrame>
        <p:nvGraphicFramePr>
          <p:cNvPr id="13" name="Gráfico 12">
            <a:extLst>
              <a:ext uri="{FF2B5EF4-FFF2-40B4-BE49-F238E27FC236}">
                <a16:creationId xmlns:a16="http://schemas.microsoft.com/office/drawing/2014/main" id="{52A72BCD-39A4-47D5-84F5-9B64402F09CF}"/>
              </a:ext>
            </a:extLst>
          </p:cNvPr>
          <p:cNvGraphicFramePr>
            <a:graphicFrameLocks/>
          </p:cNvGraphicFramePr>
          <p:nvPr>
            <p:extLst>
              <p:ext uri="{D42A27DB-BD31-4B8C-83A1-F6EECF244321}">
                <p14:modId xmlns:p14="http://schemas.microsoft.com/office/powerpoint/2010/main" val="600512926"/>
              </p:ext>
            </p:extLst>
          </p:nvPr>
        </p:nvGraphicFramePr>
        <p:xfrm>
          <a:off x="330119" y="2289674"/>
          <a:ext cx="11508955" cy="3902579"/>
        </p:xfrm>
        <a:graphic>
          <a:graphicData uri="http://schemas.openxmlformats.org/drawingml/2006/chart">
            <c:chart xmlns:c="http://schemas.openxmlformats.org/drawingml/2006/chart" xmlns:r="http://schemas.openxmlformats.org/officeDocument/2006/relationships" r:id="rId2"/>
          </a:graphicData>
        </a:graphic>
      </p:graphicFrame>
      <p:sp>
        <p:nvSpPr>
          <p:cNvPr id="15" name="CuadroTexto 14">
            <a:extLst>
              <a:ext uri="{FF2B5EF4-FFF2-40B4-BE49-F238E27FC236}">
                <a16:creationId xmlns:a16="http://schemas.microsoft.com/office/drawing/2014/main" id="{2668A5D2-AFDC-4FD7-A166-E60E18195DFB}"/>
              </a:ext>
            </a:extLst>
          </p:cNvPr>
          <p:cNvSpPr txBox="1"/>
          <p:nvPr/>
        </p:nvSpPr>
        <p:spPr>
          <a:xfrm>
            <a:off x="9304421" y="1828009"/>
            <a:ext cx="2390274" cy="461665"/>
          </a:xfrm>
          <a:prstGeom prst="rect">
            <a:avLst/>
          </a:prstGeom>
          <a:noFill/>
        </p:spPr>
        <p:txBody>
          <a:bodyPr wrap="square" rtlCol="0">
            <a:spAutoFit/>
          </a:bodyPr>
          <a:lstStyle/>
          <a:p>
            <a:r>
              <a:rPr lang="es-CO" sz="1200" dirty="0"/>
              <a:t>Fecha de corte: Semestre 1 2019 – Semestre 1 de 2020</a:t>
            </a:r>
          </a:p>
        </p:txBody>
      </p:sp>
      <p:sp>
        <p:nvSpPr>
          <p:cNvPr id="8" name="Rectángulo 3">
            <a:extLst>
              <a:ext uri="{FF2B5EF4-FFF2-40B4-BE49-F238E27FC236}">
                <a16:creationId xmlns:a16="http://schemas.microsoft.com/office/drawing/2014/main" id="{9CFB8029-E53D-4450-92C0-28B7E3021F5C}"/>
              </a:ext>
            </a:extLst>
          </p:cNvPr>
          <p:cNvSpPr/>
          <p:nvPr/>
        </p:nvSpPr>
        <p:spPr>
          <a:xfrm>
            <a:off x="4593905" y="414769"/>
            <a:ext cx="7295072" cy="584775"/>
          </a:xfrm>
          <a:prstGeom prst="rect">
            <a:avLst/>
          </a:prstGeom>
          <a:noFill/>
          <a:ln>
            <a:noFill/>
          </a:ln>
        </p:spPr>
        <p:txBody>
          <a:bodyPr spcFirstLastPara="1" wrap="square" lIns="91425" tIns="91425" rIns="91425" bIns="91425" anchor="t" anchorCtr="0">
            <a:noAutofit/>
          </a:bodyPr>
          <a:lstStyle/>
          <a:p>
            <a:pPr algn="r">
              <a:buClr>
                <a:srgbClr val="F3F3F3"/>
              </a:buClr>
              <a:buSzPts val="1800"/>
            </a:pPr>
            <a:r>
              <a:rPr lang="es-CO" sz="2800" dirty="0">
                <a:solidFill>
                  <a:srgbClr val="C00000"/>
                </a:solidFill>
              </a:rPr>
              <a:t>Austeridad del gasto</a:t>
            </a:r>
          </a:p>
        </p:txBody>
      </p:sp>
    </p:spTree>
    <p:extLst>
      <p:ext uri="{BB962C8B-B14F-4D97-AF65-F5344CB8AC3E}">
        <p14:creationId xmlns:p14="http://schemas.microsoft.com/office/powerpoint/2010/main" val="316574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6971112" y="2396300"/>
            <a:ext cx="5461519" cy="1815882"/>
          </a:xfrm>
          <a:prstGeom prst="rect">
            <a:avLst/>
          </a:prstGeom>
        </p:spPr>
        <p:txBody>
          <a:bodyPr wrap="square">
            <a:spAutoFit/>
          </a:bodyPr>
          <a:lstStyle/>
          <a:p>
            <a:pPr lvl="0">
              <a:defRPr/>
            </a:pPr>
            <a:r>
              <a:rPr lang="es-CO" sz="2800" b="1" dirty="0">
                <a:solidFill>
                  <a:schemeClr val="bg2">
                    <a:lumMod val="50000"/>
                  </a:schemeClr>
                </a:solidFill>
                <a:latin typeface="Verdana" panose="020B0604030504040204" pitchFamily="34" charset="0"/>
              </a:rPr>
              <a:t>Plan Distrital de Desarrollo 2016-2020 </a:t>
            </a:r>
            <a:endParaRPr lang="es-CO" sz="2800" dirty="0">
              <a:solidFill>
                <a:schemeClr val="bg2">
                  <a:lumMod val="50000"/>
                </a:schemeClr>
              </a:solidFill>
              <a:latin typeface="Verdana" panose="020B0604030504040204" pitchFamily="34" charset="0"/>
            </a:endParaRPr>
          </a:p>
          <a:p>
            <a:pPr>
              <a:defRPr/>
            </a:pPr>
            <a:r>
              <a:rPr lang="es-CO" sz="2800" dirty="0">
                <a:solidFill>
                  <a:schemeClr val="bg2">
                    <a:lumMod val="50000"/>
                  </a:schemeClr>
                </a:solidFill>
              </a:rPr>
              <a:t>“Bogotá Mejor para Todos”</a:t>
            </a:r>
          </a:p>
          <a:p>
            <a:pPr>
              <a:defRPr/>
            </a:pPr>
            <a:r>
              <a:rPr lang="es-CO" sz="2800" dirty="0">
                <a:solidFill>
                  <a:schemeClr val="bg2">
                    <a:lumMod val="50000"/>
                  </a:schemeClr>
                </a:solidFill>
              </a:rPr>
              <a:t> (Reporte a 31 de mayo de 2020)</a:t>
            </a:r>
          </a:p>
        </p:txBody>
      </p:sp>
      <p:pic>
        <p:nvPicPr>
          <p:cNvPr id="5124" name="Picture 4" descr="Oscar Díaz - Plan Distrital de Desarrollo Bogotá 2016 - 20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207497"/>
            <a:ext cx="6169243" cy="3471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7C4564C1-CACD-4F47-AAF5-DC0051DF229C}"/>
              </a:ext>
            </a:extLst>
          </p:cNvPr>
          <p:cNvSpPr/>
          <p:nvPr/>
        </p:nvSpPr>
        <p:spPr>
          <a:xfrm>
            <a:off x="6779412" y="2207497"/>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03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EC2E680-5FC0-49AF-80E8-C6DFA29A0977}"/>
              </a:ext>
            </a:extLst>
          </p:cNvPr>
          <p:cNvGraphicFramePr>
            <a:graphicFrameLocks noGrp="1"/>
          </p:cNvGraphicFramePr>
          <p:nvPr>
            <p:extLst>
              <p:ext uri="{D42A27DB-BD31-4B8C-83A1-F6EECF244321}">
                <p14:modId xmlns:p14="http://schemas.microsoft.com/office/powerpoint/2010/main" val="917629533"/>
              </p:ext>
            </p:extLst>
          </p:nvPr>
        </p:nvGraphicFramePr>
        <p:xfrm>
          <a:off x="336884" y="1410777"/>
          <a:ext cx="11405938" cy="3496403"/>
        </p:xfrm>
        <a:graphic>
          <a:graphicData uri="http://schemas.openxmlformats.org/drawingml/2006/table">
            <a:tbl>
              <a:tblPr/>
              <a:tblGrid>
                <a:gridCol w="4489165">
                  <a:extLst>
                    <a:ext uri="{9D8B030D-6E8A-4147-A177-3AD203B41FA5}">
                      <a16:colId xmlns:a16="http://schemas.microsoft.com/office/drawing/2014/main" val="3432303595"/>
                    </a:ext>
                  </a:extLst>
                </a:gridCol>
                <a:gridCol w="2652285">
                  <a:extLst>
                    <a:ext uri="{9D8B030D-6E8A-4147-A177-3AD203B41FA5}">
                      <a16:colId xmlns:a16="http://schemas.microsoft.com/office/drawing/2014/main" val="2374357239"/>
                    </a:ext>
                  </a:extLst>
                </a:gridCol>
                <a:gridCol w="2602592">
                  <a:extLst>
                    <a:ext uri="{9D8B030D-6E8A-4147-A177-3AD203B41FA5}">
                      <a16:colId xmlns:a16="http://schemas.microsoft.com/office/drawing/2014/main" val="959287093"/>
                    </a:ext>
                  </a:extLst>
                </a:gridCol>
                <a:gridCol w="1661896">
                  <a:extLst>
                    <a:ext uri="{9D8B030D-6E8A-4147-A177-3AD203B41FA5}">
                      <a16:colId xmlns:a16="http://schemas.microsoft.com/office/drawing/2014/main" val="1839169305"/>
                    </a:ext>
                  </a:extLst>
                </a:gridCol>
              </a:tblGrid>
              <a:tr h="247650">
                <a:tc gridSpan="4">
                  <a:txBody>
                    <a:bodyPr/>
                    <a:lstStyle/>
                    <a:p>
                      <a:pPr algn="ctr" fontAlgn="ctr"/>
                      <a:endParaRPr lang="es-ES" sz="2400" b="1" i="0" u="none" strike="noStrike" dirty="0">
                        <a:solidFill>
                          <a:srgbClr val="44546A"/>
                        </a:solidFill>
                        <a:effectLst/>
                        <a:latin typeface="Calibri" panose="020F0502020204030204" pitchFamily="34" charset="0"/>
                      </a:endParaRPr>
                    </a:p>
                  </a:txBody>
                  <a:tcPr marL="9525" marR="9525" marT="9525"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41638474"/>
                  </a:ext>
                </a:extLst>
              </a:tr>
              <a:tr h="247650">
                <a:tc>
                  <a:txBody>
                    <a:bodyPr/>
                    <a:lstStyle/>
                    <a:p>
                      <a:pPr algn="l" fontAlgn="ctr"/>
                      <a:r>
                        <a:rPr lang="es-CO" sz="1800" b="1" i="0" u="none" strike="noStrike">
                          <a:solidFill>
                            <a:srgbClr val="44546A"/>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tc>
                  <a:txBody>
                    <a:bodyPr/>
                    <a:lstStyle/>
                    <a:p>
                      <a:pPr algn="l" fontAlgn="ctr"/>
                      <a:r>
                        <a:rPr lang="es-CO" sz="1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w="635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3961094364"/>
                  </a:ext>
                </a:extLst>
              </a:tr>
              <a:tr h="487017">
                <a:tc>
                  <a:txBody>
                    <a:bodyPr/>
                    <a:lstStyle/>
                    <a:p>
                      <a:pPr algn="ctr" fontAlgn="ctr"/>
                      <a:r>
                        <a:rPr lang="es-CO" sz="1800" b="1" i="0" u="none" strike="noStrike" dirty="0">
                          <a:solidFill>
                            <a:srgbClr val="FFFFFF"/>
                          </a:solidFill>
                          <a:effectLst/>
                          <a:latin typeface="Calibri" panose="020F0502020204030204" pitchFamily="34" charset="0"/>
                        </a:rPr>
                        <a:t>Proyecto</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Apropiación</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Total comprometido</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tc>
                  <a:txBody>
                    <a:bodyPr/>
                    <a:lstStyle/>
                    <a:p>
                      <a:pPr algn="ctr" fontAlgn="ctr"/>
                      <a:r>
                        <a:rPr lang="es-CO" sz="1800" b="1" i="0" u="none" strike="noStrike" dirty="0">
                          <a:solidFill>
                            <a:srgbClr val="FFFFFF"/>
                          </a:solidFill>
                          <a:effectLst/>
                          <a:latin typeface="Calibri" panose="020F0502020204030204" pitchFamily="34" charset="0"/>
                        </a:rPr>
                        <a:t>% compromisos</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00000"/>
                    </a:solidFill>
                  </a:tcPr>
                </a:tc>
                <a:extLst>
                  <a:ext uri="{0D108BD9-81ED-4DB2-BD59-A6C34878D82A}">
                    <a16:rowId xmlns:a16="http://schemas.microsoft.com/office/drawing/2014/main" val="1646353093"/>
                  </a:ext>
                </a:extLst>
              </a:tr>
              <a:tr h="711476">
                <a:tc>
                  <a:txBody>
                    <a:bodyPr/>
                    <a:lstStyle/>
                    <a:p>
                      <a:pPr algn="l" fontAlgn="ctr"/>
                      <a:r>
                        <a:rPr lang="es-ES" sz="1800" kern="1200" dirty="0">
                          <a:solidFill>
                            <a:schemeClr val="bg2">
                              <a:lumMod val="50000"/>
                            </a:schemeClr>
                          </a:solidFill>
                          <a:latin typeface="+mn-lt"/>
                          <a:ea typeface="+mn-ea"/>
                          <a:cs typeface="+mn-cs"/>
                        </a:rPr>
                        <a:t>Afianzar una gestión pública efectiva</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dirty="0">
                          <a:solidFill>
                            <a:schemeClr val="bg2">
                              <a:lumMod val="50000"/>
                            </a:schemeClr>
                          </a:solidFill>
                          <a:latin typeface="+mn-lt"/>
                          <a:ea typeface="+mn-ea"/>
                          <a:cs typeface="+mn-cs"/>
                        </a:rPr>
                        <a:t>$  1.126.600.735</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dirty="0">
                          <a:solidFill>
                            <a:schemeClr val="bg2">
                              <a:lumMod val="50000"/>
                            </a:schemeClr>
                          </a:solidFill>
                          <a:latin typeface="+mn-lt"/>
                          <a:ea typeface="+mn-ea"/>
                          <a:cs typeface="+mn-cs"/>
                        </a:rPr>
                        <a:t>$  1.126.600.735</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a:solidFill>
                            <a:schemeClr val="bg2">
                              <a:lumMod val="50000"/>
                            </a:schemeClr>
                          </a:solidFill>
                          <a:latin typeface="+mn-lt"/>
                          <a:ea typeface="+mn-ea"/>
                          <a:cs typeface="+mn-cs"/>
                        </a:rPr>
                        <a:t>100,00%</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87681606"/>
                  </a:ext>
                </a:extLst>
              </a:tr>
              <a:tr h="381000">
                <a:tc>
                  <a:txBody>
                    <a:bodyPr/>
                    <a:lstStyle/>
                    <a:p>
                      <a:pPr algn="l" fontAlgn="ctr"/>
                      <a:r>
                        <a:rPr lang="es-ES" sz="1800" kern="1200" dirty="0">
                          <a:solidFill>
                            <a:schemeClr val="bg2">
                              <a:lumMod val="50000"/>
                            </a:schemeClr>
                          </a:solidFill>
                          <a:latin typeface="+mn-lt"/>
                          <a:ea typeface="+mn-ea"/>
                          <a:cs typeface="+mn-cs"/>
                        </a:rPr>
                        <a:t>Capturar, integrar y disponer información geográfica y catastral para la toma de decisiones</a:t>
                      </a:r>
                    </a:p>
                  </a:txBody>
                  <a:tcPr marL="9525" marR="9525" marT="9525"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dirty="0">
                          <a:solidFill>
                            <a:schemeClr val="bg2">
                              <a:lumMod val="50000"/>
                            </a:schemeClr>
                          </a:solidFill>
                          <a:latin typeface="+mn-lt"/>
                          <a:ea typeface="+mn-ea"/>
                          <a:cs typeface="+mn-cs"/>
                        </a:rPr>
                        <a:t> $  13.981.043.602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dirty="0">
                          <a:solidFill>
                            <a:schemeClr val="bg2">
                              <a:lumMod val="50000"/>
                            </a:schemeClr>
                          </a:solidFill>
                          <a:latin typeface="+mn-lt"/>
                          <a:ea typeface="+mn-ea"/>
                          <a:cs typeface="+mn-cs"/>
                        </a:rPr>
                        <a:t> $  13.948.129.602 </a:t>
                      </a:r>
                    </a:p>
                  </a:txBody>
                  <a:tcPr marL="9525" marR="9525" marT="9525" marB="0" anchor="ctr">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es-CO" sz="1800" kern="1200" dirty="0">
                          <a:solidFill>
                            <a:schemeClr val="bg2">
                              <a:lumMod val="50000"/>
                            </a:schemeClr>
                          </a:solidFill>
                          <a:latin typeface="+mn-lt"/>
                          <a:ea typeface="+mn-ea"/>
                          <a:cs typeface="+mn-cs"/>
                        </a:rPr>
                        <a:t>99,76%</a:t>
                      </a:r>
                    </a:p>
                  </a:txBody>
                  <a:tcPr marL="9525" marR="9525" marT="9525"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877595336"/>
                  </a:ext>
                </a:extLst>
              </a:tr>
              <a:tr h="288566">
                <a:tc>
                  <a:txBody>
                    <a:bodyPr/>
                    <a:lstStyle/>
                    <a:p>
                      <a:pPr algn="l" fontAlgn="ctr"/>
                      <a:r>
                        <a:rPr lang="es-CO" sz="18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tc>
                  <a:txBody>
                    <a:bodyPr/>
                    <a:lstStyle/>
                    <a:p>
                      <a:pPr algn="l" fontAlgn="ctr"/>
                      <a:r>
                        <a:rPr lang="es-CO" sz="1800" b="0" i="0" u="none" strike="noStrike" dirty="0">
                          <a:solidFill>
                            <a:srgbClr val="000000"/>
                          </a:solidFill>
                          <a:effectLst/>
                          <a:latin typeface="Calibri" panose="020F0502020204030204" pitchFamily="34" charset="0"/>
                        </a:rPr>
                        <a:t> </a:t>
                      </a:r>
                    </a:p>
                  </a:txBody>
                  <a:tcPr marL="9525" marR="9525" marT="9525" marB="0" anchor="ctr">
                    <a:lnL>
                      <a:noFill/>
                    </a:lnL>
                    <a:lnR>
                      <a:noFill/>
                    </a:lnR>
                    <a:lnT w="6350" cap="flat" cmpd="sng" algn="ctr">
                      <a:solidFill>
                        <a:srgbClr val="A5A5A5"/>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37468"/>
                  </a:ext>
                </a:extLst>
              </a:tr>
              <a:tr h="294844">
                <a:tc>
                  <a:txBody>
                    <a:bodyPr/>
                    <a:lstStyle/>
                    <a:p>
                      <a:pPr algn="l" fontAlgn="ctr"/>
                      <a:r>
                        <a:rPr lang="es-CO" sz="1400" kern="1200" dirty="0">
                          <a:solidFill>
                            <a:schemeClr val="bg2">
                              <a:lumMod val="50000"/>
                            </a:schemeClr>
                          </a:solidFill>
                          <a:latin typeface="+mn-lt"/>
                          <a:ea typeface="+mn-ea"/>
                          <a:cs typeface="+mn-cs"/>
                        </a:rPr>
                        <a:t>• Corte: Octubre 31 de 2020</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075075462"/>
                  </a:ext>
                </a:extLst>
              </a:tr>
              <a:tr h="190500">
                <a:tc>
                  <a:txBody>
                    <a:bodyPr/>
                    <a:lstStyle/>
                    <a:p>
                      <a:pPr algn="l" fontAlgn="ctr"/>
                      <a:r>
                        <a:rPr lang="es-CO" sz="1400" kern="1200" dirty="0">
                          <a:solidFill>
                            <a:schemeClr val="bg2">
                              <a:lumMod val="50000"/>
                            </a:schemeClr>
                          </a:solidFill>
                          <a:latin typeface="+mn-lt"/>
                          <a:ea typeface="+mn-ea"/>
                          <a:cs typeface="+mn-cs"/>
                        </a:rPr>
                        <a:t>• Cifras en pesos corrientes</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tc>
                  <a:txBody>
                    <a:bodyPr/>
                    <a:lstStyle/>
                    <a:p>
                      <a:pPr algn="l" fontAlgn="ctr"/>
                      <a:r>
                        <a:rPr lang="es-CO" sz="8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26003000"/>
                  </a:ext>
                </a:extLst>
              </a:tr>
            </a:tbl>
          </a:graphicData>
        </a:graphic>
      </p:graphicFrame>
      <p:sp>
        <p:nvSpPr>
          <p:cNvPr id="2" name="Rectangle 1">
            <a:extLst>
              <a:ext uri="{FF2B5EF4-FFF2-40B4-BE49-F238E27FC236}">
                <a16:creationId xmlns:a16="http://schemas.microsoft.com/office/drawing/2014/main" id="{D695B98F-7EF2-4E9D-A361-C81D8F1AB8C1}"/>
              </a:ext>
            </a:extLst>
          </p:cNvPr>
          <p:cNvSpPr/>
          <p:nvPr/>
        </p:nvSpPr>
        <p:spPr>
          <a:xfrm>
            <a:off x="5489359" y="327124"/>
            <a:ext cx="6096000" cy="707886"/>
          </a:xfrm>
          <a:prstGeom prst="rect">
            <a:avLst/>
          </a:prstGeom>
        </p:spPr>
        <p:txBody>
          <a:bodyPr>
            <a:spAutoFit/>
          </a:bodyPr>
          <a:lstStyle/>
          <a:p>
            <a:pPr algn="r" fontAlgn="ctr"/>
            <a:r>
              <a:rPr lang="es-ES" sz="2000" dirty="0">
                <a:solidFill>
                  <a:srgbClr val="C00000"/>
                </a:solidFill>
              </a:rPr>
              <a:t>Ejecución presupuestal por proyecto de inversión: Bogotá Mejor para Todos</a:t>
            </a:r>
          </a:p>
        </p:txBody>
      </p:sp>
    </p:spTree>
    <p:extLst>
      <p:ext uri="{BB962C8B-B14F-4D97-AF65-F5344CB8AC3E}">
        <p14:creationId xmlns:p14="http://schemas.microsoft.com/office/powerpoint/2010/main" val="296417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7D608-D2FA-42D4-A314-9FA99797B925}"/>
              </a:ext>
            </a:extLst>
          </p:cNvPr>
          <p:cNvSpPr>
            <a:spLocks noGrp="1"/>
          </p:cNvSpPr>
          <p:nvPr>
            <p:ph type="title"/>
          </p:nvPr>
        </p:nvSpPr>
        <p:spPr>
          <a:xfrm>
            <a:off x="3890074" y="429379"/>
            <a:ext cx="7539926" cy="907592"/>
          </a:xfrm>
        </p:spPr>
        <p:txBody>
          <a:bodyPr/>
          <a:lstStyle/>
          <a:p>
            <a:pPr algn="r"/>
            <a:r>
              <a:rPr lang="es-ES" sz="1800" b="1" dirty="0">
                <a:solidFill>
                  <a:srgbClr val="C00000"/>
                </a:solidFill>
              </a:rPr>
              <a:t>Plan Distrital de Desarrollo Bogotá Mejor para Todos: Cierre de metas </a:t>
            </a:r>
            <a:r>
              <a:rPr lang="es-CO" sz="1400" b="1" dirty="0">
                <a:solidFill>
                  <a:srgbClr val="C00000"/>
                </a:solidFill>
                <a:latin typeface="Arial" panose="020B0604020202020204" pitchFamily="34" charset="0"/>
                <a:cs typeface="Arial" panose="020B0604020202020204" pitchFamily="34" charset="0"/>
              </a:rPr>
              <a:t>Proyecto Inversión: </a:t>
            </a:r>
            <a:r>
              <a:rPr lang="es-ES" sz="1400" b="1" dirty="0">
                <a:solidFill>
                  <a:srgbClr val="C00000"/>
                </a:solidFill>
                <a:latin typeface="Arial" panose="020B0604020202020204" pitchFamily="34" charset="0"/>
                <a:cs typeface="Arial" panose="020B0604020202020204" pitchFamily="34" charset="0"/>
              </a:rPr>
              <a:t>0983 - Capturar, Integrar y    Disponer Información Geográfica y Catastral Para la Toma de Decisiones.</a:t>
            </a:r>
            <a:r>
              <a:rPr lang="es-CO" sz="1400" b="1" dirty="0">
                <a:solidFill>
                  <a:srgbClr val="C00000"/>
                </a:solidFill>
                <a:latin typeface="Arial" panose="020B0604020202020204" pitchFamily="34" charset="0"/>
                <a:cs typeface="Arial" panose="020B0604020202020204" pitchFamily="34" charset="0"/>
              </a:rPr>
              <a:t> </a:t>
            </a:r>
            <a:br>
              <a:rPr lang="es-CO" sz="1400" b="1" dirty="0">
                <a:solidFill>
                  <a:srgbClr val="C00000"/>
                </a:solidFill>
                <a:latin typeface="Arial" panose="020B0604020202020204" pitchFamily="34" charset="0"/>
                <a:cs typeface="Arial" panose="020B0604020202020204" pitchFamily="34" charset="0"/>
              </a:rPr>
            </a:br>
            <a:endParaRPr lang="es-CO" sz="4000" dirty="0">
              <a:solidFill>
                <a:srgbClr val="C00000"/>
              </a:solidFill>
            </a:endParaRPr>
          </a:p>
        </p:txBody>
      </p:sp>
      <p:graphicFrame>
        <p:nvGraphicFramePr>
          <p:cNvPr id="11" name="Tabla 11">
            <a:extLst>
              <a:ext uri="{FF2B5EF4-FFF2-40B4-BE49-F238E27FC236}">
                <a16:creationId xmlns:a16="http://schemas.microsoft.com/office/drawing/2014/main" id="{35A58A3D-4097-4EAF-AAEA-7AC92C1BED20}"/>
              </a:ext>
            </a:extLst>
          </p:cNvPr>
          <p:cNvGraphicFramePr>
            <a:graphicFrameLocks noGrp="1"/>
          </p:cNvGraphicFramePr>
          <p:nvPr>
            <p:extLst>
              <p:ext uri="{D42A27DB-BD31-4B8C-83A1-F6EECF244321}">
                <p14:modId xmlns:p14="http://schemas.microsoft.com/office/powerpoint/2010/main" val="3253008978"/>
              </p:ext>
            </p:extLst>
          </p:nvPr>
        </p:nvGraphicFramePr>
        <p:xfrm>
          <a:off x="368967" y="1202165"/>
          <a:ext cx="11357811" cy="5283488"/>
        </p:xfrm>
        <a:graphic>
          <a:graphicData uri="http://schemas.openxmlformats.org/drawingml/2006/table">
            <a:tbl>
              <a:tblPr firstRow="1" bandRow="1">
                <a:tableStyleId>{5C22544A-7EE6-4342-B048-85BDC9FD1C3A}</a:tableStyleId>
              </a:tblPr>
              <a:tblGrid>
                <a:gridCol w="5859533">
                  <a:extLst>
                    <a:ext uri="{9D8B030D-6E8A-4147-A177-3AD203B41FA5}">
                      <a16:colId xmlns:a16="http://schemas.microsoft.com/office/drawing/2014/main" val="2964102187"/>
                    </a:ext>
                  </a:extLst>
                </a:gridCol>
                <a:gridCol w="1137685">
                  <a:extLst>
                    <a:ext uri="{9D8B030D-6E8A-4147-A177-3AD203B41FA5}">
                      <a16:colId xmlns:a16="http://schemas.microsoft.com/office/drawing/2014/main" val="163676389"/>
                    </a:ext>
                  </a:extLst>
                </a:gridCol>
                <a:gridCol w="1059523">
                  <a:extLst>
                    <a:ext uri="{9D8B030D-6E8A-4147-A177-3AD203B41FA5}">
                      <a16:colId xmlns:a16="http://schemas.microsoft.com/office/drawing/2014/main" val="3883725818"/>
                    </a:ext>
                  </a:extLst>
                </a:gridCol>
                <a:gridCol w="1155659">
                  <a:extLst>
                    <a:ext uri="{9D8B030D-6E8A-4147-A177-3AD203B41FA5}">
                      <a16:colId xmlns:a16="http://schemas.microsoft.com/office/drawing/2014/main" val="795363795"/>
                    </a:ext>
                  </a:extLst>
                </a:gridCol>
                <a:gridCol w="1102947">
                  <a:extLst>
                    <a:ext uri="{9D8B030D-6E8A-4147-A177-3AD203B41FA5}">
                      <a16:colId xmlns:a16="http://schemas.microsoft.com/office/drawing/2014/main" val="2781126633"/>
                    </a:ext>
                  </a:extLst>
                </a:gridCol>
                <a:gridCol w="1042464">
                  <a:extLst>
                    <a:ext uri="{9D8B030D-6E8A-4147-A177-3AD203B41FA5}">
                      <a16:colId xmlns:a16="http://schemas.microsoft.com/office/drawing/2014/main" val="2516058059"/>
                    </a:ext>
                  </a:extLst>
                </a:gridCol>
              </a:tblGrid>
              <a:tr h="441675">
                <a:tc>
                  <a:txBody>
                    <a:bodyPr/>
                    <a:lstStyle/>
                    <a:p>
                      <a:pPr algn="ctr"/>
                      <a:r>
                        <a:rPr lang="es-ES" sz="1400" b="1" dirty="0">
                          <a:solidFill>
                            <a:schemeClr val="bg1"/>
                          </a:solidFill>
                        </a:rPr>
                        <a:t>Metas PDD Bogotá mejor para todos   </a:t>
                      </a:r>
                      <a:endParaRPr lang="es-CO" sz="1400" b="1" dirty="0">
                        <a:solidFill>
                          <a:schemeClr val="bg1"/>
                        </a:solidFill>
                      </a:endParaRPr>
                    </a:p>
                  </a:txBody>
                  <a:tcPr anchor="ctr">
                    <a:solidFill>
                      <a:srgbClr val="C00000"/>
                    </a:solidFill>
                  </a:tcPr>
                </a:tc>
                <a:tc>
                  <a:txBody>
                    <a:bodyPr/>
                    <a:lstStyle/>
                    <a:p>
                      <a:pPr algn="ctr"/>
                      <a:r>
                        <a:rPr lang="es-CO" sz="1400" b="1" dirty="0">
                          <a:solidFill>
                            <a:schemeClr val="bg1"/>
                          </a:solidFill>
                        </a:rPr>
                        <a:t>Programado 2020</a:t>
                      </a:r>
                    </a:p>
                  </a:txBody>
                  <a:tcPr anchor="ctr">
                    <a:solidFill>
                      <a:srgbClr val="C00000"/>
                    </a:solidFill>
                  </a:tcPr>
                </a:tc>
                <a:tc>
                  <a:txBody>
                    <a:bodyPr/>
                    <a:lstStyle/>
                    <a:p>
                      <a:pPr algn="ctr"/>
                      <a:r>
                        <a:rPr lang="es-CO" sz="1400" b="1" dirty="0">
                          <a:solidFill>
                            <a:schemeClr val="bg1"/>
                          </a:solidFill>
                        </a:rPr>
                        <a:t>Ejecutado 2020</a:t>
                      </a:r>
                    </a:p>
                  </a:txBody>
                  <a:tcPr anchor="ctr">
                    <a:solidFill>
                      <a:srgbClr val="C00000"/>
                    </a:solidFill>
                  </a:tcPr>
                </a:tc>
                <a:tc>
                  <a:txBody>
                    <a:bodyPr/>
                    <a:lstStyle/>
                    <a:p>
                      <a:pPr algn="ctr"/>
                      <a:r>
                        <a:rPr lang="es-ES" sz="1400" b="1" dirty="0">
                          <a:solidFill>
                            <a:schemeClr val="bg1"/>
                          </a:solidFill>
                        </a:rPr>
                        <a:t>Programado 2016 - 2020</a:t>
                      </a:r>
                      <a:endParaRPr lang="es-CO" sz="1400" b="1" dirty="0">
                        <a:solidFill>
                          <a:schemeClr val="bg1"/>
                        </a:solidFill>
                      </a:endParaRPr>
                    </a:p>
                  </a:txBody>
                  <a:tcPr anchor="ctr">
                    <a:solidFill>
                      <a:srgbClr val="C00000"/>
                    </a:solidFill>
                  </a:tcPr>
                </a:tc>
                <a:tc>
                  <a:txBody>
                    <a:bodyPr/>
                    <a:lstStyle/>
                    <a:p>
                      <a:pPr algn="ctr"/>
                      <a:r>
                        <a:rPr lang="es-ES" sz="1400" b="1" dirty="0">
                          <a:solidFill>
                            <a:schemeClr val="bg1"/>
                          </a:solidFill>
                        </a:rPr>
                        <a:t>Ejecutado</a:t>
                      </a:r>
                    </a:p>
                    <a:p>
                      <a:pPr algn="ctr"/>
                      <a:r>
                        <a:rPr lang="es-ES" sz="1400" b="1" dirty="0">
                          <a:solidFill>
                            <a:schemeClr val="bg1"/>
                          </a:solidFill>
                        </a:rPr>
                        <a:t>Vigencia 2016 - 2020</a:t>
                      </a:r>
                      <a:endParaRPr lang="es-CO" sz="1400" b="1" dirty="0">
                        <a:solidFill>
                          <a:schemeClr val="bg1"/>
                        </a:solidFill>
                      </a:endParaRPr>
                    </a:p>
                  </a:txBody>
                  <a:tcPr anchor="ctr">
                    <a:solidFill>
                      <a:srgbClr val="C00000"/>
                    </a:solidFill>
                  </a:tcPr>
                </a:tc>
                <a:tc>
                  <a:txBody>
                    <a:bodyPr/>
                    <a:lstStyle/>
                    <a:p>
                      <a:pPr algn="ctr"/>
                      <a:r>
                        <a:rPr lang="es-ES" sz="1400" b="1" dirty="0">
                          <a:solidFill>
                            <a:schemeClr val="bg1"/>
                          </a:solidFill>
                        </a:rPr>
                        <a:t>Porcentaje</a:t>
                      </a:r>
                      <a:endParaRPr lang="es-CO" sz="1400" b="1" dirty="0">
                        <a:solidFill>
                          <a:schemeClr val="bg1"/>
                        </a:solidFill>
                      </a:endParaRPr>
                    </a:p>
                  </a:txBody>
                  <a:tcPr anchor="ctr">
                    <a:solidFill>
                      <a:srgbClr val="C00000"/>
                    </a:solidFill>
                  </a:tcPr>
                </a:tc>
                <a:extLst>
                  <a:ext uri="{0D108BD9-81ED-4DB2-BD59-A6C34878D82A}">
                    <a16:rowId xmlns:a16="http://schemas.microsoft.com/office/drawing/2014/main" val="1814275928"/>
                  </a:ext>
                </a:extLst>
              </a:tr>
              <a:tr h="264570">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Actualizar anualmente el 100 % del área urbana respecto de los cambios identificados en los aspectos físicos, jurídicos y económicos de los predios.</a:t>
                      </a:r>
                      <a:endParaRPr lang="es-CO" sz="120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r>
                        <a:rPr lang="es-CO" sz="1200" dirty="0">
                          <a:solidFill>
                            <a:schemeClr val="tx1"/>
                          </a:solidFill>
                        </a:rPr>
                        <a:t>*</a:t>
                      </a: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endParaRPr lang="es-CO" sz="1200" dirty="0">
                        <a:solidFill>
                          <a:schemeClr val="tx1"/>
                        </a:solidFill>
                      </a:endParaRPr>
                    </a:p>
                  </a:txBody>
                  <a:tcPr anchor="ctr">
                    <a:solidFill>
                      <a:schemeClr val="bg1">
                        <a:lumMod val="85000"/>
                      </a:schemeClr>
                    </a:solidFill>
                  </a:tcPr>
                </a:tc>
                <a:tc>
                  <a:txBody>
                    <a:bodyPr/>
                    <a:lstStyle/>
                    <a:p>
                      <a:pPr algn="ctr"/>
                      <a:endParaRPr lang="es-CO" sz="120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1172512356"/>
                  </a:ext>
                </a:extLst>
              </a:tr>
              <a:tr h="233828">
                <a:tc vMerge="1">
                  <a:txBody>
                    <a:bodyPr/>
                    <a:lstStyle/>
                    <a:p>
                      <a:endParaRPr lang="es-CO" sz="1600" b="0" dirty="0">
                        <a:solidFill>
                          <a:schemeClr val="tx1"/>
                        </a:solidFill>
                      </a:endParaRPr>
                    </a:p>
                  </a:txBody>
                  <a:tcPr anchor="ctr">
                    <a:solidFill>
                      <a:schemeClr val="bg2">
                        <a:lumMod val="75000"/>
                      </a:schemeClr>
                    </a:solidFill>
                  </a:tcPr>
                </a:tc>
                <a:tc>
                  <a:txBody>
                    <a:bodyPr/>
                    <a:lstStyle/>
                    <a:p>
                      <a:pPr algn="ctr"/>
                      <a:r>
                        <a:rPr lang="es-CO" sz="1200" dirty="0">
                          <a:solidFill>
                            <a:schemeClr val="tx1"/>
                          </a:solidFill>
                        </a:rPr>
                        <a:t>7.492</a:t>
                      </a:r>
                    </a:p>
                  </a:txBody>
                  <a:tcPr anchor="ctr">
                    <a:solidFill>
                      <a:schemeClr val="bg1">
                        <a:lumMod val="85000"/>
                      </a:schemeClr>
                    </a:solidFill>
                  </a:tcPr>
                </a:tc>
                <a:tc>
                  <a:txBody>
                    <a:bodyPr/>
                    <a:lstStyle/>
                    <a:p>
                      <a:pPr algn="ctr"/>
                      <a:r>
                        <a:rPr lang="es-CO" sz="1200" dirty="0">
                          <a:solidFill>
                            <a:schemeClr val="tx1"/>
                          </a:solidFill>
                        </a:rPr>
                        <a:t>6.177</a:t>
                      </a:r>
                    </a:p>
                  </a:txBody>
                  <a:tcPr anchor="ctr">
                    <a:solidFill>
                      <a:schemeClr val="bg1">
                        <a:lumMod val="85000"/>
                      </a:schemeClr>
                    </a:solidFill>
                  </a:tcPr>
                </a:tc>
                <a:tc>
                  <a:txBody>
                    <a:bodyPr/>
                    <a:lstStyle/>
                    <a:p>
                      <a:pPr algn="ctr"/>
                      <a:r>
                        <a:rPr lang="es-CO" sz="1200" dirty="0">
                          <a:solidFill>
                            <a:schemeClr val="tx1"/>
                          </a:solidFill>
                        </a:rPr>
                        <a:t>26.251</a:t>
                      </a:r>
                    </a:p>
                  </a:txBody>
                  <a:tcPr anchor="ctr">
                    <a:solidFill>
                      <a:schemeClr val="bg1">
                        <a:lumMod val="85000"/>
                      </a:schemeClr>
                    </a:solidFill>
                  </a:tcPr>
                </a:tc>
                <a:tc>
                  <a:txBody>
                    <a:bodyPr/>
                    <a:lstStyle/>
                    <a:p>
                      <a:pPr algn="ctr"/>
                      <a:r>
                        <a:rPr lang="es-CO" sz="1200" dirty="0">
                          <a:solidFill>
                            <a:schemeClr val="tx1"/>
                          </a:solidFill>
                        </a:rPr>
                        <a:t>22.649</a:t>
                      </a:r>
                    </a:p>
                  </a:txBody>
                  <a:tcPr anchor="ctr">
                    <a:solidFill>
                      <a:schemeClr val="bg1">
                        <a:lumMod val="85000"/>
                      </a:schemeClr>
                    </a:solidFill>
                  </a:tcPr>
                </a:tc>
                <a:tc>
                  <a:txBody>
                    <a:bodyPr/>
                    <a:lstStyle/>
                    <a:p>
                      <a:pPr algn="ctr"/>
                      <a:r>
                        <a:rPr lang="es-CO" sz="1200" dirty="0">
                          <a:solidFill>
                            <a:schemeClr val="tx1"/>
                          </a:solidFill>
                        </a:rPr>
                        <a:t>86,28%</a:t>
                      </a:r>
                    </a:p>
                  </a:txBody>
                  <a:tcPr anchor="ctr">
                    <a:solidFill>
                      <a:schemeClr val="bg1">
                        <a:lumMod val="85000"/>
                      </a:schemeClr>
                    </a:solidFill>
                  </a:tcPr>
                </a:tc>
                <a:extLst>
                  <a:ext uri="{0D108BD9-81ED-4DB2-BD59-A6C34878D82A}">
                    <a16:rowId xmlns:a16="http://schemas.microsoft.com/office/drawing/2014/main" val="3629371542"/>
                  </a:ext>
                </a:extLst>
              </a:tr>
              <a:tr h="233828">
                <a:tc rowSpan="2">
                  <a:txBody>
                    <a:bodyPr/>
                    <a:lstStyle/>
                    <a:p>
                      <a:r>
                        <a:rPr lang="es-ES" sz="1200" b="0" dirty="0">
                          <a:solidFill>
                            <a:schemeClr val="tx1"/>
                          </a:solidFill>
                        </a:rPr>
                        <a:t>Mantener actualizado el 35% de las capas de información geográfica de la IDE de Bogotá.</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35</a:t>
                      </a:r>
                    </a:p>
                  </a:txBody>
                  <a:tcPr anchor="ctr">
                    <a:solidFill>
                      <a:schemeClr val="bg1">
                        <a:lumMod val="85000"/>
                      </a:schemeClr>
                    </a:solidFill>
                  </a:tcPr>
                </a:tc>
                <a:tc>
                  <a:txBody>
                    <a:bodyPr/>
                    <a:lstStyle/>
                    <a:p>
                      <a:pPr algn="ctr"/>
                      <a:r>
                        <a:rPr lang="es-CO" sz="1200" dirty="0">
                          <a:solidFill>
                            <a:schemeClr val="tx1"/>
                          </a:solidFill>
                        </a:rPr>
                        <a:t>35,7</a:t>
                      </a:r>
                    </a:p>
                  </a:txBody>
                  <a:tcPr anchor="ctr">
                    <a:solidFill>
                      <a:schemeClr val="bg1">
                        <a:lumMod val="85000"/>
                      </a:schemeClr>
                    </a:solidFill>
                  </a:tcPr>
                </a:tc>
                <a:tc>
                  <a:txBody>
                    <a:bodyPr/>
                    <a:lstStyle/>
                    <a:p>
                      <a:pPr algn="ctr"/>
                      <a:r>
                        <a:rPr lang="es-CO" sz="1200" dirty="0">
                          <a:solidFill>
                            <a:schemeClr val="tx1"/>
                          </a:solidFill>
                        </a:rPr>
                        <a:t>35</a:t>
                      </a:r>
                    </a:p>
                  </a:txBody>
                  <a:tcPr anchor="ctr">
                    <a:solidFill>
                      <a:schemeClr val="bg1">
                        <a:lumMod val="85000"/>
                      </a:schemeClr>
                    </a:solidFill>
                  </a:tcPr>
                </a:tc>
                <a:tc>
                  <a:txBody>
                    <a:bodyPr/>
                    <a:lstStyle/>
                    <a:p>
                      <a:pPr algn="ctr"/>
                      <a:r>
                        <a:rPr lang="es-CO" sz="1200" dirty="0">
                          <a:solidFill>
                            <a:schemeClr val="tx1"/>
                          </a:solidFill>
                        </a:rPr>
                        <a:t>35,79</a:t>
                      </a:r>
                    </a:p>
                  </a:txBody>
                  <a:tcPr anchor="ctr">
                    <a:solidFill>
                      <a:schemeClr val="bg1">
                        <a:lumMod val="85000"/>
                      </a:schemeClr>
                    </a:solidFill>
                  </a:tcPr>
                </a:tc>
                <a:tc>
                  <a:txBody>
                    <a:bodyPr/>
                    <a:lstStyle/>
                    <a:p>
                      <a:pPr algn="ctr"/>
                      <a:r>
                        <a:rPr lang="es-CO" sz="1200" dirty="0">
                          <a:solidFill>
                            <a:schemeClr val="tx1"/>
                          </a:solidFill>
                        </a:rPr>
                        <a:t>102%</a:t>
                      </a:r>
                    </a:p>
                  </a:txBody>
                  <a:tcPr anchor="ctr">
                    <a:solidFill>
                      <a:schemeClr val="bg1">
                        <a:lumMod val="85000"/>
                      </a:schemeClr>
                    </a:solidFill>
                  </a:tcPr>
                </a:tc>
                <a:extLst>
                  <a:ext uri="{0D108BD9-81ED-4DB2-BD59-A6C34878D82A}">
                    <a16:rowId xmlns:a16="http://schemas.microsoft.com/office/drawing/2014/main" val="3941704528"/>
                  </a:ext>
                </a:extLst>
              </a:tr>
              <a:tr h="233828">
                <a:tc vMerge="1">
                  <a:txBody>
                    <a:bodyPr/>
                    <a:lstStyle/>
                    <a:p>
                      <a:endParaRPr lang="es-CO" sz="16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327</a:t>
                      </a:r>
                    </a:p>
                  </a:txBody>
                  <a:tcPr anchor="ctr">
                    <a:solidFill>
                      <a:schemeClr val="bg1">
                        <a:lumMod val="85000"/>
                      </a:schemeClr>
                    </a:solidFill>
                  </a:tcPr>
                </a:tc>
                <a:tc>
                  <a:txBody>
                    <a:bodyPr/>
                    <a:lstStyle/>
                    <a:p>
                      <a:pPr algn="ctr"/>
                      <a:r>
                        <a:rPr lang="es-CO" sz="1200" dirty="0">
                          <a:solidFill>
                            <a:schemeClr val="tx1"/>
                          </a:solidFill>
                        </a:rPr>
                        <a:t>318</a:t>
                      </a:r>
                    </a:p>
                  </a:txBody>
                  <a:tcPr anchor="ctr">
                    <a:solidFill>
                      <a:schemeClr val="bg1">
                        <a:lumMod val="85000"/>
                      </a:schemeClr>
                    </a:solidFill>
                  </a:tcPr>
                </a:tc>
                <a:tc>
                  <a:txBody>
                    <a:bodyPr/>
                    <a:lstStyle/>
                    <a:p>
                      <a:pPr algn="ctr"/>
                      <a:r>
                        <a:rPr lang="es-CO" sz="1200" dirty="0">
                          <a:solidFill>
                            <a:schemeClr val="tx1"/>
                          </a:solidFill>
                        </a:rPr>
                        <a:t>521</a:t>
                      </a:r>
                    </a:p>
                  </a:txBody>
                  <a:tcPr anchor="ctr">
                    <a:solidFill>
                      <a:schemeClr val="bg1">
                        <a:lumMod val="85000"/>
                      </a:schemeClr>
                    </a:solidFill>
                  </a:tcPr>
                </a:tc>
                <a:tc>
                  <a:txBody>
                    <a:bodyPr/>
                    <a:lstStyle/>
                    <a:p>
                      <a:pPr algn="ctr"/>
                      <a:r>
                        <a:rPr lang="es-CO" sz="1200" dirty="0">
                          <a:solidFill>
                            <a:schemeClr val="tx1"/>
                          </a:solidFill>
                        </a:rPr>
                        <a:t>511</a:t>
                      </a:r>
                    </a:p>
                  </a:txBody>
                  <a:tcPr anchor="ctr">
                    <a:solidFill>
                      <a:schemeClr val="bg1">
                        <a:lumMod val="85000"/>
                      </a:schemeClr>
                    </a:solidFill>
                  </a:tcPr>
                </a:tc>
                <a:tc>
                  <a:txBody>
                    <a:bodyPr/>
                    <a:lstStyle/>
                    <a:p>
                      <a:pPr algn="ctr"/>
                      <a:r>
                        <a:rPr lang="es-CO" sz="1200" dirty="0">
                          <a:solidFill>
                            <a:schemeClr val="tx1"/>
                          </a:solidFill>
                        </a:rPr>
                        <a:t>96,20%</a:t>
                      </a:r>
                    </a:p>
                  </a:txBody>
                  <a:tcPr anchor="ctr">
                    <a:solidFill>
                      <a:schemeClr val="bg1">
                        <a:lumMod val="85000"/>
                      </a:schemeClr>
                    </a:solidFill>
                  </a:tcPr>
                </a:tc>
                <a:extLst>
                  <a:ext uri="{0D108BD9-81ED-4DB2-BD59-A6C34878D82A}">
                    <a16:rowId xmlns:a16="http://schemas.microsoft.com/office/drawing/2014/main" val="14800472"/>
                  </a:ext>
                </a:extLst>
              </a:tr>
              <a:tr h="233828">
                <a:tc rowSpan="2">
                  <a:txBody>
                    <a:bodyPr/>
                    <a:lstStyle/>
                    <a:p>
                      <a:pPr marL="0" algn="l" defTabSz="914400" rtl="0" eaLnBrk="1" latinLnBrk="0" hangingPunct="1"/>
                      <a:r>
                        <a:rPr lang="es-ES" sz="1200" b="0" kern="1200" dirty="0">
                          <a:solidFill>
                            <a:schemeClr val="tx1"/>
                          </a:solidFill>
                          <a:latin typeface="+mn-lt"/>
                          <a:ea typeface="+mn-ea"/>
                          <a:cs typeface="+mn-cs"/>
                        </a:rPr>
                        <a:t>Incrementar en 25.000 el número de usuarios del Portal de Mapas de Bogotá, con respecto a la vigencia anterior.</a:t>
                      </a:r>
                      <a:endParaRPr lang="es-CO" sz="1200" b="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25.000</a:t>
                      </a:r>
                    </a:p>
                  </a:txBody>
                  <a:tcPr anchor="ctr">
                    <a:solidFill>
                      <a:schemeClr val="bg1">
                        <a:lumMod val="85000"/>
                      </a:schemeClr>
                    </a:solidFill>
                  </a:tcPr>
                </a:tc>
                <a:tc>
                  <a:txBody>
                    <a:bodyPr/>
                    <a:lstStyle/>
                    <a:p>
                      <a:pPr algn="ctr"/>
                      <a:r>
                        <a:rPr lang="es-CO" sz="1200" dirty="0">
                          <a:solidFill>
                            <a:schemeClr val="tx1"/>
                          </a:solidFill>
                        </a:rPr>
                        <a:t>*</a:t>
                      </a:r>
                    </a:p>
                  </a:txBody>
                  <a:tcPr anchor="ctr">
                    <a:solidFill>
                      <a:schemeClr val="bg1">
                        <a:lumMod val="85000"/>
                      </a:schemeClr>
                    </a:solidFill>
                  </a:tcPr>
                </a:tc>
                <a:tc>
                  <a:txBody>
                    <a:bodyPr/>
                    <a:lstStyle/>
                    <a:p>
                      <a:pPr algn="ctr"/>
                      <a:r>
                        <a:rPr lang="es-CO" sz="1200" dirty="0">
                          <a:solidFill>
                            <a:schemeClr val="tx1"/>
                          </a:solidFill>
                        </a:rPr>
                        <a:t>450.224</a:t>
                      </a:r>
                    </a:p>
                  </a:txBody>
                  <a:tcPr anchor="ctr">
                    <a:solidFill>
                      <a:schemeClr val="bg1">
                        <a:lumMod val="85000"/>
                      </a:schemeClr>
                    </a:solidFill>
                  </a:tcPr>
                </a:tc>
                <a:tc>
                  <a:txBody>
                    <a:bodyPr/>
                    <a:lstStyle/>
                    <a:p>
                      <a:pPr algn="ctr"/>
                      <a:r>
                        <a:rPr lang="es-CO" sz="1200" dirty="0">
                          <a:solidFill>
                            <a:schemeClr val="tx1"/>
                          </a:solidFill>
                        </a:rPr>
                        <a:t>425.224</a:t>
                      </a:r>
                    </a:p>
                  </a:txBody>
                  <a:tcPr anchor="ctr">
                    <a:solidFill>
                      <a:schemeClr val="bg1">
                        <a:lumMod val="85000"/>
                      </a:schemeClr>
                    </a:solidFill>
                  </a:tcPr>
                </a:tc>
                <a:tc>
                  <a:txBody>
                    <a:bodyPr/>
                    <a:lstStyle/>
                    <a:p>
                      <a:pPr algn="ctr"/>
                      <a:r>
                        <a:rPr lang="es-CO" sz="1200" dirty="0">
                          <a:solidFill>
                            <a:schemeClr val="tx1"/>
                          </a:solidFill>
                        </a:rPr>
                        <a:t>94%</a:t>
                      </a:r>
                    </a:p>
                  </a:txBody>
                  <a:tcPr anchor="ctr">
                    <a:solidFill>
                      <a:schemeClr val="bg1">
                        <a:lumMod val="85000"/>
                      </a:schemeClr>
                    </a:solidFill>
                  </a:tcPr>
                </a:tc>
                <a:extLst>
                  <a:ext uri="{0D108BD9-81ED-4DB2-BD59-A6C34878D82A}">
                    <a16:rowId xmlns:a16="http://schemas.microsoft.com/office/drawing/2014/main" val="401867604"/>
                  </a:ext>
                </a:extLst>
              </a:tr>
              <a:tr h="233828">
                <a:tc vMerge="1">
                  <a:txBody>
                    <a:bodyPr/>
                    <a:lstStyle/>
                    <a:p>
                      <a:endParaRPr lang="es-CO" sz="16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713</a:t>
                      </a:r>
                    </a:p>
                  </a:txBody>
                  <a:tcPr anchor="ctr">
                    <a:solidFill>
                      <a:schemeClr val="bg1">
                        <a:lumMod val="85000"/>
                      </a:schemeClr>
                    </a:solidFill>
                  </a:tcPr>
                </a:tc>
                <a:tc>
                  <a:txBody>
                    <a:bodyPr/>
                    <a:lstStyle/>
                    <a:p>
                      <a:pPr algn="ctr"/>
                      <a:r>
                        <a:rPr lang="es-CO" sz="1200" dirty="0">
                          <a:solidFill>
                            <a:schemeClr val="tx1"/>
                          </a:solidFill>
                        </a:rPr>
                        <a:t>504</a:t>
                      </a:r>
                    </a:p>
                  </a:txBody>
                  <a:tcPr anchor="ctr">
                    <a:solidFill>
                      <a:schemeClr val="bg1">
                        <a:lumMod val="85000"/>
                      </a:schemeClr>
                    </a:solidFill>
                  </a:tcPr>
                </a:tc>
                <a:tc>
                  <a:txBody>
                    <a:bodyPr/>
                    <a:lstStyle/>
                    <a:p>
                      <a:pPr algn="ctr"/>
                      <a:r>
                        <a:rPr lang="es-CO" sz="1200" dirty="0">
                          <a:solidFill>
                            <a:schemeClr val="tx1"/>
                          </a:solidFill>
                        </a:rPr>
                        <a:t>3.339</a:t>
                      </a:r>
                    </a:p>
                  </a:txBody>
                  <a:tcPr anchor="ctr">
                    <a:solidFill>
                      <a:schemeClr val="bg1">
                        <a:lumMod val="85000"/>
                      </a:schemeClr>
                    </a:solidFill>
                  </a:tcPr>
                </a:tc>
                <a:tc>
                  <a:txBody>
                    <a:bodyPr/>
                    <a:lstStyle/>
                    <a:p>
                      <a:pPr algn="ctr"/>
                      <a:r>
                        <a:rPr lang="es-CO" sz="1200" dirty="0">
                          <a:solidFill>
                            <a:schemeClr val="tx1"/>
                          </a:solidFill>
                        </a:rPr>
                        <a:t>3.061</a:t>
                      </a:r>
                    </a:p>
                  </a:txBody>
                  <a:tcPr anchor="ctr">
                    <a:solidFill>
                      <a:schemeClr val="bg1">
                        <a:lumMod val="85000"/>
                      </a:schemeClr>
                    </a:solidFill>
                  </a:tcPr>
                </a:tc>
                <a:tc>
                  <a:txBody>
                    <a:bodyPr/>
                    <a:lstStyle/>
                    <a:p>
                      <a:pPr algn="ctr"/>
                      <a:r>
                        <a:rPr lang="es-CO" sz="1200" dirty="0">
                          <a:solidFill>
                            <a:schemeClr val="tx1"/>
                          </a:solidFill>
                        </a:rPr>
                        <a:t>91,68%</a:t>
                      </a:r>
                    </a:p>
                  </a:txBody>
                  <a:tcPr anchor="ctr">
                    <a:solidFill>
                      <a:schemeClr val="bg1">
                        <a:lumMod val="85000"/>
                      </a:schemeClr>
                    </a:solidFill>
                  </a:tcPr>
                </a:tc>
                <a:extLst>
                  <a:ext uri="{0D108BD9-81ED-4DB2-BD59-A6C34878D82A}">
                    <a16:rowId xmlns:a16="http://schemas.microsoft.com/office/drawing/2014/main" val="2762059058"/>
                  </a:ext>
                </a:extLst>
              </a:tr>
              <a:tr h="233828">
                <a:tc rowSpan="2">
                  <a:txBody>
                    <a:bodyPr/>
                    <a:lstStyle/>
                    <a:p>
                      <a:pPr algn="just"/>
                      <a:r>
                        <a:rPr lang="es-ES" sz="1200" b="0" dirty="0">
                          <a:solidFill>
                            <a:schemeClr val="tx1"/>
                          </a:solidFill>
                        </a:rPr>
                        <a:t>Complementar en 100.000 Hectáreas la información geográfica de sensores remotos disponible en la Infraestructura de Datos Espaciales de Bogotá.</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30.000</a:t>
                      </a:r>
                    </a:p>
                  </a:txBody>
                  <a:tcPr anchor="ctr">
                    <a:solidFill>
                      <a:schemeClr val="bg1">
                        <a:lumMod val="85000"/>
                      </a:schemeClr>
                    </a:solidFill>
                  </a:tcPr>
                </a:tc>
                <a:tc>
                  <a:txBody>
                    <a:bodyPr/>
                    <a:lstStyle/>
                    <a:p>
                      <a:pPr algn="ctr"/>
                      <a:r>
                        <a:rPr lang="es-CO" sz="1200" dirty="0">
                          <a:solidFill>
                            <a:schemeClr val="tx1"/>
                          </a:solidFill>
                        </a:rPr>
                        <a:t>*</a:t>
                      </a:r>
                    </a:p>
                  </a:txBody>
                  <a:tcPr anchor="ctr">
                    <a:solidFill>
                      <a:schemeClr val="bg1">
                        <a:lumMod val="85000"/>
                      </a:schemeClr>
                    </a:solidFill>
                  </a:tcPr>
                </a:tc>
                <a:tc>
                  <a:txBody>
                    <a:bodyPr/>
                    <a:lstStyle/>
                    <a:p>
                      <a:pPr algn="ctr"/>
                      <a:r>
                        <a:rPr lang="es-CO" sz="1200" dirty="0">
                          <a:solidFill>
                            <a:schemeClr val="tx1"/>
                          </a:solidFill>
                        </a:rPr>
                        <a:t>100.000</a:t>
                      </a:r>
                    </a:p>
                  </a:txBody>
                  <a:tcPr anchor="ctr">
                    <a:solidFill>
                      <a:schemeClr val="bg1">
                        <a:lumMod val="85000"/>
                      </a:schemeClr>
                    </a:solidFill>
                  </a:tcPr>
                </a:tc>
                <a:tc>
                  <a:txBody>
                    <a:bodyPr/>
                    <a:lstStyle/>
                    <a:p>
                      <a:pPr algn="ctr"/>
                      <a:r>
                        <a:rPr lang="es-CO" sz="1200" dirty="0">
                          <a:solidFill>
                            <a:schemeClr val="tx1"/>
                          </a:solidFill>
                        </a:rPr>
                        <a:t>70.000</a:t>
                      </a:r>
                    </a:p>
                  </a:txBody>
                  <a:tcPr anchor="ctr">
                    <a:solidFill>
                      <a:schemeClr val="bg1">
                        <a:lumMod val="85000"/>
                      </a:schemeClr>
                    </a:solidFill>
                  </a:tcPr>
                </a:tc>
                <a:tc>
                  <a:txBody>
                    <a:bodyPr/>
                    <a:lstStyle/>
                    <a:p>
                      <a:pPr algn="ctr"/>
                      <a:r>
                        <a:rPr lang="es-CO" sz="1200" dirty="0">
                          <a:solidFill>
                            <a:schemeClr val="tx1"/>
                          </a:solidFill>
                        </a:rPr>
                        <a:t>70%</a:t>
                      </a:r>
                    </a:p>
                  </a:txBody>
                  <a:tcPr anchor="ctr">
                    <a:solidFill>
                      <a:schemeClr val="bg1">
                        <a:lumMod val="85000"/>
                      </a:schemeClr>
                    </a:solidFill>
                  </a:tcPr>
                </a:tc>
                <a:extLst>
                  <a:ext uri="{0D108BD9-81ED-4DB2-BD59-A6C34878D82A}">
                    <a16:rowId xmlns:a16="http://schemas.microsoft.com/office/drawing/2014/main" val="3267977000"/>
                  </a:ext>
                </a:extLst>
              </a:tr>
              <a:tr h="253038">
                <a:tc vMerge="1">
                  <a:txBody>
                    <a:bodyPr/>
                    <a:lstStyle/>
                    <a:p>
                      <a:endParaRPr lang="es-CO" sz="16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4.246</a:t>
                      </a:r>
                    </a:p>
                  </a:txBody>
                  <a:tcPr anchor="ctr">
                    <a:solidFill>
                      <a:schemeClr val="bg1">
                        <a:lumMod val="85000"/>
                      </a:schemeClr>
                    </a:solidFill>
                  </a:tcPr>
                </a:tc>
                <a:tc>
                  <a:txBody>
                    <a:bodyPr/>
                    <a:lstStyle/>
                    <a:p>
                      <a:pPr algn="ctr"/>
                      <a:r>
                        <a:rPr lang="es-CO" sz="1200" dirty="0">
                          <a:solidFill>
                            <a:schemeClr val="tx1"/>
                          </a:solidFill>
                        </a:rPr>
                        <a:t>684</a:t>
                      </a:r>
                    </a:p>
                  </a:txBody>
                  <a:tcPr anchor="ctr">
                    <a:solidFill>
                      <a:schemeClr val="bg1">
                        <a:lumMod val="85000"/>
                      </a:schemeClr>
                    </a:solidFill>
                  </a:tcPr>
                </a:tc>
                <a:tc>
                  <a:txBody>
                    <a:bodyPr/>
                    <a:lstStyle/>
                    <a:p>
                      <a:pPr algn="ctr"/>
                      <a:r>
                        <a:rPr lang="es-CO" sz="1200" dirty="0">
                          <a:solidFill>
                            <a:schemeClr val="tx1"/>
                          </a:solidFill>
                        </a:rPr>
                        <a:t>10.746</a:t>
                      </a:r>
                    </a:p>
                  </a:txBody>
                  <a:tcPr anchor="ctr">
                    <a:solidFill>
                      <a:schemeClr val="bg1">
                        <a:lumMod val="85000"/>
                      </a:schemeClr>
                    </a:solidFill>
                  </a:tcPr>
                </a:tc>
                <a:tc>
                  <a:txBody>
                    <a:bodyPr/>
                    <a:lstStyle/>
                    <a:p>
                      <a:pPr algn="ctr"/>
                      <a:r>
                        <a:rPr lang="es-CO" sz="1200" dirty="0">
                          <a:solidFill>
                            <a:schemeClr val="tx1"/>
                          </a:solidFill>
                        </a:rPr>
                        <a:t>6.165</a:t>
                      </a:r>
                    </a:p>
                  </a:txBody>
                  <a:tcPr anchor="ctr">
                    <a:solidFill>
                      <a:schemeClr val="bg1">
                        <a:lumMod val="85000"/>
                      </a:schemeClr>
                    </a:solidFill>
                  </a:tcPr>
                </a:tc>
                <a:tc>
                  <a:txBody>
                    <a:bodyPr/>
                    <a:lstStyle/>
                    <a:p>
                      <a:pPr algn="ctr"/>
                      <a:r>
                        <a:rPr lang="es-CO" sz="1200" dirty="0">
                          <a:solidFill>
                            <a:schemeClr val="tx1"/>
                          </a:solidFill>
                        </a:rPr>
                        <a:t>57,37%</a:t>
                      </a:r>
                    </a:p>
                  </a:txBody>
                  <a:tcPr anchor="ctr">
                    <a:solidFill>
                      <a:schemeClr val="bg1">
                        <a:lumMod val="85000"/>
                      </a:schemeClr>
                    </a:solidFill>
                  </a:tcPr>
                </a:tc>
                <a:extLst>
                  <a:ext uri="{0D108BD9-81ED-4DB2-BD59-A6C34878D82A}">
                    <a16:rowId xmlns:a16="http://schemas.microsoft.com/office/drawing/2014/main" val="1724359467"/>
                  </a:ext>
                </a:extLst>
              </a:tr>
              <a:tr h="233828">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Contar con el 100 % del hardware, software y conectividad que soporte la operación de la entidad.</a:t>
                      </a:r>
                      <a:endParaRPr lang="es-CO" sz="120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20</a:t>
                      </a:r>
                    </a:p>
                  </a:txBody>
                  <a:tcPr anchor="ctr">
                    <a:solidFill>
                      <a:schemeClr val="bg1">
                        <a:lumMod val="85000"/>
                      </a:schemeClr>
                    </a:solidFill>
                  </a:tcPr>
                </a:tc>
                <a:tc>
                  <a:txBody>
                    <a:bodyPr/>
                    <a:lstStyle/>
                    <a:p>
                      <a:pPr algn="ctr"/>
                      <a:r>
                        <a:rPr lang="es-CO" sz="1200" dirty="0">
                          <a:solidFill>
                            <a:schemeClr val="tx1"/>
                          </a:solidFill>
                        </a:rPr>
                        <a:t>8</a:t>
                      </a: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r>
                        <a:rPr lang="es-CO" sz="1200" dirty="0">
                          <a:solidFill>
                            <a:schemeClr val="tx1"/>
                          </a:solidFill>
                        </a:rPr>
                        <a:t>88</a:t>
                      </a:r>
                    </a:p>
                  </a:txBody>
                  <a:tcPr anchor="ctr">
                    <a:solidFill>
                      <a:schemeClr val="bg1">
                        <a:lumMod val="85000"/>
                      </a:schemeClr>
                    </a:solidFill>
                  </a:tcPr>
                </a:tc>
                <a:tc>
                  <a:txBody>
                    <a:bodyPr/>
                    <a:lstStyle/>
                    <a:p>
                      <a:pPr algn="ctr"/>
                      <a:r>
                        <a:rPr lang="es-CO" sz="1200" dirty="0">
                          <a:solidFill>
                            <a:schemeClr val="tx1"/>
                          </a:solidFill>
                        </a:rPr>
                        <a:t>88%</a:t>
                      </a:r>
                    </a:p>
                  </a:txBody>
                  <a:tcPr anchor="ctr">
                    <a:solidFill>
                      <a:schemeClr val="bg1">
                        <a:lumMod val="85000"/>
                      </a:schemeClr>
                    </a:solidFill>
                  </a:tcPr>
                </a:tc>
                <a:extLst>
                  <a:ext uri="{0D108BD9-81ED-4DB2-BD59-A6C34878D82A}">
                    <a16:rowId xmlns:a16="http://schemas.microsoft.com/office/drawing/2014/main" val="393071644"/>
                  </a:ext>
                </a:extLst>
              </a:tr>
              <a:tr h="233828">
                <a:tc vMerge="1">
                  <a:txBody>
                    <a:bodyPr/>
                    <a:lstStyle/>
                    <a:p>
                      <a:endParaRPr lang="es-CO" sz="16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6.539</a:t>
                      </a:r>
                    </a:p>
                  </a:txBody>
                  <a:tcPr anchor="ctr">
                    <a:solidFill>
                      <a:schemeClr val="bg1">
                        <a:lumMod val="85000"/>
                      </a:schemeClr>
                    </a:solidFill>
                  </a:tcPr>
                </a:tc>
                <a:tc>
                  <a:txBody>
                    <a:bodyPr/>
                    <a:lstStyle/>
                    <a:p>
                      <a:pPr algn="ctr"/>
                      <a:r>
                        <a:rPr lang="es-CO" sz="1200" dirty="0">
                          <a:solidFill>
                            <a:schemeClr val="tx1"/>
                          </a:solidFill>
                        </a:rPr>
                        <a:t>4.845</a:t>
                      </a:r>
                    </a:p>
                  </a:txBody>
                  <a:tcPr anchor="ctr">
                    <a:solidFill>
                      <a:schemeClr val="bg1">
                        <a:lumMod val="85000"/>
                      </a:schemeClr>
                    </a:solidFill>
                  </a:tcPr>
                </a:tc>
                <a:tc>
                  <a:txBody>
                    <a:bodyPr/>
                    <a:lstStyle/>
                    <a:p>
                      <a:pPr algn="ctr"/>
                      <a:r>
                        <a:rPr lang="es-CO" sz="1200" dirty="0">
                          <a:solidFill>
                            <a:schemeClr val="tx1"/>
                          </a:solidFill>
                        </a:rPr>
                        <a:t>23.916</a:t>
                      </a:r>
                    </a:p>
                  </a:txBody>
                  <a:tcPr anchor="ctr">
                    <a:solidFill>
                      <a:schemeClr val="bg1">
                        <a:lumMod val="85000"/>
                      </a:schemeClr>
                    </a:solidFill>
                  </a:tcPr>
                </a:tc>
                <a:tc>
                  <a:txBody>
                    <a:bodyPr/>
                    <a:lstStyle/>
                    <a:p>
                      <a:pPr algn="ctr"/>
                      <a:r>
                        <a:rPr lang="es-CO" sz="1200" dirty="0">
                          <a:solidFill>
                            <a:schemeClr val="tx1"/>
                          </a:solidFill>
                        </a:rPr>
                        <a:t>20.535</a:t>
                      </a:r>
                    </a:p>
                  </a:txBody>
                  <a:tcPr anchor="ctr">
                    <a:solidFill>
                      <a:schemeClr val="bg1">
                        <a:lumMod val="85000"/>
                      </a:schemeClr>
                    </a:solidFill>
                  </a:tcPr>
                </a:tc>
                <a:tc>
                  <a:txBody>
                    <a:bodyPr/>
                    <a:lstStyle/>
                    <a:p>
                      <a:pPr algn="ctr"/>
                      <a:r>
                        <a:rPr lang="es-CO" sz="1200" dirty="0">
                          <a:solidFill>
                            <a:schemeClr val="tx1"/>
                          </a:solidFill>
                        </a:rPr>
                        <a:t>85,86%</a:t>
                      </a:r>
                    </a:p>
                  </a:txBody>
                  <a:tcPr anchor="ctr">
                    <a:solidFill>
                      <a:schemeClr val="bg1">
                        <a:lumMod val="85000"/>
                      </a:schemeClr>
                    </a:solidFill>
                  </a:tcPr>
                </a:tc>
                <a:extLst>
                  <a:ext uri="{0D108BD9-81ED-4DB2-BD59-A6C34878D82A}">
                    <a16:rowId xmlns:a16="http://schemas.microsoft.com/office/drawing/2014/main" val="184901829"/>
                  </a:ext>
                </a:extLst>
              </a:tr>
              <a:tr h="233828">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Cumplir en un 100% los plazos establecidos por la  estrategia de gobierno en línea.</a:t>
                      </a:r>
                      <a:endParaRPr lang="es-CO" sz="120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r>
                        <a:rPr lang="es-CO" sz="1200" dirty="0">
                          <a:solidFill>
                            <a:schemeClr val="tx1"/>
                          </a:solidFill>
                        </a:rPr>
                        <a:t>42</a:t>
                      </a: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endParaRPr lang="es-CO" sz="1200" dirty="0">
                        <a:solidFill>
                          <a:schemeClr val="tx1"/>
                        </a:solidFill>
                      </a:endParaRPr>
                    </a:p>
                  </a:txBody>
                  <a:tcPr anchor="ctr">
                    <a:solidFill>
                      <a:schemeClr val="bg1">
                        <a:lumMod val="85000"/>
                      </a:schemeClr>
                    </a:solidFill>
                  </a:tcPr>
                </a:tc>
                <a:tc>
                  <a:txBody>
                    <a:bodyPr/>
                    <a:lstStyle/>
                    <a:p>
                      <a:pPr algn="ctr"/>
                      <a:endParaRPr lang="es-CO" sz="120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4187261715"/>
                  </a:ext>
                </a:extLst>
              </a:tr>
              <a:tr h="233828">
                <a:tc vMerge="1">
                  <a:txBody>
                    <a:bodyPr/>
                    <a:lstStyle/>
                    <a:p>
                      <a:endParaRPr lang="es-CO" sz="16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278</a:t>
                      </a:r>
                    </a:p>
                  </a:txBody>
                  <a:tcPr anchor="ctr">
                    <a:solidFill>
                      <a:schemeClr val="bg1">
                        <a:lumMod val="85000"/>
                      </a:schemeClr>
                    </a:solidFill>
                  </a:tcPr>
                </a:tc>
                <a:tc>
                  <a:txBody>
                    <a:bodyPr/>
                    <a:lstStyle/>
                    <a:p>
                      <a:pPr algn="ctr"/>
                      <a:r>
                        <a:rPr lang="es-CO" sz="1200" dirty="0">
                          <a:solidFill>
                            <a:schemeClr val="tx1"/>
                          </a:solidFill>
                        </a:rPr>
                        <a:t>277</a:t>
                      </a:r>
                    </a:p>
                  </a:txBody>
                  <a:tcPr anchor="ctr">
                    <a:solidFill>
                      <a:schemeClr val="bg1">
                        <a:lumMod val="85000"/>
                      </a:schemeClr>
                    </a:solidFill>
                  </a:tcPr>
                </a:tc>
                <a:tc>
                  <a:txBody>
                    <a:bodyPr/>
                    <a:lstStyle/>
                    <a:p>
                      <a:pPr algn="ctr"/>
                      <a:r>
                        <a:rPr lang="es-CO" sz="1200" dirty="0">
                          <a:solidFill>
                            <a:schemeClr val="tx1"/>
                          </a:solidFill>
                        </a:rPr>
                        <a:t>1.640</a:t>
                      </a:r>
                    </a:p>
                  </a:txBody>
                  <a:tcPr anchor="ctr">
                    <a:solidFill>
                      <a:schemeClr val="bg1">
                        <a:lumMod val="85000"/>
                      </a:schemeClr>
                    </a:solidFill>
                  </a:tcPr>
                </a:tc>
                <a:tc>
                  <a:txBody>
                    <a:bodyPr/>
                    <a:lstStyle/>
                    <a:p>
                      <a:pPr algn="ctr"/>
                      <a:r>
                        <a:rPr lang="es-CO" sz="1200" dirty="0">
                          <a:solidFill>
                            <a:schemeClr val="tx1"/>
                          </a:solidFill>
                        </a:rPr>
                        <a:t>1.143</a:t>
                      </a:r>
                    </a:p>
                  </a:txBody>
                  <a:tcPr anchor="ctr">
                    <a:solidFill>
                      <a:schemeClr val="bg1">
                        <a:lumMod val="85000"/>
                      </a:schemeClr>
                    </a:solidFill>
                  </a:tcPr>
                </a:tc>
                <a:tc>
                  <a:txBody>
                    <a:bodyPr/>
                    <a:lstStyle/>
                    <a:p>
                      <a:pPr algn="ctr"/>
                      <a:r>
                        <a:rPr lang="es-CO" sz="1200" dirty="0">
                          <a:solidFill>
                            <a:schemeClr val="tx1"/>
                          </a:solidFill>
                        </a:rPr>
                        <a:t>69,68%</a:t>
                      </a:r>
                    </a:p>
                  </a:txBody>
                  <a:tcPr anchor="ctr">
                    <a:solidFill>
                      <a:schemeClr val="bg1">
                        <a:lumMod val="85000"/>
                      </a:schemeClr>
                    </a:solidFill>
                  </a:tcPr>
                </a:tc>
                <a:extLst>
                  <a:ext uri="{0D108BD9-81ED-4DB2-BD59-A6C34878D82A}">
                    <a16:rowId xmlns:a16="http://schemas.microsoft.com/office/drawing/2014/main" val="3938452444"/>
                  </a:ext>
                </a:extLst>
              </a:tr>
              <a:tr h="355744">
                <a:tc rowSpan="2">
                  <a:txBody>
                    <a:bodyPr/>
                    <a:lstStyle/>
                    <a:p>
                      <a:pPr algn="just"/>
                      <a:r>
                        <a:rPr lang="es-ES" sz="1200" b="0" dirty="0">
                          <a:solidFill>
                            <a:schemeClr val="tx1"/>
                          </a:solidFill>
                        </a:rPr>
                        <a:t>Generar 18.500 millones por concepto de ventas de productos y servicios en el periodo 2016-2020</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1.486</a:t>
                      </a:r>
                    </a:p>
                  </a:txBody>
                  <a:tcPr anchor="ctr">
                    <a:solidFill>
                      <a:schemeClr val="bg1">
                        <a:lumMod val="85000"/>
                      </a:schemeClr>
                    </a:solidFill>
                  </a:tcPr>
                </a:tc>
                <a:tc>
                  <a:txBody>
                    <a:bodyPr/>
                    <a:lstStyle/>
                    <a:p>
                      <a:pPr algn="ctr"/>
                      <a:r>
                        <a:rPr lang="es-CO" sz="1200" dirty="0">
                          <a:solidFill>
                            <a:schemeClr val="tx1"/>
                          </a:solidFill>
                        </a:rPr>
                        <a:t>1.652</a:t>
                      </a:r>
                    </a:p>
                  </a:txBody>
                  <a:tcPr anchor="ctr">
                    <a:solidFill>
                      <a:schemeClr val="bg1">
                        <a:lumMod val="85000"/>
                      </a:schemeClr>
                    </a:solidFill>
                  </a:tcPr>
                </a:tc>
                <a:tc>
                  <a:txBody>
                    <a:bodyPr/>
                    <a:lstStyle/>
                    <a:p>
                      <a:pPr algn="ctr"/>
                      <a:r>
                        <a:rPr lang="es-CO" sz="1200" dirty="0">
                          <a:solidFill>
                            <a:schemeClr val="tx1"/>
                          </a:solidFill>
                        </a:rPr>
                        <a:t>18.500</a:t>
                      </a:r>
                    </a:p>
                  </a:txBody>
                  <a:tcPr anchor="ctr">
                    <a:solidFill>
                      <a:schemeClr val="bg1">
                        <a:lumMod val="85000"/>
                      </a:schemeClr>
                    </a:solidFill>
                  </a:tcPr>
                </a:tc>
                <a:tc>
                  <a:txBody>
                    <a:bodyPr/>
                    <a:lstStyle/>
                    <a:p>
                      <a:pPr algn="ctr"/>
                      <a:r>
                        <a:rPr lang="es-CO" sz="1200" dirty="0">
                          <a:solidFill>
                            <a:schemeClr val="tx1"/>
                          </a:solidFill>
                        </a:rPr>
                        <a:t>18.666</a:t>
                      </a:r>
                    </a:p>
                  </a:txBody>
                  <a:tcPr anchor="ctr">
                    <a:solidFill>
                      <a:schemeClr val="bg1">
                        <a:lumMod val="85000"/>
                      </a:schemeClr>
                    </a:solidFill>
                  </a:tcPr>
                </a:tc>
                <a:tc>
                  <a:txBody>
                    <a:bodyPr/>
                    <a:lstStyle/>
                    <a:p>
                      <a:pPr algn="ctr"/>
                      <a:r>
                        <a:rPr lang="es-CO" sz="1200" dirty="0">
                          <a:solidFill>
                            <a:schemeClr val="tx1"/>
                          </a:solidFill>
                        </a:rPr>
                        <a:t>100,90%</a:t>
                      </a:r>
                    </a:p>
                  </a:txBody>
                  <a:tcPr anchor="ctr">
                    <a:solidFill>
                      <a:schemeClr val="bg1">
                        <a:lumMod val="85000"/>
                      </a:schemeClr>
                    </a:solidFill>
                  </a:tcPr>
                </a:tc>
                <a:extLst>
                  <a:ext uri="{0D108BD9-81ED-4DB2-BD59-A6C34878D82A}">
                    <a16:rowId xmlns:a16="http://schemas.microsoft.com/office/drawing/2014/main" val="2594647645"/>
                  </a:ext>
                </a:extLst>
              </a:tr>
              <a:tr h="260879">
                <a:tc vMerge="1">
                  <a:txBody>
                    <a:bodyPr/>
                    <a:lstStyle/>
                    <a:p>
                      <a:endParaRPr lang="es-CO" sz="12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272</a:t>
                      </a:r>
                    </a:p>
                  </a:txBody>
                  <a:tcPr anchor="ctr">
                    <a:solidFill>
                      <a:schemeClr val="bg1">
                        <a:lumMod val="85000"/>
                      </a:schemeClr>
                    </a:solidFill>
                  </a:tcPr>
                </a:tc>
                <a:tc>
                  <a:txBody>
                    <a:bodyPr/>
                    <a:lstStyle/>
                    <a:p>
                      <a:pPr algn="ctr"/>
                      <a:r>
                        <a:rPr lang="es-CO" sz="1200" dirty="0">
                          <a:solidFill>
                            <a:schemeClr val="tx1"/>
                          </a:solidFill>
                        </a:rPr>
                        <a:t>233</a:t>
                      </a:r>
                    </a:p>
                  </a:txBody>
                  <a:tcPr anchor="ctr">
                    <a:solidFill>
                      <a:schemeClr val="bg1">
                        <a:lumMod val="85000"/>
                      </a:schemeClr>
                    </a:solidFill>
                  </a:tcPr>
                </a:tc>
                <a:tc>
                  <a:txBody>
                    <a:bodyPr/>
                    <a:lstStyle/>
                    <a:p>
                      <a:pPr algn="ctr"/>
                      <a:r>
                        <a:rPr lang="es-CO" sz="1200" dirty="0">
                          <a:solidFill>
                            <a:schemeClr val="tx1"/>
                          </a:solidFill>
                        </a:rPr>
                        <a:t>1.015</a:t>
                      </a:r>
                    </a:p>
                  </a:txBody>
                  <a:tcPr anchor="ctr">
                    <a:solidFill>
                      <a:schemeClr val="bg1">
                        <a:lumMod val="85000"/>
                      </a:schemeClr>
                    </a:solidFill>
                  </a:tcPr>
                </a:tc>
                <a:tc>
                  <a:txBody>
                    <a:bodyPr/>
                    <a:lstStyle/>
                    <a:p>
                      <a:pPr algn="ctr"/>
                      <a:r>
                        <a:rPr lang="es-CO" sz="1200" dirty="0">
                          <a:solidFill>
                            <a:schemeClr val="tx1"/>
                          </a:solidFill>
                        </a:rPr>
                        <a:t>776</a:t>
                      </a:r>
                    </a:p>
                  </a:txBody>
                  <a:tcPr anchor="ctr">
                    <a:solidFill>
                      <a:schemeClr val="bg1">
                        <a:lumMod val="85000"/>
                      </a:schemeClr>
                    </a:solidFill>
                  </a:tcPr>
                </a:tc>
                <a:tc>
                  <a:txBody>
                    <a:bodyPr/>
                    <a:lstStyle/>
                    <a:p>
                      <a:pPr algn="ctr"/>
                      <a:r>
                        <a:rPr lang="es-CO" sz="1200" dirty="0">
                          <a:solidFill>
                            <a:schemeClr val="tx1"/>
                          </a:solidFill>
                        </a:rPr>
                        <a:t>76,46%</a:t>
                      </a:r>
                    </a:p>
                  </a:txBody>
                  <a:tcPr anchor="ctr">
                    <a:solidFill>
                      <a:schemeClr val="bg1">
                        <a:lumMod val="85000"/>
                      </a:schemeClr>
                    </a:solidFill>
                  </a:tcPr>
                </a:tc>
                <a:extLst>
                  <a:ext uri="{0D108BD9-81ED-4DB2-BD59-A6C34878D82A}">
                    <a16:rowId xmlns:a16="http://schemas.microsoft.com/office/drawing/2014/main" val="795686708"/>
                  </a:ext>
                </a:extLst>
              </a:tr>
              <a:tr h="355744">
                <a:tc rowSpan="2">
                  <a:txBody>
                    <a:bodyPr/>
                    <a:lstStyle/>
                    <a:p>
                      <a:r>
                        <a:rPr lang="es-ES" sz="1200" b="0" dirty="0">
                          <a:solidFill>
                            <a:schemeClr val="tx1"/>
                          </a:solidFill>
                        </a:rPr>
                        <a:t>Compartir con 10 entes territoriales y/o instituciones el conocimiento y capacidad de Catastro para capturar, integrar y disponer información.</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1</a:t>
                      </a:r>
                    </a:p>
                  </a:txBody>
                  <a:tcPr anchor="ctr">
                    <a:solidFill>
                      <a:schemeClr val="bg1">
                        <a:lumMod val="85000"/>
                      </a:schemeClr>
                    </a:solidFill>
                  </a:tcPr>
                </a:tc>
                <a:tc>
                  <a:txBody>
                    <a:bodyPr/>
                    <a:lstStyle/>
                    <a:p>
                      <a:pPr algn="ctr"/>
                      <a:r>
                        <a:rPr lang="es-CO" sz="1200" dirty="0">
                          <a:solidFill>
                            <a:schemeClr val="tx1"/>
                          </a:solidFill>
                        </a:rPr>
                        <a:t>0</a:t>
                      </a:r>
                    </a:p>
                  </a:txBody>
                  <a:tcPr anchor="ctr">
                    <a:solidFill>
                      <a:schemeClr val="bg1">
                        <a:lumMod val="85000"/>
                      </a:schemeClr>
                    </a:solidFill>
                  </a:tcPr>
                </a:tc>
                <a:tc>
                  <a:txBody>
                    <a:bodyPr/>
                    <a:lstStyle/>
                    <a:p>
                      <a:pPr algn="ctr"/>
                      <a:r>
                        <a:rPr lang="es-CO" sz="1200" dirty="0">
                          <a:solidFill>
                            <a:schemeClr val="tx1"/>
                          </a:solidFill>
                        </a:rPr>
                        <a:t>10</a:t>
                      </a:r>
                    </a:p>
                  </a:txBody>
                  <a:tcPr anchor="ctr">
                    <a:solidFill>
                      <a:schemeClr val="bg1">
                        <a:lumMod val="85000"/>
                      </a:schemeClr>
                    </a:solidFill>
                  </a:tcPr>
                </a:tc>
                <a:tc>
                  <a:txBody>
                    <a:bodyPr/>
                    <a:lstStyle/>
                    <a:p>
                      <a:pPr algn="ctr"/>
                      <a:r>
                        <a:rPr lang="es-CO" sz="1200" dirty="0">
                          <a:solidFill>
                            <a:schemeClr val="tx1"/>
                          </a:solidFill>
                        </a:rPr>
                        <a:t>9</a:t>
                      </a:r>
                    </a:p>
                  </a:txBody>
                  <a:tcPr anchor="ctr">
                    <a:solidFill>
                      <a:schemeClr val="bg1">
                        <a:lumMod val="85000"/>
                      </a:schemeClr>
                    </a:solidFill>
                  </a:tcPr>
                </a:tc>
                <a:tc>
                  <a:txBody>
                    <a:bodyPr/>
                    <a:lstStyle/>
                    <a:p>
                      <a:pPr algn="ctr"/>
                      <a:r>
                        <a:rPr lang="es-CO" sz="1200" dirty="0">
                          <a:solidFill>
                            <a:schemeClr val="tx1"/>
                          </a:solidFill>
                        </a:rPr>
                        <a:t>90%</a:t>
                      </a:r>
                    </a:p>
                  </a:txBody>
                  <a:tcPr anchor="ctr">
                    <a:solidFill>
                      <a:schemeClr val="bg1">
                        <a:lumMod val="85000"/>
                      </a:schemeClr>
                    </a:solidFill>
                  </a:tcPr>
                </a:tc>
                <a:extLst>
                  <a:ext uri="{0D108BD9-81ED-4DB2-BD59-A6C34878D82A}">
                    <a16:rowId xmlns:a16="http://schemas.microsoft.com/office/drawing/2014/main" val="2500090520"/>
                  </a:ext>
                </a:extLst>
              </a:tr>
              <a:tr h="260879">
                <a:tc vMerge="1">
                  <a:txBody>
                    <a:bodyPr/>
                    <a:lstStyle/>
                    <a:p>
                      <a:endParaRPr lang="es-CO" sz="12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1.736</a:t>
                      </a:r>
                    </a:p>
                  </a:txBody>
                  <a:tcPr anchor="ctr">
                    <a:solidFill>
                      <a:schemeClr val="bg1">
                        <a:lumMod val="85000"/>
                      </a:schemeClr>
                    </a:solidFill>
                  </a:tcPr>
                </a:tc>
                <a:tc>
                  <a:txBody>
                    <a:bodyPr/>
                    <a:lstStyle/>
                    <a:p>
                      <a:pPr algn="ctr"/>
                      <a:r>
                        <a:rPr lang="es-CO" sz="1200" dirty="0">
                          <a:solidFill>
                            <a:schemeClr val="tx1"/>
                          </a:solidFill>
                        </a:rPr>
                        <a:t>943</a:t>
                      </a:r>
                    </a:p>
                  </a:txBody>
                  <a:tcPr anchor="ctr">
                    <a:solidFill>
                      <a:schemeClr val="bg1">
                        <a:lumMod val="85000"/>
                      </a:schemeClr>
                    </a:solidFill>
                  </a:tcPr>
                </a:tc>
                <a:tc>
                  <a:txBody>
                    <a:bodyPr/>
                    <a:lstStyle/>
                    <a:p>
                      <a:pPr algn="ctr"/>
                      <a:r>
                        <a:rPr lang="es-CO" sz="1200" dirty="0">
                          <a:solidFill>
                            <a:schemeClr val="tx1"/>
                          </a:solidFill>
                        </a:rPr>
                        <a:t>14.483</a:t>
                      </a:r>
                    </a:p>
                  </a:txBody>
                  <a:tcPr anchor="ctr">
                    <a:solidFill>
                      <a:schemeClr val="bg1">
                        <a:lumMod val="85000"/>
                      </a:schemeClr>
                    </a:solidFill>
                  </a:tcPr>
                </a:tc>
                <a:tc>
                  <a:txBody>
                    <a:bodyPr/>
                    <a:lstStyle/>
                    <a:p>
                      <a:pPr algn="ctr"/>
                      <a:r>
                        <a:rPr lang="es-CO" sz="1200" dirty="0">
                          <a:solidFill>
                            <a:schemeClr val="tx1"/>
                          </a:solidFill>
                        </a:rPr>
                        <a:t>11.483</a:t>
                      </a:r>
                    </a:p>
                  </a:txBody>
                  <a:tcPr anchor="ctr">
                    <a:solidFill>
                      <a:schemeClr val="bg1">
                        <a:lumMod val="85000"/>
                      </a:schemeClr>
                    </a:solidFill>
                  </a:tcPr>
                </a:tc>
                <a:tc>
                  <a:txBody>
                    <a:bodyPr/>
                    <a:lstStyle/>
                    <a:p>
                      <a:pPr algn="ctr"/>
                      <a:r>
                        <a:rPr lang="es-CO" sz="1200" dirty="0">
                          <a:solidFill>
                            <a:schemeClr val="tx1"/>
                          </a:solidFill>
                        </a:rPr>
                        <a:t>79,91%</a:t>
                      </a:r>
                    </a:p>
                  </a:txBody>
                  <a:tcPr anchor="ctr">
                    <a:solidFill>
                      <a:schemeClr val="bg1">
                        <a:lumMod val="85000"/>
                      </a:schemeClr>
                    </a:solidFill>
                  </a:tcPr>
                </a:tc>
                <a:extLst>
                  <a:ext uri="{0D108BD9-81ED-4DB2-BD59-A6C34878D82A}">
                    <a16:rowId xmlns:a16="http://schemas.microsoft.com/office/drawing/2014/main" val="3930169233"/>
                  </a:ext>
                </a:extLst>
              </a:tr>
            </a:tbl>
          </a:graphicData>
        </a:graphic>
      </p:graphicFrame>
      <p:sp>
        <p:nvSpPr>
          <p:cNvPr id="4" name="CuadroTexto 3">
            <a:extLst>
              <a:ext uri="{FF2B5EF4-FFF2-40B4-BE49-F238E27FC236}">
                <a16:creationId xmlns:a16="http://schemas.microsoft.com/office/drawing/2014/main" id="{2CB56DCB-512D-41CF-B623-E14D2F149924}"/>
              </a:ext>
            </a:extLst>
          </p:cNvPr>
          <p:cNvSpPr txBox="1"/>
          <p:nvPr/>
        </p:nvSpPr>
        <p:spPr>
          <a:xfrm>
            <a:off x="546030" y="6428621"/>
            <a:ext cx="7651630" cy="369332"/>
          </a:xfrm>
          <a:prstGeom prst="rect">
            <a:avLst/>
          </a:prstGeom>
          <a:noFill/>
        </p:spPr>
        <p:txBody>
          <a:bodyPr wrap="square" rtlCol="0">
            <a:spAutoFit/>
          </a:bodyPr>
          <a:lstStyle/>
          <a:p>
            <a:r>
              <a:rPr lang="es-CO" dirty="0">
                <a:solidFill>
                  <a:schemeClr val="bg2">
                    <a:lumMod val="50000"/>
                  </a:schemeClr>
                </a:solidFill>
              </a:rPr>
              <a:t>* Metas que continúan con el nuevo plan de desarrollo</a:t>
            </a:r>
          </a:p>
        </p:txBody>
      </p:sp>
    </p:spTree>
    <p:extLst>
      <p:ext uri="{BB962C8B-B14F-4D97-AF65-F5344CB8AC3E}">
        <p14:creationId xmlns:p14="http://schemas.microsoft.com/office/powerpoint/2010/main" val="3212153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7D608-D2FA-42D4-A314-9FA99797B925}"/>
              </a:ext>
            </a:extLst>
          </p:cNvPr>
          <p:cNvSpPr>
            <a:spLocks noGrp="1"/>
          </p:cNvSpPr>
          <p:nvPr>
            <p:ph type="title"/>
          </p:nvPr>
        </p:nvSpPr>
        <p:spPr>
          <a:xfrm>
            <a:off x="3890074" y="429379"/>
            <a:ext cx="7539926" cy="907592"/>
          </a:xfrm>
        </p:spPr>
        <p:txBody>
          <a:bodyPr/>
          <a:lstStyle/>
          <a:p>
            <a:pPr algn="r"/>
            <a:r>
              <a:rPr lang="es-ES" sz="2000" b="1" dirty="0">
                <a:solidFill>
                  <a:srgbClr val="C00000"/>
                </a:solidFill>
              </a:rPr>
              <a:t>Plan Distrital de Desarrollo Bogotá Mejor para Todos:   	 Cierre de metas </a:t>
            </a:r>
            <a:r>
              <a:rPr lang="es-CO" sz="1600" b="1" dirty="0">
                <a:solidFill>
                  <a:srgbClr val="C00000"/>
                </a:solidFill>
                <a:latin typeface="Arial" panose="020B0604020202020204" pitchFamily="34" charset="0"/>
                <a:cs typeface="Arial" panose="020B0604020202020204" pitchFamily="34" charset="0"/>
              </a:rPr>
              <a:t>Proyecto Inversión: 1180- </a:t>
            </a:r>
            <a:r>
              <a:rPr lang="es-ES" sz="1600" b="1" dirty="0">
                <a:solidFill>
                  <a:srgbClr val="C00000"/>
                </a:solidFill>
                <a:latin typeface="Arial" panose="020B0604020202020204" pitchFamily="34" charset="0"/>
                <a:cs typeface="Arial" panose="020B0604020202020204" pitchFamily="34" charset="0"/>
              </a:rPr>
              <a:t>Afianzar una Gestión Pública Efectiva</a:t>
            </a:r>
            <a:br>
              <a:rPr lang="es-CO" sz="1600" b="1" dirty="0">
                <a:solidFill>
                  <a:srgbClr val="C00000"/>
                </a:solidFill>
                <a:latin typeface="Arial" panose="020B0604020202020204" pitchFamily="34" charset="0"/>
                <a:cs typeface="Arial" panose="020B0604020202020204" pitchFamily="34" charset="0"/>
              </a:rPr>
            </a:br>
            <a:endParaRPr lang="es-CO" dirty="0">
              <a:solidFill>
                <a:srgbClr val="C00000"/>
              </a:solidFill>
            </a:endParaRPr>
          </a:p>
        </p:txBody>
      </p:sp>
      <p:graphicFrame>
        <p:nvGraphicFramePr>
          <p:cNvPr id="11" name="Tabla 11">
            <a:extLst>
              <a:ext uri="{FF2B5EF4-FFF2-40B4-BE49-F238E27FC236}">
                <a16:creationId xmlns:a16="http://schemas.microsoft.com/office/drawing/2014/main" id="{35A58A3D-4097-4EAF-AAEA-7AC92C1BED20}"/>
              </a:ext>
            </a:extLst>
          </p:cNvPr>
          <p:cNvGraphicFramePr>
            <a:graphicFrameLocks noGrp="1"/>
          </p:cNvGraphicFramePr>
          <p:nvPr>
            <p:extLst>
              <p:ext uri="{D42A27DB-BD31-4B8C-83A1-F6EECF244321}">
                <p14:modId xmlns:p14="http://schemas.microsoft.com/office/powerpoint/2010/main" val="803048821"/>
              </p:ext>
            </p:extLst>
          </p:nvPr>
        </p:nvGraphicFramePr>
        <p:xfrm>
          <a:off x="528470" y="1634053"/>
          <a:ext cx="11099939" cy="3148928"/>
        </p:xfrm>
        <a:graphic>
          <a:graphicData uri="http://schemas.openxmlformats.org/drawingml/2006/table">
            <a:tbl>
              <a:tblPr firstRow="1" bandRow="1">
                <a:tableStyleId>{5C22544A-7EE6-4342-B048-85BDC9FD1C3A}</a:tableStyleId>
              </a:tblPr>
              <a:tblGrid>
                <a:gridCol w="4681885">
                  <a:extLst>
                    <a:ext uri="{9D8B030D-6E8A-4147-A177-3AD203B41FA5}">
                      <a16:colId xmlns:a16="http://schemas.microsoft.com/office/drawing/2014/main" val="2964102187"/>
                    </a:ext>
                  </a:extLst>
                </a:gridCol>
                <a:gridCol w="1345720">
                  <a:extLst>
                    <a:ext uri="{9D8B030D-6E8A-4147-A177-3AD203B41FA5}">
                      <a16:colId xmlns:a16="http://schemas.microsoft.com/office/drawing/2014/main" val="163676389"/>
                    </a:ext>
                  </a:extLst>
                </a:gridCol>
                <a:gridCol w="1285336">
                  <a:extLst>
                    <a:ext uri="{9D8B030D-6E8A-4147-A177-3AD203B41FA5}">
                      <a16:colId xmlns:a16="http://schemas.microsoft.com/office/drawing/2014/main" val="3883725818"/>
                    </a:ext>
                  </a:extLst>
                </a:gridCol>
                <a:gridCol w="1319842">
                  <a:extLst>
                    <a:ext uri="{9D8B030D-6E8A-4147-A177-3AD203B41FA5}">
                      <a16:colId xmlns:a16="http://schemas.microsoft.com/office/drawing/2014/main" val="795363795"/>
                    </a:ext>
                  </a:extLst>
                </a:gridCol>
                <a:gridCol w="1259456">
                  <a:extLst>
                    <a:ext uri="{9D8B030D-6E8A-4147-A177-3AD203B41FA5}">
                      <a16:colId xmlns:a16="http://schemas.microsoft.com/office/drawing/2014/main" val="2781126633"/>
                    </a:ext>
                  </a:extLst>
                </a:gridCol>
                <a:gridCol w="1207700">
                  <a:extLst>
                    <a:ext uri="{9D8B030D-6E8A-4147-A177-3AD203B41FA5}">
                      <a16:colId xmlns:a16="http://schemas.microsoft.com/office/drawing/2014/main" val="2516058059"/>
                    </a:ext>
                  </a:extLst>
                </a:gridCol>
              </a:tblGrid>
              <a:tr h="213399">
                <a:tc>
                  <a:txBody>
                    <a:bodyPr/>
                    <a:lstStyle/>
                    <a:p>
                      <a:pPr algn="ctr"/>
                      <a:r>
                        <a:rPr lang="es-ES" sz="1600" b="1" dirty="0">
                          <a:solidFill>
                            <a:schemeClr val="bg1"/>
                          </a:solidFill>
                        </a:rPr>
                        <a:t>Metas PDD Bogotá mejor para todos   </a:t>
                      </a:r>
                      <a:endParaRPr lang="es-CO" sz="1600" b="1" dirty="0">
                        <a:solidFill>
                          <a:schemeClr val="bg1"/>
                        </a:solidFill>
                      </a:endParaRPr>
                    </a:p>
                  </a:txBody>
                  <a:tcPr anchor="ctr">
                    <a:solidFill>
                      <a:srgbClr val="C00000"/>
                    </a:solidFill>
                  </a:tcPr>
                </a:tc>
                <a:tc>
                  <a:txBody>
                    <a:bodyPr/>
                    <a:lstStyle/>
                    <a:p>
                      <a:pPr algn="ctr"/>
                      <a:r>
                        <a:rPr lang="es-CO" sz="1600" b="1" dirty="0">
                          <a:solidFill>
                            <a:schemeClr val="bg1"/>
                          </a:solidFill>
                        </a:rPr>
                        <a:t>Programado 2020</a:t>
                      </a:r>
                    </a:p>
                  </a:txBody>
                  <a:tcPr anchor="ctr">
                    <a:solidFill>
                      <a:srgbClr val="C00000"/>
                    </a:solidFill>
                  </a:tcPr>
                </a:tc>
                <a:tc>
                  <a:txBody>
                    <a:bodyPr/>
                    <a:lstStyle/>
                    <a:p>
                      <a:pPr algn="ctr"/>
                      <a:r>
                        <a:rPr lang="es-CO" sz="1600" b="1" dirty="0">
                          <a:solidFill>
                            <a:schemeClr val="bg1"/>
                          </a:solidFill>
                        </a:rPr>
                        <a:t>Ejecutado 2020</a:t>
                      </a:r>
                    </a:p>
                  </a:txBody>
                  <a:tcPr anchor="ctr">
                    <a:solidFill>
                      <a:srgbClr val="C00000"/>
                    </a:solidFill>
                  </a:tcPr>
                </a:tc>
                <a:tc>
                  <a:txBody>
                    <a:bodyPr/>
                    <a:lstStyle/>
                    <a:p>
                      <a:pPr algn="ctr"/>
                      <a:r>
                        <a:rPr lang="es-ES" sz="1600" b="1" dirty="0">
                          <a:solidFill>
                            <a:schemeClr val="bg1"/>
                          </a:solidFill>
                        </a:rPr>
                        <a:t>Programado vigencia</a:t>
                      </a:r>
                    </a:p>
                    <a:p>
                      <a:pPr algn="ctr"/>
                      <a:r>
                        <a:rPr lang="es-ES" sz="1600" b="1" dirty="0">
                          <a:solidFill>
                            <a:schemeClr val="bg1"/>
                          </a:solidFill>
                        </a:rPr>
                        <a:t>2016 - 2020</a:t>
                      </a:r>
                      <a:endParaRPr lang="es-CO" sz="1600" b="1" dirty="0">
                        <a:solidFill>
                          <a:schemeClr val="bg1"/>
                        </a:solidFill>
                      </a:endParaRPr>
                    </a:p>
                  </a:txBody>
                  <a:tcPr anchor="ctr">
                    <a:solidFill>
                      <a:srgbClr val="C00000"/>
                    </a:solidFill>
                  </a:tcPr>
                </a:tc>
                <a:tc>
                  <a:txBody>
                    <a:bodyPr/>
                    <a:lstStyle/>
                    <a:p>
                      <a:pPr algn="ctr"/>
                      <a:r>
                        <a:rPr lang="es-ES" sz="1600" b="1" dirty="0">
                          <a:solidFill>
                            <a:schemeClr val="bg1"/>
                          </a:solidFill>
                        </a:rPr>
                        <a:t>Ejecutado</a:t>
                      </a:r>
                    </a:p>
                    <a:p>
                      <a:pPr algn="ctr"/>
                      <a:r>
                        <a:rPr lang="es-ES" sz="1600" b="1" dirty="0">
                          <a:solidFill>
                            <a:schemeClr val="bg1"/>
                          </a:solidFill>
                        </a:rPr>
                        <a:t>Vigencia</a:t>
                      </a:r>
                    </a:p>
                    <a:p>
                      <a:pPr algn="ctr"/>
                      <a:r>
                        <a:rPr lang="es-ES" sz="1600" b="1" dirty="0">
                          <a:solidFill>
                            <a:schemeClr val="bg1"/>
                          </a:solidFill>
                        </a:rPr>
                        <a:t>2016 - 2020</a:t>
                      </a:r>
                      <a:endParaRPr lang="es-CO" sz="1600" b="1" dirty="0">
                        <a:solidFill>
                          <a:schemeClr val="bg1"/>
                        </a:solidFill>
                      </a:endParaRPr>
                    </a:p>
                  </a:txBody>
                  <a:tcPr anchor="ctr">
                    <a:solidFill>
                      <a:srgbClr val="C00000"/>
                    </a:solidFill>
                  </a:tcPr>
                </a:tc>
                <a:tc>
                  <a:txBody>
                    <a:bodyPr/>
                    <a:lstStyle/>
                    <a:p>
                      <a:pPr algn="ctr"/>
                      <a:r>
                        <a:rPr lang="es-ES" sz="1400" b="1" dirty="0">
                          <a:solidFill>
                            <a:schemeClr val="bg1"/>
                          </a:solidFill>
                        </a:rPr>
                        <a:t>Porcentaje</a:t>
                      </a:r>
                      <a:endParaRPr lang="es-CO" sz="1400" b="1" dirty="0">
                        <a:solidFill>
                          <a:schemeClr val="bg1"/>
                        </a:solidFill>
                      </a:endParaRPr>
                    </a:p>
                  </a:txBody>
                  <a:tcPr anchor="ctr">
                    <a:solidFill>
                      <a:srgbClr val="C00000"/>
                    </a:solidFill>
                  </a:tcPr>
                </a:tc>
                <a:extLst>
                  <a:ext uri="{0D108BD9-81ED-4DB2-BD59-A6C34878D82A}">
                    <a16:rowId xmlns:a16="http://schemas.microsoft.com/office/drawing/2014/main" val="1814275928"/>
                  </a:ext>
                </a:extLst>
              </a:tr>
              <a:tr h="340024">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Implementar cuatro (4) Esquemas de Comunicación con grupos de interés.</a:t>
                      </a:r>
                      <a:endParaRPr lang="es-CO" sz="120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1</a:t>
                      </a:r>
                    </a:p>
                  </a:txBody>
                  <a:tcPr anchor="ctr">
                    <a:solidFill>
                      <a:schemeClr val="bg1">
                        <a:lumMod val="85000"/>
                      </a:schemeClr>
                    </a:solidFill>
                  </a:tcPr>
                </a:tc>
                <a:tc>
                  <a:txBody>
                    <a:bodyPr/>
                    <a:lstStyle/>
                    <a:p>
                      <a:pPr algn="ctr"/>
                      <a:r>
                        <a:rPr lang="es-CO" sz="1200" dirty="0">
                          <a:solidFill>
                            <a:schemeClr val="tx1"/>
                          </a:solidFill>
                        </a:rPr>
                        <a:t>0,42</a:t>
                      </a:r>
                    </a:p>
                  </a:txBody>
                  <a:tcPr anchor="ctr">
                    <a:solidFill>
                      <a:schemeClr val="bg1">
                        <a:lumMod val="85000"/>
                      </a:schemeClr>
                    </a:solidFill>
                  </a:tcPr>
                </a:tc>
                <a:tc>
                  <a:txBody>
                    <a:bodyPr/>
                    <a:lstStyle/>
                    <a:p>
                      <a:pPr algn="ctr"/>
                      <a:r>
                        <a:rPr lang="es-CO" sz="1200" dirty="0">
                          <a:solidFill>
                            <a:schemeClr val="tx1"/>
                          </a:solidFill>
                        </a:rPr>
                        <a:t>4</a:t>
                      </a:r>
                    </a:p>
                  </a:txBody>
                  <a:tcPr anchor="ctr">
                    <a:solidFill>
                      <a:schemeClr val="bg1">
                        <a:lumMod val="85000"/>
                      </a:schemeClr>
                    </a:solidFill>
                  </a:tcPr>
                </a:tc>
                <a:tc>
                  <a:txBody>
                    <a:bodyPr/>
                    <a:lstStyle/>
                    <a:p>
                      <a:pPr algn="ctr"/>
                      <a:r>
                        <a:rPr lang="es-CO" sz="1200" dirty="0">
                          <a:solidFill>
                            <a:schemeClr val="tx1"/>
                          </a:solidFill>
                        </a:rPr>
                        <a:t>3,42</a:t>
                      </a:r>
                    </a:p>
                  </a:txBody>
                  <a:tcPr anchor="ctr">
                    <a:solidFill>
                      <a:schemeClr val="bg1">
                        <a:lumMod val="85000"/>
                      </a:schemeClr>
                    </a:solidFill>
                  </a:tcPr>
                </a:tc>
                <a:tc>
                  <a:txBody>
                    <a:bodyPr/>
                    <a:lstStyle/>
                    <a:p>
                      <a:pPr algn="ctr"/>
                      <a:r>
                        <a:rPr lang="es-CO" sz="1200" dirty="0">
                          <a:solidFill>
                            <a:schemeClr val="tx1"/>
                          </a:solidFill>
                        </a:rPr>
                        <a:t>85,50%</a:t>
                      </a:r>
                    </a:p>
                  </a:txBody>
                  <a:tcPr anchor="ctr">
                    <a:solidFill>
                      <a:schemeClr val="bg1">
                        <a:lumMod val="85000"/>
                      </a:schemeClr>
                    </a:solidFill>
                  </a:tcPr>
                </a:tc>
                <a:extLst>
                  <a:ext uri="{0D108BD9-81ED-4DB2-BD59-A6C34878D82A}">
                    <a16:rowId xmlns:a16="http://schemas.microsoft.com/office/drawing/2014/main" val="1172512356"/>
                  </a:ext>
                </a:extLst>
              </a:tr>
              <a:tr h="0">
                <a:tc vMerge="1">
                  <a:txBody>
                    <a:bodyPr/>
                    <a:lstStyle/>
                    <a:p>
                      <a:endParaRPr lang="es-CO" sz="1600" b="0" dirty="0">
                        <a:solidFill>
                          <a:schemeClr val="tx1"/>
                        </a:solidFill>
                      </a:endParaRPr>
                    </a:p>
                  </a:txBody>
                  <a:tcPr anchor="ctr">
                    <a:solidFill>
                      <a:schemeClr val="bg2">
                        <a:lumMod val="75000"/>
                      </a:schemeClr>
                    </a:solidFill>
                  </a:tcPr>
                </a:tc>
                <a:tc>
                  <a:txBody>
                    <a:bodyPr/>
                    <a:lstStyle/>
                    <a:p>
                      <a:pPr algn="ctr"/>
                      <a:r>
                        <a:rPr lang="es-CO" sz="1200" dirty="0">
                          <a:solidFill>
                            <a:schemeClr val="tx1"/>
                          </a:solidFill>
                        </a:rPr>
                        <a:t>246</a:t>
                      </a:r>
                    </a:p>
                  </a:txBody>
                  <a:tcPr anchor="ctr">
                    <a:solidFill>
                      <a:schemeClr val="bg1">
                        <a:lumMod val="85000"/>
                      </a:schemeClr>
                    </a:solidFill>
                  </a:tcPr>
                </a:tc>
                <a:tc>
                  <a:txBody>
                    <a:bodyPr/>
                    <a:lstStyle/>
                    <a:p>
                      <a:pPr algn="ctr"/>
                      <a:r>
                        <a:rPr lang="es-CO" sz="1200" dirty="0">
                          <a:solidFill>
                            <a:schemeClr val="tx1"/>
                          </a:solidFill>
                        </a:rPr>
                        <a:t>143</a:t>
                      </a:r>
                    </a:p>
                  </a:txBody>
                  <a:tcPr anchor="ctr">
                    <a:solidFill>
                      <a:schemeClr val="bg1">
                        <a:lumMod val="85000"/>
                      </a:schemeClr>
                    </a:solidFill>
                  </a:tcPr>
                </a:tc>
                <a:tc>
                  <a:txBody>
                    <a:bodyPr/>
                    <a:lstStyle/>
                    <a:p>
                      <a:pPr algn="ctr"/>
                      <a:r>
                        <a:rPr lang="es-CO" sz="1200" dirty="0">
                          <a:solidFill>
                            <a:schemeClr val="tx1"/>
                          </a:solidFill>
                        </a:rPr>
                        <a:t>933</a:t>
                      </a:r>
                    </a:p>
                  </a:txBody>
                  <a:tcPr anchor="ctr">
                    <a:solidFill>
                      <a:schemeClr val="bg1">
                        <a:lumMod val="85000"/>
                      </a:schemeClr>
                    </a:solidFill>
                  </a:tcPr>
                </a:tc>
                <a:tc>
                  <a:txBody>
                    <a:bodyPr/>
                    <a:lstStyle/>
                    <a:p>
                      <a:pPr algn="ctr"/>
                      <a:r>
                        <a:rPr lang="es-CO" sz="1200" dirty="0">
                          <a:solidFill>
                            <a:schemeClr val="tx1"/>
                          </a:solidFill>
                        </a:rPr>
                        <a:t>829</a:t>
                      </a:r>
                    </a:p>
                  </a:txBody>
                  <a:tcPr anchor="ctr">
                    <a:solidFill>
                      <a:schemeClr val="bg1">
                        <a:lumMod val="85000"/>
                      </a:schemeClr>
                    </a:solidFill>
                  </a:tcPr>
                </a:tc>
                <a:tc>
                  <a:txBody>
                    <a:bodyPr/>
                    <a:lstStyle/>
                    <a:p>
                      <a:pPr algn="ctr"/>
                      <a:r>
                        <a:rPr lang="es-CO" sz="1200" dirty="0">
                          <a:solidFill>
                            <a:schemeClr val="tx1"/>
                          </a:solidFill>
                        </a:rPr>
                        <a:t>88,90%</a:t>
                      </a:r>
                    </a:p>
                  </a:txBody>
                  <a:tcPr anchor="ctr">
                    <a:solidFill>
                      <a:schemeClr val="bg1">
                        <a:lumMod val="85000"/>
                      </a:schemeClr>
                    </a:solidFill>
                  </a:tcPr>
                </a:tc>
                <a:extLst>
                  <a:ext uri="{0D108BD9-81ED-4DB2-BD59-A6C34878D82A}">
                    <a16:rowId xmlns:a16="http://schemas.microsoft.com/office/drawing/2014/main" val="3629371542"/>
                  </a:ext>
                </a:extLst>
              </a:tr>
              <a:tr h="340024">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Automatizar 6 procedimientos que apoyan la misión de la Unidad</a:t>
                      </a:r>
                      <a:endParaRPr lang="es-CO" sz="1200" kern="1200" dirty="0">
                        <a:solidFill>
                          <a:schemeClr val="tx1"/>
                        </a:solidFill>
                        <a:latin typeface="+mn-lt"/>
                        <a:ea typeface="+mn-ea"/>
                        <a:cs typeface="+mn-cs"/>
                      </a:endParaRPr>
                    </a:p>
                  </a:txBody>
                  <a:tcPr anchor="ctr">
                    <a:solidFill>
                      <a:schemeClr val="bg1">
                        <a:lumMod val="85000"/>
                      </a:schemeClr>
                    </a:solidFill>
                  </a:tcPr>
                </a:tc>
                <a:tc>
                  <a:txBody>
                    <a:bodyPr/>
                    <a:lstStyle/>
                    <a:p>
                      <a:pPr algn="ctr"/>
                      <a:r>
                        <a:rPr lang="es-CO" sz="1200" dirty="0">
                          <a:solidFill>
                            <a:schemeClr val="tx1"/>
                          </a:solidFill>
                        </a:rPr>
                        <a:t>0,02</a:t>
                      </a:r>
                    </a:p>
                  </a:txBody>
                  <a:tcPr anchor="ctr">
                    <a:solidFill>
                      <a:schemeClr val="bg1">
                        <a:lumMod val="85000"/>
                      </a:schemeClr>
                    </a:solidFill>
                  </a:tcPr>
                </a:tc>
                <a:tc>
                  <a:txBody>
                    <a:bodyPr/>
                    <a:lstStyle/>
                    <a:p>
                      <a:pPr algn="ctr"/>
                      <a:r>
                        <a:rPr lang="es-CO" sz="1200" dirty="0">
                          <a:solidFill>
                            <a:schemeClr val="tx1"/>
                          </a:solidFill>
                        </a:rPr>
                        <a:t>0</a:t>
                      </a:r>
                    </a:p>
                  </a:txBody>
                  <a:tcPr anchor="ctr">
                    <a:solidFill>
                      <a:schemeClr val="bg1">
                        <a:lumMod val="85000"/>
                      </a:schemeClr>
                    </a:solidFill>
                  </a:tcPr>
                </a:tc>
                <a:tc>
                  <a:txBody>
                    <a:bodyPr/>
                    <a:lstStyle/>
                    <a:p>
                      <a:pPr algn="ctr"/>
                      <a:r>
                        <a:rPr lang="es-CO" sz="1200" dirty="0">
                          <a:solidFill>
                            <a:schemeClr val="tx1"/>
                          </a:solidFill>
                        </a:rPr>
                        <a:t>6</a:t>
                      </a:r>
                    </a:p>
                  </a:txBody>
                  <a:tcPr anchor="ctr">
                    <a:solidFill>
                      <a:schemeClr val="bg1">
                        <a:lumMod val="85000"/>
                      </a:schemeClr>
                    </a:solidFill>
                  </a:tcPr>
                </a:tc>
                <a:tc>
                  <a:txBody>
                    <a:bodyPr/>
                    <a:lstStyle/>
                    <a:p>
                      <a:pPr algn="ctr"/>
                      <a:r>
                        <a:rPr lang="es-CO" sz="1200" dirty="0">
                          <a:solidFill>
                            <a:schemeClr val="tx1"/>
                          </a:solidFill>
                        </a:rPr>
                        <a:t>5,98</a:t>
                      </a:r>
                    </a:p>
                  </a:txBody>
                  <a:tcPr anchor="ctr">
                    <a:solidFill>
                      <a:schemeClr val="bg1">
                        <a:lumMod val="85000"/>
                      </a:schemeClr>
                    </a:solidFill>
                  </a:tcPr>
                </a:tc>
                <a:tc>
                  <a:txBody>
                    <a:bodyPr/>
                    <a:lstStyle/>
                    <a:p>
                      <a:pPr algn="ctr"/>
                      <a:r>
                        <a:rPr lang="es-CO" sz="1200" dirty="0">
                          <a:solidFill>
                            <a:schemeClr val="tx1"/>
                          </a:solidFill>
                        </a:rPr>
                        <a:t>99,67%</a:t>
                      </a:r>
                    </a:p>
                  </a:txBody>
                  <a:tcPr anchor="ctr">
                    <a:solidFill>
                      <a:schemeClr val="bg1">
                        <a:lumMod val="85000"/>
                      </a:schemeClr>
                    </a:solidFill>
                  </a:tcPr>
                </a:tc>
                <a:extLst>
                  <a:ext uri="{0D108BD9-81ED-4DB2-BD59-A6C34878D82A}">
                    <a16:rowId xmlns:a16="http://schemas.microsoft.com/office/drawing/2014/main" val="1265240021"/>
                  </a:ext>
                </a:extLst>
              </a:tr>
              <a:tr h="183527">
                <a:tc vMerge="1">
                  <a:txBody>
                    <a:bodyPr/>
                    <a:lstStyle/>
                    <a:p>
                      <a:endParaRPr lang="es-CO" sz="1600" b="0" dirty="0">
                        <a:solidFill>
                          <a:schemeClr val="tx1"/>
                        </a:solidFill>
                      </a:endParaRPr>
                    </a:p>
                  </a:txBody>
                  <a:tcPr anchor="ctr">
                    <a:solidFill>
                      <a:schemeClr val="bg2">
                        <a:lumMod val="75000"/>
                      </a:schemeClr>
                    </a:solidFill>
                  </a:tcPr>
                </a:tc>
                <a:tc>
                  <a:txBody>
                    <a:bodyPr/>
                    <a:lstStyle/>
                    <a:p>
                      <a:pPr algn="ctr"/>
                      <a:r>
                        <a:rPr lang="es-CO" sz="1200" dirty="0">
                          <a:solidFill>
                            <a:schemeClr val="tx1"/>
                          </a:solidFill>
                        </a:rPr>
                        <a:t>0</a:t>
                      </a:r>
                    </a:p>
                  </a:txBody>
                  <a:tcPr anchor="ctr">
                    <a:solidFill>
                      <a:schemeClr val="bg1">
                        <a:lumMod val="85000"/>
                      </a:schemeClr>
                    </a:solidFill>
                  </a:tcPr>
                </a:tc>
                <a:tc>
                  <a:txBody>
                    <a:bodyPr/>
                    <a:lstStyle/>
                    <a:p>
                      <a:pPr algn="ctr"/>
                      <a:r>
                        <a:rPr lang="es-CO" sz="1200" dirty="0">
                          <a:solidFill>
                            <a:schemeClr val="tx1"/>
                          </a:solidFill>
                        </a:rPr>
                        <a:t>0</a:t>
                      </a:r>
                    </a:p>
                  </a:txBody>
                  <a:tcPr anchor="ctr">
                    <a:solidFill>
                      <a:schemeClr val="bg1">
                        <a:lumMod val="85000"/>
                      </a:schemeClr>
                    </a:solidFill>
                  </a:tcPr>
                </a:tc>
                <a:tc>
                  <a:txBody>
                    <a:bodyPr/>
                    <a:lstStyle/>
                    <a:p>
                      <a:pPr algn="ctr"/>
                      <a:r>
                        <a:rPr lang="es-CO" sz="1200" dirty="0">
                          <a:solidFill>
                            <a:schemeClr val="tx1"/>
                          </a:solidFill>
                        </a:rPr>
                        <a:t>697</a:t>
                      </a:r>
                    </a:p>
                  </a:txBody>
                  <a:tcPr anchor="ctr">
                    <a:solidFill>
                      <a:schemeClr val="bg1">
                        <a:lumMod val="85000"/>
                      </a:schemeClr>
                    </a:solidFill>
                  </a:tcPr>
                </a:tc>
                <a:tc>
                  <a:txBody>
                    <a:bodyPr/>
                    <a:lstStyle/>
                    <a:p>
                      <a:pPr algn="ctr"/>
                      <a:r>
                        <a:rPr lang="es-CO" sz="1200" dirty="0">
                          <a:solidFill>
                            <a:schemeClr val="tx1"/>
                          </a:solidFill>
                        </a:rPr>
                        <a:t>657</a:t>
                      </a:r>
                    </a:p>
                  </a:txBody>
                  <a:tcPr anchor="ctr">
                    <a:solidFill>
                      <a:schemeClr val="bg1">
                        <a:lumMod val="85000"/>
                      </a:schemeClr>
                    </a:solidFill>
                  </a:tcPr>
                </a:tc>
                <a:tc>
                  <a:txBody>
                    <a:bodyPr/>
                    <a:lstStyle/>
                    <a:p>
                      <a:pPr algn="ctr"/>
                      <a:r>
                        <a:rPr lang="es-CO" sz="1200" dirty="0">
                          <a:solidFill>
                            <a:schemeClr val="tx1"/>
                          </a:solidFill>
                        </a:rPr>
                        <a:t>94,25%</a:t>
                      </a:r>
                    </a:p>
                  </a:txBody>
                  <a:tcPr anchor="ctr">
                    <a:solidFill>
                      <a:schemeClr val="bg1">
                        <a:lumMod val="85000"/>
                      </a:schemeClr>
                    </a:solidFill>
                  </a:tcPr>
                </a:tc>
                <a:extLst>
                  <a:ext uri="{0D108BD9-81ED-4DB2-BD59-A6C34878D82A}">
                    <a16:rowId xmlns:a16="http://schemas.microsoft.com/office/drawing/2014/main" val="3564466370"/>
                  </a:ext>
                </a:extLst>
              </a:tr>
              <a:tr h="183527">
                <a:tc rowSpan="2">
                  <a:txBody>
                    <a:bodyPr/>
                    <a:lstStyle/>
                    <a:p>
                      <a:pPr algn="just"/>
                      <a:r>
                        <a:rPr lang="es-ES" sz="1200" b="0" dirty="0">
                          <a:solidFill>
                            <a:schemeClr val="tx1"/>
                          </a:solidFill>
                        </a:rPr>
                        <a:t>Mejorar en 30% el nivel de confianza ciudadana en la entidad.739</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10</a:t>
                      </a:r>
                    </a:p>
                  </a:txBody>
                  <a:tcPr anchor="ctr">
                    <a:solidFill>
                      <a:schemeClr val="bg1">
                        <a:lumMod val="85000"/>
                      </a:schemeClr>
                    </a:solidFill>
                  </a:tcPr>
                </a:tc>
                <a:tc>
                  <a:txBody>
                    <a:bodyPr/>
                    <a:lstStyle/>
                    <a:p>
                      <a:pPr algn="ctr"/>
                      <a:r>
                        <a:rPr lang="es-CO" sz="1200" dirty="0">
                          <a:solidFill>
                            <a:schemeClr val="tx1"/>
                          </a:solidFill>
                        </a:rPr>
                        <a:t>4,3</a:t>
                      </a:r>
                    </a:p>
                  </a:txBody>
                  <a:tcPr anchor="ctr">
                    <a:solidFill>
                      <a:schemeClr val="bg1">
                        <a:lumMod val="85000"/>
                      </a:schemeClr>
                    </a:solidFill>
                  </a:tcPr>
                </a:tc>
                <a:tc>
                  <a:txBody>
                    <a:bodyPr/>
                    <a:lstStyle/>
                    <a:p>
                      <a:pPr algn="ctr"/>
                      <a:r>
                        <a:rPr lang="es-CO" sz="1200" dirty="0">
                          <a:solidFill>
                            <a:schemeClr val="tx1"/>
                          </a:solidFill>
                        </a:rPr>
                        <a:t>30</a:t>
                      </a:r>
                    </a:p>
                  </a:txBody>
                  <a:tcPr anchor="ctr">
                    <a:solidFill>
                      <a:schemeClr val="bg1">
                        <a:lumMod val="85000"/>
                      </a:schemeClr>
                    </a:solidFill>
                  </a:tcPr>
                </a:tc>
                <a:tc>
                  <a:txBody>
                    <a:bodyPr/>
                    <a:lstStyle/>
                    <a:p>
                      <a:pPr algn="ctr"/>
                      <a:r>
                        <a:rPr lang="es-CO" sz="1200" dirty="0">
                          <a:solidFill>
                            <a:schemeClr val="tx1"/>
                          </a:solidFill>
                        </a:rPr>
                        <a:t>24,3</a:t>
                      </a:r>
                    </a:p>
                  </a:txBody>
                  <a:tcPr anchor="ctr">
                    <a:solidFill>
                      <a:schemeClr val="bg1">
                        <a:lumMod val="85000"/>
                      </a:schemeClr>
                    </a:solidFill>
                  </a:tcPr>
                </a:tc>
                <a:tc>
                  <a:txBody>
                    <a:bodyPr/>
                    <a:lstStyle/>
                    <a:p>
                      <a:pPr algn="ctr"/>
                      <a:r>
                        <a:rPr lang="es-CO" sz="1200" dirty="0">
                          <a:solidFill>
                            <a:schemeClr val="tx1"/>
                          </a:solidFill>
                        </a:rPr>
                        <a:t>81%</a:t>
                      </a:r>
                    </a:p>
                  </a:txBody>
                  <a:tcPr anchor="ctr">
                    <a:solidFill>
                      <a:schemeClr val="bg1">
                        <a:lumMod val="85000"/>
                      </a:schemeClr>
                    </a:solidFill>
                  </a:tcPr>
                </a:tc>
                <a:extLst>
                  <a:ext uri="{0D108BD9-81ED-4DB2-BD59-A6C34878D82A}">
                    <a16:rowId xmlns:a16="http://schemas.microsoft.com/office/drawing/2014/main" val="3589251482"/>
                  </a:ext>
                </a:extLst>
              </a:tr>
              <a:tr h="183527">
                <a:tc vMerge="1">
                  <a:txBody>
                    <a:bodyPr/>
                    <a:lstStyle/>
                    <a:p>
                      <a:endParaRPr lang="es-CO" sz="16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739</a:t>
                      </a:r>
                    </a:p>
                  </a:txBody>
                  <a:tcPr anchor="ctr">
                    <a:solidFill>
                      <a:schemeClr val="bg1">
                        <a:lumMod val="85000"/>
                      </a:schemeClr>
                    </a:solidFill>
                  </a:tcPr>
                </a:tc>
                <a:tc>
                  <a:txBody>
                    <a:bodyPr/>
                    <a:lstStyle/>
                    <a:p>
                      <a:pPr algn="ctr"/>
                      <a:r>
                        <a:rPr lang="es-CO" sz="1200" dirty="0">
                          <a:solidFill>
                            <a:schemeClr val="tx1"/>
                          </a:solidFill>
                        </a:rPr>
                        <a:t>658</a:t>
                      </a:r>
                    </a:p>
                  </a:txBody>
                  <a:tcPr anchor="ctr">
                    <a:solidFill>
                      <a:schemeClr val="bg1">
                        <a:lumMod val="85000"/>
                      </a:schemeClr>
                    </a:solidFill>
                  </a:tcPr>
                </a:tc>
                <a:tc>
                  <a:txBody>
                    <a:bodyPr/>
                    <a:lstStyle/>
                    <a:p>
                      <a:pPr algn="ctr"/>
                      <a:r>
                        <a:rPr lang="es-CO" sz="1200" dirty="0">
                          <a:solidFill>
                            <a:schemeClr val="tx1"/>
                          </a:solidFill>
                        </a:rPr>
                        <a:t>2.191</a:t>
                      </a:r>
                    </a:p>
                  </a:txBody>
                  <a:tcPr anchor="ctr">
                    <a:solidFill>
                      <a:schemeClr val="bg1">
                        <a:lumMod val="85000"/>
                      </a:schemeClr>
                    </a:solidFill>
                  </a:tcPr>
                </a:tc>
                <a:tc>
                  <a:txBody>
                    <a:bodyPr/>
                    <a:lstStyle/>
                    <a:p>
                      <a:pPr algn="ctr"/>
                      <a:r>
                        <a:rPr lang="es-CO" sz="1200" dirty="0">
                          <a:solidFill>
                            <a:schemeClr val="tx1"/>
                          </a:solidFill>
                        </a:rPr>
                        <a:t>2.102</a:t>
                      </a:r>
                    </a:p>
                  </a:txBody>
                  <a:tcPr anchor="ctr">
                    <a:solidFill>
                      <a:schemeClr val="bg1">
                        <a:lumMod val="85000"/>
                      </a:schemeClr>
                    </a:solidFill>
                  </a:tcPr>
                </a:tc>
                <a:tc>
                  <a:txBody>
                    <a:bodyPr/>
                    <a:lstStyle/>
                    <a:p>
                      <a:pPr algn="ctr"/>
                      <a:r>
                        <a:rPr lang="es-CO" sz="1200" dirty="0">
                          <a:solidFill>
                            <a:schemeClr val="tx1"/>
                          </a:solidFill>
                        </a:rPr>
                        <a:t>95,90%</a:t>
                      </a:r>
                    </a:p>
                  </a:txBody>
                  <a:tcPr anchor="ctr">
                    <a:solidFill>
                      <a:schemeClr val="bg1">
                        <a:lumMod val="85000"/>
                      </a:schemeClr>
                    </a:solidFill>
                  </a:tcPr>
                </a:tc>
                <a:extLst>
                  <a:ext uri="{0D108BD9-81ED-4DB2-BD59-A6C34878D82A}">
                    <a16:rowId xmlns:a16="http://schemas.microsoft.com/office/drawing/2014/main" val="1571382420"/>
                  </a:ext>
                </a:extLst>
              </a:tr>
              <a:tr h="183527">
                <a:tc rowSpan="2">
                  <a:txBody>
                    <a:bodyPr/>
                    <a:lstStyle/>
                    <a:p>
                      <a:r>
                        <a:rPr lang="es-ES" sz="1200" b="0" dirty="0">
                          <a:solidFill>
                            <a:schemeClr val="tx1"/>
                          </a:solidFill>
                        </a:rPr>
                        <a:t>Gestionar el 100% del plan de adecuación y sostenibilidad SIG - MIPG</a:t>
                      </a:r>
                      <a:endParaRPr lang="es-CO" sz="1200" b="0"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r>
                        <a:rPr lang="es-CO" sz="1200" dirty="0">
                          <a:solidFill>
                            <a:schemeClr val="tx1"/>
                          </a:solidFill>
                        </a:rPr>
                        <a:t>43</a:t>
                      </a:r>
                    </a:p>
                  </a:txBody>
                  <a:tcPr anchor="ctr">
                    <a:solidFill>
                      <a:schemeClr val="bg1">
                        <a:lumMod val="85000"/>
                      </a:schemeClr>
                    </a:solidFill>
                  </a:tcPr>
                </a:tc>
                <a:tc>
                  <a:txBody>
                    <a:bodyPr/>
                    <a:lstStyle/>
                    <a:p>
                      <a:pPr algn="ctr"/>
                      <a:r>
                        <a:rPr lang="es-CO" sz="1200" dirty="0">
                          <a:solidFill>
                            <a:schemeClr val="tx1"/>
                          </a:solidFill>
                        </a:rPr>
                        <a:t>100</a:t>
                      </a:r>
                    </a:p>
                  </a:txBody>
                  <a:tcPr anchor="ctr">
                    <a:solidFill>
                      <a:schemeClr val="bg1">
                        <a:lumMod val="85000"/>
                      </a:schemeClr>
                    </a:solidFill>
                  </a:tcPr>
                </a:tc>
                <a:tc>
                  <a:txBody>
                    <a:bodyPr/>
                    <a:lstStyle/>
                    <a:p>
                      <a:pPr algn="ctr"/>
                      <a:r>
                        <a:rPr lang="es-CO" sz="1200" dirty="0">
                          <a:solidFill>
                            <a:schemeClr val="tx1"/>
                          </a:solidFill>
                        </a:rPr>
                        <a:t>*</a:t>
                      </a:r>
                    </a:p>
                  </a:txBody>
                  <a:tcPr anchor="ctr">
                    <a:solidFill>
                      <a:schemeClr val="bg1">
                        <a:lumMod val="85000"/>
                      </a:schemeClr>
                    </a:solidFill>
                  </a:tcPr>
                </a:tc>
                <a:tc>
                  <a:txBody>
                    <a:bodyPr/>
                    <a:lstStyle/>
                    <a:p>
                      <a:pPr algn="ctr"/>
                      <a:endParaRPr lang="es-CO" sz="1200" dirty="0">
                        <a:solidFill>
                          <a:schemeClr val="tx1"/>
                        </a:solidFill>
                      </a:endParaRPr>
                    </a:p>
                  </a:txBody>
                  <a:tcPr anchor="ctr">
                    <a:solidFill>
                      <a:schemeClr val="bg1">
                        <a:lumMod val="85000"/>
                      </a:schemeClr>
                    </a:solidFill>
                  </a:tcPr>
                </a:tc>
                <a:extLst>
                  <a:ext uri="{0D108BD9-81ED-4DB2-BD59-A6C34878D82A}">
                    <a16:rowId xmlns:a16="http://schemas.microsoft.com/office/drawing/2014/main" val="3941704528"/>
                  </a:ext>
                </a:extLst>
              </a:tr>
              <a:tr h="183527">
                <a:tc vMerge="1">
                  <a:txBody>
                    <a:bodyPr/>
                    <a:lstStyle/>
                    <a:p>
                      <a:endParaRPr lang="es-CO" sz="1600" b="1" dirty="0">
                        <a:solidFill>
                          <a:schemeClr val="tx1"/>
                        </a:solidFill>
                      </a:endParaRPr>
                    </a:p>
                  </a:txBody>
                  <a:tcPr anchor="ctr">
                    <a:solidFill>
                      <a:schemeClr val="bg1">
                        <a:lumMod val="85000"/>
                      </a:schemeClr>
                    </a:solidFill>
                  </a:tcPr>
                </a:tc>
                <a:tc>
                  <a:txBody>
                    <a:bodyPr/>
                    <a:lstStyle/>
                    <a:p>
                      <a:pPr algn="ctr"/>
                      <a:r>
                        <a:rPr lang="es-CO" sz="1200" dirty="0">
                          <a:solidFill>
                            <a:schemeClr val="tx1"/>
                          </a:solidFill>
                        </a:rPr>
                        <a:t>363</a:t>
                      </a:r>
                    </a:p>
                  </a:txBody>
                  <a:tcPr anchor="ctr">
                    <a:solidFill>
                      <a:schemeClr val="bg1">
                        <a:lumMod val="85000"/>
                      </a:schemeClr>
                    </a:solidFill>
                  </a:tcPr>
                </a:tc>
                <a:tc>
                  <a:txBody>
                    <a:bodyPr/>
                    <a:lstStyle/>
                    <a:p>
                      <a:pPr algn="ctr"/>
                      <a:r>
                        <a:rPr lang="es-CO" sz="1200" dirty="0">
                          <a:solidFill>
                            <a:schemeClr val="tx1"/>
                          </a:solidFill>
                        </a:rPr>
                        <a:t>326</a:t>
                      </a:r>
                    </a:p>
                  </a:txBody>
                  <a:tcPr anchor="ctr">
                    <a:solidFill>
                      <a:schemeClr val="bg1">
                        <a:lumMod val="85000"/>
                      </a:schemeClr>
                    </a:solidFill>
                  </a:tcPr>
                </a:tc>
                <a:tc>
                  <a:txBody>
                    <a:bodyPr/>
                    <a:lstStyle/>
                    <a:p>
                      <a:pPr algn="ctr"/>
                      <a:r>
                        <a:rPr lang="es-CO" sz="1200" dirty="0">
                          <a:solidFill>
                            <a:schemeClr val="tx1"/>
                          </a:solidFill>
                        </a:rPr>
                        <a:t>748</a:t>
                      </a:r>
                    </a:p>
                  </a:txBody>
                  <a:tcPr anchor="ctr">
                    <a:solidFill>
                      <a:schemeClr val="bg1">
                        <a:lumMod val="85000"/>
                      </a:schemeClr>
                    </a:solidFill>
                  </a:tcPr>
                </a:tc>
                <a:tc>
                  <a:txBody>
                    <a:bodyPr/>
                    <a:lstStyle/>
                    <a:p>
                      <a:pPr algn="ctr"/>
                      <a:r>
                        <a:rPr lang="es-CO" sz="1200" dirty="0">
                          <a:solidFill>
                            <a:schemeClr val="tx1"/>
                          </a:solidFill>
                        </a:rPr>
                        <a:t>711</a:t>
                      </a:r>
                    </a:p>
                  </a:txBody>
                  <a:tcPr anchor="ctr">
                    <a:solidFill>
                      <a:schemeClr val="bg1">
                        <a:lumMod val="85000"/>
                      </a:schemeClr>
                    </a:solidFill>
                  </a:tcPr>
                </a:tc>
                <a:tc>
                  <a:txBody>
                    <a:bodyPr/>
                    <a:lstStyle/>
                    <a:p>
                      <a:pPr algn="ctr"/>
                      <a:r>
                        <a:rPr lang="es-CO" sz="1200" dirty="0">
                          <a:solidFill>
                            <a:schemeClr val="tx1"/>
                          </a:solidFill>
                        </a:rPr>
                        <a:t>95%</a:t>
                      </a:r>
                    </a:p>
                  </a:txBody>
                  <a:tcPr anchor="ctr">
                    <a:solidFill>
                      <a:schemeClr val="bg1">
                        <a:lumMod val="85000"/>
                      </a:schemeClr>
                    </a:solidFill>
                  </a:tcPr>
                </a:tc>
                <a:extLst>
                  <a:ext uri="{0D108BD9-81ED-4DB2-BD59-A6C34878D82A}">
                    <a16:rowId xmlns:a16="http://schemas.microsoft.com/office/drawing/2014/main" val="14800472"/>
                  </a:ext>
                </a:extLst>
              </a:tr>
            </a:tbl>
          </a:graphicData>
        </a:graphic>
      </p:graphicFrame>
      <p:sp>
        <p:nvSpPr>
          <p:cNvPr id="4" name="CuadroTexto 3">
            <a:extLst>
              <a:ext uri="{FF2B5EF4-FFF2-40B4-BE49-F238E27FC236}">
                <a16:creationId xmlns:a16="http://schemas.microsoft.com/office/drawing/2014/main" id="{39E07441-44B4-410D-8425-05450B1FFCD5}"/>
              </a:ext>
            </a:extLst>
          </p:cNvPr>
          <p:cNvSpPr txBox="1"/>
          <p:nvPr/>
        </p:nvSpPr>
        <p:spPr>
          <a:xfrm>
            <a:off x="546030" y="6428621"/>
            <a:ext cx="7651630" cy="369332"/>
          </a:xfrm>
          <a:prstGeom prst="rect">
            <a:avLst/>
          </a:prstGeom>
          <a:noFill/>
        </p:spPr>
        <p:txBody>
          <a:bodyPr wrap="square" rtlCol="0">
            <a:spAutoFit/>
          </a:bodyPr>
          <a:lstStyle/>
          <a:p>
            <a:r>
              <a:rPr lang="es-CO" dirty="0">
                <a:solidFill>
                  <a:schemeClr val="bg2">
                    <a:lumMod val="50000"/>
                  </a:schemeClr>
                </a:solidFill>
              </a:rPr>
              <a:t>* Metas que continúan con el nuevo plan de desarrollo</a:t>
            </a:r>
          </a:p>
        </p:txBody>
      </p:sp>
    </p:spTree>
    <p:extLst>
      <p:ext uri="{BB962C8B-B14F-4D97-AF65-F5344CB8AC3E}">
        <p14:creationId xmlns:p14="http://schemas.microsoft.com/office/powerpoint/2010/main" val="1555180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6904384" y="1977253"/>
            <a:ext cx="5451593" cy="24314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Ejecución de los proyectos de inversión asociados al Plan de Distrital Desarrollo </a:t>
            </a:r>
            <a:endParaRPr kumimoji="0" lang="es-CO" sz="2800" b="0"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2000" dirty="0">
                <a:solidFill>
                  <a:schemeClr val="bg2">
                    <a:lumMod val="50000"/>
                  </a:schemeClr>
                </a:solidFill>
              </a:rPr>
              <a:t>“Un nuevo contrato social y ambiental para la Bogotá del siglo XXI”</a:t>
            </a:r>
          </a:p>
        </p:txBody>
      </p:sp>
      <p:pic>
        <p:nvPicPr>
          <p:cNvPr id="6" name="Picture 2" descr="Plan de Acción | Portal Web ID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4085"/>
            <a:ext cx="6128636" cy="367835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7C4564C1-CACD-4F47-AAF5-DC0051DF229C}"/>
              </a:ext>
            </a:extLst>
          </p:cNvPr>
          <p:cNvSpPr/>
          <p:nvPr/>
        </p:nvSpPr>
        <p:spPr>
          <a:xfrm>
            <a:off x="6716650" y="1824085"/>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216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E742B7-3CA2-46CC-93D8-F4C8484F5F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554" y="5029200"/>
            <a:ext cx="1010946" cy="1828800"/>
          </a:xfrm>
          <a:prstGeom prst="rect">
            <a:avLst/>
          </a:prstGeom>
        </p:spPr>
      </p:pic>
      <p:sp>
        <p:nvSpPr>
          <p:cNvPr id="10" name="Rectángulo 9">
            <a:extLst>
              <a:ext uri="{FF2B5EF4-FFF2-40B4-BE49-F238E27FC236}">
                <a16:creationId xmlns:a16="http://schemas.microsoft.com/office/drawing/2014/main" id="{3FB8D185-8C86-4B70-B706-3128D6B1A895}"/>
              </a:ext>
            </a:extLst>
          </p:cNvPr>
          <p:cNvSpPr/>
          <p:nvPr/>
        </p:nvSpPr>
        <p:spPr>
          <a:xfrm>
            <a:off x="4351677" y="392946"/>
            <a:ext cx="7295072" cy="707886"/>
          </a:xfrm>
          <a:prstGeom prst="rect">
            <a:avLst/>
          </a:prstGeom>
        </p:spPr>
        <p:txBody>
          <a:bodyPr wrap="square">
            <a:spAutoFit/>
          </a:bodyPr>
          <a:lstStyle/>
          <a:p>
            <a:pPr algn="r" fontAlgn="ctr"/>
            <a:r>
              <a:rPr lang="es-ES" sz="2000" dirty="0">
                <a:solidFill>
                  <a:srgbClr val="C00000"/>
                </a:solidFill>
              </a:rPr>
              <a:t>Ejecución presupuestal por proyecto de inversión:  Nuevo contrato social y ambiental para la Bogotá del siglo XXI</a:t>
            </a:r>
          </a:p>
        </p:txBody>
      </p:sp>
      <p:pic>
        <p:nvPicPr>
          <p:cNvPr id="11" name="Picture 4">
            <a:extLst>
              <a:ext uri="{FF2B5EF4-FFF2-40B4-BE49-F238E27FC236}">
                <a16:creationId xmlns:a16="http://schemas.microsoft.com/office/drawing/2014/main" id="{4C75EE49-9F3A-47C7-A12E-DCC61C8C75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4263" y="6087131"/>
            <a:ext cx="3114437" cy="618637"/>
          </a:xfrm>
          <a:prstGeom prst="rect">
            <a:avLst/>
          </a:prstGeom>
        </p:spPr>
      </p:pic>
      <p:graphicFrame>
        <p:nvGraphicFramePr>
          <p:cNvPr id="3" name="Tabla 2">
            <a:extLst>
              <a:ext uri="{FF2B5EF4-FFF2-40B4-BE49-F238E27FC236}">
                <a16:creationId xmlns:a16="http://schemas.microsoft.com/office/drawing/2014/main" id="{093D3B89-D727-4097-865B-667A2CA901D2}"/>
              </a:ext>
            </a:extLst>
          </p:cNvPr>
          <p:cNvGraphicFramePr>
            <a:graphicFrameLocks noGrp="1"/>
          </p:cNvGraphicFramePr>
          <p:nvPr>
            <p:extLst>
              <p:ext uri="{D42A27DB-BD31-4B8C-83A1-F6EECF244321}">
                <p14:modId xmlns:p14="http://schemas.microsoft.com/office/powerpoint/2010/main" val="2635602963"/>
              </p:ext>
            </p:extLst>
          </p:nvPr>
        </p:nvGraphicFramePr>
        <p:xfrm>
          <a:off x="281531" y="1507292"/>
          <a:ext cx="5905513" cy="3981859"/>
        </p:xfrm>
        <a:graphic>
          <a:graphicData uri="http://schemas.openxmlformats.org/drawingml/2006/table">
            <a:tbl>
              <a:tblPr firstRow="1" bandRow="1">
                <a:tableStyleId>{5C22544A-7EE6-4342-B048-85BDC9FD1C3A}</a:tableStyleId>
              </a:tblPr>
              <a:tblGrid>
                <a:gridCol w="2437918">
                  <a:extLst>
                    <a:ext uri="{9D8B030D-6E8A-4147-A177-3AD203B41FA5}">
                      <a16:colId xmlns:a16="http://schemas.microsoft.com/office/drawing/2014/main" val="3568490797"/>
                    </a:ext>
                  </a:extLst>
                </a:gridCol>
                <a:gridCol w="1163782">
                  <a:extLst>
                    <a:ext uri="{9D8B030D-6E8A-4147-A177-3AD203B41FA5}">
                      <a16:colId xmlns:a16="http://schemas.microsoft.com/office/drawing/2014/main" val="1417922235"/>
                    </a:ext>
                  </a:extLst>
                </a:gridCol>
                <a:gridCol w="1163782">
                  <a:extLst>
                    <a:ext uri="{9D8B030D-6E8A-4147-A177-3AD203B41FA5}">
                      <a16:colId xmlns:a16="http://schemas.microsoft.com/office/drawing/2014/main" val="1958493395"/>
                    </a:ext>
                  </a:extLst>
                </a:gridCol>
                <a:gridCol w="1140031">
                  <a:extLst>
                    <a:ext uri="{9D8B030D-6E8A-4147-A177-3AD203B41FA5}">
                      <a16:colId xmlns:a16="http://schemas.microsoft.com/office/drawing/2014/main" val="1959242705"/>
                    </a:ext>
                  </a:extLst>
                </a:gridCol>
              </a:tblGrid>
              <a:tr h="540558">
                <a:tc>
                  <a:txBody>
                    <a:bodyPr/>
                    <a:lstStyle/>
                    <a:p>
                      <a:pPr algn="ctr"/>
                      <a:r>
                        <a:rPr lang="es-CO" sz="900" dirty="0">
                          <a:solidFill>
                            <a:schemeClr val="bg1"/>
                          </a:solidFill>
                        </a:rPr>
                        <a:t>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CO" sz="900" dirty="0">
                          <a:solidFill>
                            <a:schemeClr val="bg1"/>
                          </a:solidFill>
                        </a:rPr>
                        <a:t>APROPIACIÓN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CO" sz="900" dirty="0">
                          <a:solidFill>
                            <a:schemeClr val="bg1"/>
                          </a:solidFill>
                        </a:rPr>
                        <a:t>COMPROMETIDO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CO" sz="900" dirty="0">
                          <a:solidFill>
                            <a:schemeClr val="bg1"/>
                          </a:solidFill>
                        </a:rPr>
                        <a:t>% COMPROMETIDO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276107315"/>
                  </a:ext>
                </a:extLst>
              </a:tr>
              <a:tr h="98283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50" b="0" dirty="0">
                          <a:solidFill>
                            <a:schemeClr val="tx1"/>
                          </a:solidFill>
                          <a:latin typeface="Calibri" panose="020F0502020204030204" pitchFamily="34" charset="0"/>
                          <a:ea typeface="+mn-ea"/>
                          <a:cs typeface="Calibri" panose="020F0502020204030204" pitchFamily="34" charset="0"/>
                        </a:rPr>
                        <a:t>Proyecto 7775 - Implementación y prestación de los servicios de gestión y/u operación catastral oficial con fines multipropósito en 20 entidades territoriales</a:t>
                      </a:r>
                    </a:p>
                    <a:p>
                      <a:endParaRPr lang="es-CO"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solidFill>
                            <a:schemeClr val="tx1"/>
                          </a:solidFill>
                        </a:rPr>
                        <a:t>$3.139.306.634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t>$359.820.870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9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206916"/>
                  </a:ext>
                </a:extLst>
              </a:tr>
              <a:tr h="1130258">
                <a:tc>
                  <a:txBody>
                    <a:bodyPr/>
                    <a:lstStyle/>
                    <a:p>
                      <a:pPr algn="just"/>
                      <a:r>
                        <a:rPr lang="es-ES" sz="1050" b="0" dirty="0">
                          <a:solidFill>
                            <a:schemeClr val="tx1"/>
                          </a:solidFill>
                          <a:latin typeface="Calibri" panose="020F0502020204030204" pitchFamily="34" charset="0"/>
                          <a:cs typeface="Calibri" panose="020F0502020204030204" pitchFamily="34" charset="0"/>
                        </a:rPr>
                        <a:t>Proyecto 7839 - Fortalecimiento de la Infraestructura de Datos Espaciales de Bogotá como herramienta para la integración de la información de las entidades distritales para la toma de decisiones</a:t>
                      </a:r>
                      <a:endParaRPr lang="es-CO"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solidFill>
                            <a:schemeClr val="tx1"/>
                          </a:solidFill>
                        </a:rPr>
                        <a:t>$4.708.413.795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t>$1.477.90.326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9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294836"/>
                  </a:ext>
                </a:extLst>
              </a:tr>
              <a:tr h="6879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50" b="0" kern="1200" dirty="0">
                          <a:solidFill>
                            <a:schemeClr val="tx1"/>
                          </a:solidFill>
                          <a:latin typeface="Calibri" panose="020F0502020204030204" pitchFamily="34" charset="0"/>
                          <a:ea typeface="+mn-ea"/>
                          <a:cs typeface="Calibri" panose="020F0502020204030204" pitchFamily="34" charset="0"/>
                        </a:rPr>
                        <a:t>Proyecto 7840 - Fortalecimiento de la gestión catastral con enfoque multipropósito en Bogotá 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solidFill>
                            <a:schemeClr val="tx1"/>
                          </a:solidFill>
                        </a:rPr>
                        <a:t>$600.135.676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t>$51.320.760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9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311054"/>
                  </a:ext>
                </a:extLst>
              </a:tr>
              <a:tr h="54055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50" b="0" kern="1200" dirty="0">
                          <a:solidFill>
                            <a:schemeClr val="tx1"/>
                          </a:solidFill>
                          <a:latin typeface="Calibri" panose="020F0502020204030204" pitchFamily="34" charset="0"/>
                          <a:ea typeface="+mn-ea"/>
                          <a:cs typeface="Calibri" panose="020F0502020204030204" pitchFamily="34" charset="0"/>
                        </a:rPr>
                        <a:t>Proyecto 7841 - Fortalecimiento Institucional de la UAECD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050" b="0" kern="1200" dirty="0">
                        <a:solidFill>
                          <a:schemeClr val="tx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solidFill>
                            <a:schemeClr val="tx1"/>
                          </a:solidFill>
                        </a:rPr>
                        <a:t>$2.535.682.025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s-CO" sz="900" dirty="0"/>
                        <a:t>$1.251.555.075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CO" sz="900"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629158"/>
                  </a:ext>
                </a:extLst>
              </a:tr>
            </a:tbl>
          </a:graphicData>
        </a:graphic>
      </p:graphicFrame>
      <p:pic>
        <p:nvPicPr>
          <p:cNvPr id="7" name="Imagen 6">
            <a:extLst>
              <a:ext uri="{FF2B5EF4-FFF2-40B4-BE49-F238E27FC236}">
                <a16:creationId xmlns:a16="http://schemas.microsoft.com/office/drawing/2014/main" id="{E6221130-90BA-4E77-8628-3CA595A40E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0588" y="1507292"/>
            <a:ext cx="5738877" cy="3914940"/>
          </a:xfrm>
          <a:prstGeom prst="rect">
            <a:avLst/>
          </a:prstGeom>
        </p:spPr>
      </p:pic>
      <p:graphicFrame>
        <p:nvGraphicFramePr>
          <p:cNvPr id="2" name="Tabla 1">
            <a:extLst>
              <a:ext uri="{FF2B5EF4-FFF2-40B4-BE49-F238E27FC236}">
                <a16:creationId xmlns:a16="http://schemas.microsoft.com/office/drawing/2014/main" id="{AF3FEEEA-8A21-489C-862A-2668440B94FE}"/>
              </a:ext>
            </a:extLst>
          </p:cNvPr>
          <p:cNvGraphicFramePr>
            <a:graphicFrameLocks noGrp="1"/>
          </p:cNvGraphicFramePr>
          <p:nvPr>
            <p:extLst>
              <p:ext uri="{D42A27DB-BD31-4B8C-83A1-F6EECF244321}">
                <p14:modId xmlns:p14="http://schemas.microsoft.com/office/powerpoint/2010/main" val="721185317"/>
              </p:ext>
            </p:extLst>
          </p:nvPr>
        </p:nvGraphicFramePr>
        <p:xfrm>
          <a:off x="600694" y="5516795"/>
          <a:ext cx="4883033" cy="381000"/>
        </p:xfrm>
        <a:graphic>
          <a:graphicData uri="http://schemas.openxmlformats.org/drawingml/2006/table">
            <a:tbl>
              <a:tblPr/>
              <a:tblGrid>
                <a:gridCol w="4883033">
                  <a:extLst>
                    <a:ext uri="{9D8B030D-6E8A-4147-A177-3AD203B41FA5}">
                      <a16:colId xmlns:a16="http://schemas.microsoft.com/office/drawing/2014/main" val="4259096466"/>
                    </a:ext>
                  </a:extLst>
                </a:gridCol>
              </a:tblGrid>
              <a:tr h="190500">
                <a:tc>
                  <a:txBody>
                    <a:bodyPr/>
                    <a:lstStyle/>
                    <a:p>
                      <a:pPr marL="0" algn="l" defTabSz="914400" rtl="0" eaLnBrk="1" fontAlgn="ctr" latinLnBrk="0" hangingPunct="1"/>
                      <a:r>
                        <a:rPr lang="es-CO" sz="1100" kern="1200" dirty="0">
                          <a:solidFill>
                            <a:schemeClr val="bg2">
                              <a:lumMod val="50000"/>
                            </a:schemeClr>
                          </a:solidFill>
                          <a:latin typeface="+mn-lt"/>
                          <a:ea typeface="+mn-ea"/>
                          <a:cs typeface="+mn-cs"/>
                        </a:rPr>
                        <a:t>• Corte: Octubre 31 de 2020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5919586"/>
                  </a:ext>
                </a:extLst>
              </a:tr>
              <a:tr h="190500">
                <a:tc>
                  <a:txBody>
                    <a:bodyPr/>
                    <a:lstStyle/>
                    <a:p>
                      <a:pPr marL="0" algn="l" defTabSz="914400" rtl="0" eaLnBrk="1" fontAlgn="ctr" latinLnBrk="0" hangingPunct="1"/>
                      <a:r>
                        <a:rPr lang="es-CO" sz="1100" kern="1200" dirty="0">
                          <a:solidFill>
                            <a:schemeClr val="bg2">
                              <a:lumMod val="50000"/>
                            </a:schemeClr>
                          </a:solidFill>
                          <a:latin typeface="+mn-lt"/>
                          <a:ea typeface="+mn-ea"/>
                          <a:cs typeface="+mn-cs"/>
                        </a:rPr>
                        <a:t>• Cifras en pesos corrientes</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380583131"/>
                  </a:ext>
                </a:extLst>
              </a:tr>
            </a:tbl>
          </a:graphicData>
        </a:graphic>
      </p:graphicFrame>
    </p:spTree>
    <p:extLst>
      <p:ext uri="{BB962C8B-B14F-4D97-AF65-F5344CB8AC3E}">
        <p14:creationId xmlns:p14="http://schemas.microsoft.com/office/powerpoint/2010/main" val="273235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0FD017D-CB35-4809-AC2A-7BF54B54A367}"/>
              </a:ext>
            </a:extLst>
          </p:cNvPr>
          <p:cNvSpPr/>
          <p:nvPr/>
        </p:nvSpPr>
        <p:spPr>
          <a:xfrm>
            <a:off x="4626727" y="392099"/>
            <a:ext cx="7295072" cy="707886"/>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2000" dirty="0">
                <a:solidFill>
                  <a:srgbClr val="C00000"/>
                </a:solidFill>
              </a:rPr>
              <a:t>Ejecución metas Plan Distrital de Desarrollo</a:t>
            </a:r>
          </a:p>
          <a:p>
            <a:pPr marL="0" marR="0" lvl="0" indent="0" algn="r" defTabSz="914400" rtl="0" eaLnBrk="1" fontAlgn="auto" latinLnBrk="0" hangingPunct="1">
              <a:lnSpc>
                <a:spcPct val="100000"/>
              </a:lnSpc>
              <a:spcBef>
                <a:spcPts val="0"/>
              </a:spcBef>
              <a:spcAft>
                <a:spcPts val="0"/>
              </a:spcAft>
              <a:buClrTx/>
              <a:buSzTx/>
              <a:buFontTx/>
              <a:buNone/>
              <a:tabLst/>
              <a:defRPr/>
            </a:pPr>
            <a:r>
              <a:rPr lang="es-CO" sz="2000" dirty="0">
                <a:solidFill>
                  <a:srgbClr val="C00000"/>
                </a:solidFill>
              </a:rPr>
              <a:t>2020 – 2024 a cargo de la UAECD</a:t>
            </a:r>
          </a:p>
        </p:txBody>
      </p:sp>
      <p:pic>
        <p:nvPicPr>
          <p:cNvPr id="4" name="Picture 4">
            <a:extLst>
              <a:ext uri="{FF2B5EF4-FFF2-40B4-BE49-F238E27FC236}">
                <a16:creationId xmlns:a16="http://schemas.microsoft.com/office/drawing/2014/main" id="{00EB9896-7C61-4044-8604-4CEBF14CF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990635"/>
            <a:ext cx="3257935" cy="640201"/>
          </a:xfrm>
          <a:prstGeom prst="rect">
            <a:avLst/>
          </a:prstGeom>
        </p:spPr>
      </p:pic>
      <p:sp>
        <p:nvSpPr>
          <p:cNvPr id="13" name="CuadroTexto 12">
            <a:extLst>
              <a:ext uri="{FF2B5EF4-FFF2-40B4-BE49-F238E27FC236}">
                <a16:creationId xmlns:a16="http://schemas.microsoft.com/office/drawing/2014/main" id="{9A697865-1944-42CE-A005-AD73BB29AB0B}"/>
              </a:ext>
            </a:extLst>
          </p:cNvPr>
          <p:cNvSpPr txBox="1"/>
          <p:nvPr/>
        </p:nvSpPr>
        <p:spPr>
          <a:xfrm>
            <a:off x="4710026" y="3562102"/>
            <a:ext cx="3830128" cy="369332"/>
          </a:xfrm>
          <a:prstGeom prst="rect">
            <a:avLst/>
          </a:prstGeom>
          <a:noFill/>
        </p:spPr>
        <p:txBody>
          <a:bodyPr wrap="square" rtlCol="0">
            <a:spAutoFit/>
          </a:bodyPr>
          <a:lstStyle/>
          <a:p>
            <a:endParaRPr lang="es-CO" dirty="0"/>
          </a:p>
        </p:txBody>
      </p:sp>
      <p:graphicFrame>
        <p:nvGraphicFramePr>
          <p:cNvPr id="6" name="Tabla 5">
            <a:extLst>
              <a:ext uri="{FF2B5EF4-FFF2-40B4-BE49-F238E27FC236}">
                <a16:creationId xmlns:a16="http://schemas.microsoft.com/office/drawing/2014/main" id="{3CFFA9DF-BEA3-4B4F-8F8C-55E8EFF78C1B}"/>
              </a:ext>
            </a:extLst>
          </p:cNvPr>
          <p:cNvGraphicFramePr>
            <a:graphicFrameLocks noGrp="1"/>
          </p:cNvGraphicFramePr>
          <p:nvPr>
            <p:extLst>
              <p:ext uri="{D42A27DB-BD31-4B8C-83A1-F6EECF244321}">
                <p14:modId xmlns:p14="http://schemas.microsoft.com/office/powerpoint/2010/main" val="3816613607"/>
              </p:ext>
            </p:extLst>
          </p:nvPr>
        </p:nvGraphicFramePr>
        <p:xfrm>
          <a:off x="371483" y="1794261"/>
          <a:ext cx="11550316" cy="3836517"/>
        </p:xfrm>
        <a:graphic>
          <a:graphicData uri="http://schemas.openxmlformats.org/drawingml/2006/table">
            <a:tbl>
              <a:tblPr firstRow="1" bandRow="1">
                <a:tableStyleId>{72833802-FEF1-4C79-8D5D-14CF1EAF98D9}</a:tableStyleId>
              </a:tblPr>
              <a:tblGrid>
                <a:gridCol w="4999806">
                  <a:extLst>
                    <a:ext uri="{9D8B030D-6E8A-4147-A177-3AD203B41FA5}">
                      <a16:colId xmlns:a16="http://schemas.microsoft.com/office/drawing/2014/main" val="1449276878"/>
                    </a:ext>
                  </a:extLst>
                </a:gridCol>
                <a:gridCol w="1212730">
                  <a:extLst>
                    <a:ext uri="{9D8B030D-6E8A-4147-A177-3AD203B41FA5}">
                      <a16:colId xmlns:a16="http://schemas.microsoft.com/office/drawing/2014/main" val="3346216377"/>
                    </a:ext>
                  </a:extLst>
                </a:gridCol>
                <a:gridCol w="1071097">
                  <a:extLst>
                    <a:ext uri="{9D8B030D-6E8A-4147-A177-3AD203B41FA5}">
                      <a16:colId xmlns:a16="http://schemas.microsoft.com/office/drawing/2014/main" val="482917519"/>
                    </a:ext>
                  </a:extLst>
                </a:gridCol>
                <a:gridCol w="1033421">
                  <a:extLst>
                    <a:ext uri="{9D8B030D-6E8A-4147-A177-3AD203B41FA5}">
                      <a16:colId xmlns:a16="http://schemas.microsoft.com/office/drawing/2014/main" val="2438355301"/>
                    </a:ext>
                  </a:extLst>
                </a:gridCol>
                <a:gridCol w="1294665">
                  <a:extLst>
                    <a:ext uri="{9D8B030D-6E8A-4147-A177-3AD203B41FA5}">
                      <a16:colId xmlns:a16="http://schemas.microsoft.com/office/drawing/2014/main" val="1297855108"/>
                    </a:ext>
                  </a:extLst>
                </a:gridCol>
                <a:gridCol w="1212730">
                  <a:extLst>
                    <a:ext uri="{9D8B030D-6E8A-4147-A177-3AD203B41FA5}">
                      <a16:colId xmlns:a16="http://schemas.microsoft.com/office/drawing/2014/main" val="1400164661"/>
                    </a:ext>
                  </a:extLst>
                </a:gridCol>
                <a:gridCol w="725867">
                  <a:extLst>
                    <a:ext uri="{9D8B030D-6E8A-4147-A177-3AD203B41FA5}">
                      <a16:colId xmlns:a16="http://schemas.microsoft.com/office/drawing/2014/main" val="4063617981"/>
                    </a:ext>
                  </a:extLst>
                </a:gridCol>
              </a:tblGrid>
              <a:tr h="628395">
                <a:tc>
                  <a:txBody>
                    <a:bodyPr/>
                    <a:lstStyle/>
                    <a:p>
                      <a:pPr algn="ctr"/>
                      <a:r>
                        <a:rPr lang="es-ES" sz="1600" dirty="0"/>
                        <a:t>META</a:t>
                      </a:r>
                      <a:endParaRPr lang="es-CO" sz="1600" dirty="0"/>
                    </a:p>
                  </a:txBody>
                  <a:tcPr anchor="ctr">
                    <a:solidFill>
                      <a:srgbClr val="C00000"/>
                    </a:solidFill>
                  </a:tcPr>
                </a:tc>
                <a:tc>
                  <a:txBody>
                    <a:bodyPr/>
                    <a:lstStyle/>
                    <a:p>
                      <a:pPr algn="ctr"/>
                      <a:r>
                        <a:rPr lang="es-CO" sz="1600" dirty="0"/>
                        <a:t>Planeado 2020</a:t>
                      </a:r>
                    </a:p>
                  </a:txBody>
                  <a:tcPr>
                    <a:solidFill>
                      <a:srgbClr val="C00000"/>
                    </a:solidFill>
                  </a:tcPr>
                </a:tc>
                <a:tc>
                  <a:txBody>
                    <a:bodyPr/>
                    <a:lstStyle/>
                    <a:p>
                      <a:pPr algn="ctr"/>
                      <a:r>
                        <a:rPr lang="es-CO" sz="1600" dirty="0"/>
                        <a:t>Ejecutado 2020</a:t>
                      </a:r>
                    </a:p>
                  </a:txBody>
                  <a:tcPr>
                    <a:solidFill>
                      <a:srgbClr val="C00000"/>
                    </a:solidFill>
                  </a:tcPr>
                </a:tc>
                <a:tc>
                  <a:txBody>
                    <a:bodyPr/>
                    <a:lstStyle/>
                    <a:p>
                      <a:pPr algn="ctr"/>
                      <a:r>
                        <a:rPr lang="es-CO" sz="1600" dirty="0"/>
                        <a:t>%</a:t>
                      </a:r>
                    </a:p>
                  </a:txBody>
                  <a:tcPr anchor="ctr">
                    <a:solidFill>
                      <a:srgbClr val="C00000"/>
                    </a:solidFill>
                  </a:tcPr>
                </a:tc>
                <a:tc>
                  <a:txBody>
                    <a:bodyPr/>
                    <a:lstStyle/>
                    <a:p>
                      <a:pPr algn="ctr"/>
                      <a:r>
                        <a:rPr lang="es-CO" sz="1600" dirty="0"/>
                        <a:t>Planeado 2020 - 2024</a:t>
                      </a:r>
                    </a:p>
                  </a:txBody>
                  <a:tcPr>
                    <a:solidFill>
                      <a:srgbClr val="C00000"/>
                    </a:solidFill>
                  </a:tcPr>
                </a:tc>
                <a:tc>
                  <a:txBody>
                    <a:bodyPr/>
                    <a:lstStyle/>
                    <a:p>
                      <a:pPr algn="ctr"/>
                      <a:r>
                        <a:rPr lang="es-CO" sz="1600" dirty="0"/>
                        <a:t>Ejecutado 2020 - 2024</a:t>
                      </a:r>
                    </a:p>
                  </a:txBody>
                  <a:tcPr>
                    <a:solidFill>
                      <a:srgbClr val="C00000"/>
                    </a:solidFill>
                  </a:tcPr>
                </a:tc>
                <a:tc>
                  <a:txBody>
                    <a:bodyPr/>
                    <a:lstStyle/>
                    <a:p>
                      <a:pPr algn="ctr"/>
                      <a:r>
                        <a:rPr lang="es-CO" sz="1600" dirty="0"/>
                        <a:t>%</a:t>
                      </a:r>
                    </a:p>
                  </a:txBody>
                  <a:tcPr anchor="ctr">
                    <a:solidFill>
                      <a:srgbClr val="C00000"/>
                    </a:solidFill>
                  </a:tcPr>
                </a:tc>
                <a:extLst>
                  <a:ext uri="{0D108BD9-81ED-4DB2-BD59-A6C34878D82A}">
                    <a16:rowId xmlns:a16="http://schemas.microsoft.com/office/drawing/2014/main" val="197780626"/>
                  </a:ext>
                </a:extLst>
              </a:tr>
              <a:tr h="1157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kern="1200" dirty="0">
                          <a:solidFill>
                            <a:schemeClr val="bg2">
                              <a:lumMod val="50000"/>
                            </a:schemeClr>
                          </a:solidFill>
                          <a:latin typeface="+mn-lt"/>
                          <a:ea typeface="+mn-ea"/>
                          <a:cs typeface="+mn-cs"/>
                        </a:rPr>
                        <a:t>Prestar el servicio de gestión catastral multipropósito (actualización y conservación catastral durante 2 años) a 20 entidades territoriales</a:t>
                      </a:r>
                    </a:p>
                    <a:p>
                      <a:endParaRPr lang="es-CO" sz="1600" kern="1200" dirty="0">
                        <a:solidFill>
                          <a:schemeClr val="bg2">
                            <a:lumMod val="50000"/>
                          </a:schemeClr>
                        </a:solidFill>
                        <a:latin typeface="+mn-lt"/>
                        <a:ea typeface="+mn-ea"/>
                        <a:cs typeface="+mn-cs"/>
                      </a:endParaRP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2</a:t>
                      </a: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3</a:t>
                      </a: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67%</a:t>
                      </a: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20</a:t>
                      </a: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2</a:t>
                      </a:r>
                    </a:p>
                  </a:txBody>
                  <a:tcPr/>
                </a:tc>
                <a:tc>
                  <a:txBody>
                    <a:bodyPr/>
                    <a:lstStyle/>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10%</a:t>
                      </a:r>
                    </a:p>
                  </a:txBody>
                  <a:tcPr/>
                </a:tc>
                <a:extLst>
                  <a:ext uri="{0D108BD9-81ED-4DB2-BD59-A6C34878D82A}">
                    <a16:rowId xmlns:a16="http://schemas.microsoft.com/office/drawing/2014/main" val="3215432780"/>
                  </a:ext>
                </a:extLst>
              </a:tr>
              <a:tr h="1422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kern="1200" dirty="0">
                          <a:solidFill>
                            <a:schemeClr val="bg2">
                              <a:lumMod val="50000"/>
                            </a:schemeClr>
                          </a:solidFill>
                          <a:latin typeface="+mn-lt"/>
                          <a:ea typeface="+mn-ea"/>
                          <a:cs typeface="+mn-cs"/>
                        </a:rPr>
                        <a:t>Fortalecer la infraestructura de datos espaciales del Distrito – IDECA, como herramienta para la integración de la información de las entidades distritales para la toma de decisiones y para la generación de valor público</a:t>
                      </a:r>
                    </a:p>
                    <a:p>
                      <a:endParaRPr lang="es-CO" sz="1600" kern="1200" dirty="0">
                        <a:solidFill>
                          <a:schemeClr val="bg2">
                            <a:lumMod val="50000"/>
                          </a:schemeClr>
                        </a:solidFill>
                        <a:latin typeface="+mn-lt"/>
                        <a:ea typeface="+mn-ea"/>
                        <a:cs typeface="+mn-cs"/>
                      </a:endParaRP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20</a:t>
                      </a: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30</a:t>
                      </a: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67%</a:t>
                      </a: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305</a:t>
                      </a: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20</a:t>
                      </a:r>
                    </a:p>
                  </a:txBody>
                  <a:tcPr/>
                </a:tc>
                <a:tc>
                  <a:txBody>
                    <a:bodyPr/>
                    <a:lstStyle/>
                    <a:p>
                      <a:pPr algn="ctr"/>
                      <a:endParaRPr lang="es-CO" sz="1600" kern="1200" dirty="0">
                        <a:solidFill>
                          <a:schemeClr val="bg2">
                            <a:lumMod val="50000"/>
                          </a:schemeClr>
                        </a:solidFill>
                        <a:latin typeface="+mn-lt"/>
                        <a:ea typeface="+mn-ea"/>
                        <a:cs typeface="+mn-cs"/>
                      </a:endParaRPr>
                    </a:p>
                    <a:p>
                      <a:pPr algn="ctr"/>
                      <a:endParaRPr lang="es-CO" sz="1600" kern="1200" dirty="0">
                        <a:solidFill>
                          <a:schemeClr val="bg2">
                            <a:lumMod val="50000"/>
                          </a:schemeClr>
                        </a:solidFill>
                        <a:latin typeface="+mn-lt"/>
                        <a:ea typeface="+mn-ea"/>
                        <a:cs typeface="+mn-cs"/>
                      </a:endParaRPr>
                    </a:p>
                    <a:p>
                      <a:pPr algn="ctr"/>
                      <a:r>
                        <a:rPr lang="es-CO" sz="1600" kern="1200" dirty="0">
                          <a:solidFill>
                            <a:schemeClr val="bg2">
                              <a:lumMod val="50000"/>
                            </a:schemeClr>
                          </a:solidFill>
                          <a:latin typeface="+mn-lt"/>
                          <a:ea typeface="+mn-ea"/>
                          <a:cs typeface="+mn-cs"/>
                        </a:rPr>
                        <a:t>7%</a:t>
                      </a:r>
                    </a:p>
                  </a:txBody>
                  <a:tcPr/>
                </a:tc>
                <a:extLst>
                  <a:ext uri="{0D108BD9-81ED-4DB2-BD59-A6C34878D82A}">
                    <a16:rowId xmlns:a16="http://schemas.microsoft.com/office/drawing/2014/main" val="2411464837"/>
                  </a:ext>
                </a:extLst>
              </a:tr>
              <a:tr h="628395">
                <a:tc>
                  <a:txBody>
                    <a:bodyPr/>
                    <a:lstStyle/>
                    <a:p>
                      <a:r>
                        <a:rPr lang="es-ES" sz="1600" kern="1200" dirty="0">
                          <a:solidFill>
                            <a:schemeClr val="bg2">
                              <a:lumMod val="50000"/>
                            </a:schemeClr>
                          </a:solidFill>
                          <a:latin typeface="+mn-lt"/>
                          <a:ea typeface="+mn-ea"/>
                          <a:cs typeface="+mn-cs"/>
                        </a:rPr>
                        <a:t>Implementar el plan de fortalecimiento institucional de la UAECD</a:t>
                      </a:r>
                      <a:endParaRPr lang="es-CO" sz="1600" kern="1200" dirty="0">
                        <a:solidFill>
                          <a:schemeClr val="bg2">
                            <a:lumMod val="50000"/>
                          </a:schemeClr>
                        </a:solidFill>
                        <a:latin typeface="+mn-lt"/>
                        <a:ea typeface="+mn-ea"/>
                        <a:cs typeface="+mn-cs"/>
                      </a:endParaRPr>
                    </a:p>
                  </a:txBody>
                  <a:tcPr/>
                </a:tc>
                <a:tc>
                  <a:txBody>
                    <a:bodyPr/>
                    <a:lstStyle/>
                    <a:p>
                      <a:pPr algn="ctr"/>
                      <a:r>
                        <a:rPr lang="es-CO" sz="1600" kern="1200" dirty="0">
                          <a:solidFill>
                            <a:schemeClr val="bg2">
                              <a:lumMod val="50000"/>
                            </a:schemeClr>
                          </a:solidFill>
                          <a:latin typeface="+mn-lt"/>
                          <a:ea typeface="+mn-ea"/>
                          <a:cs typeface="+mn-cs"/>
                        </a:rPr>
                        <a:t>91%</a:t>
                      </a:r>
                    </a:p>
                  </a:txBody>
                  <a:tcPr/>
                </a:tc>
                <a:tc>
                  <a:txBody>
                    <a:bodyPr/>
                    <a:lstStyle/>
                    <a:p>
                      <a:pPr algn="ctr"/>
                      <a:r>
                        <a:rPr lang="es-CO" sz="1600" kern="1200" dirty="0">
                          <a:solidFill>
                            <a:schemeClr val="bg2">
                              <a:lumMod val="50000"/>
                            </a:schemeClr>
                          </a:solidFill>
                          <a:latin typeface="+mn-lt"/>
                          <a:ea typeface="+mn-ea"/>
                          <a:cs typeface="+mn-cs"/>
                        </a:rPr>
                        <a:t>83%</a:t>
                      </a:r>
                    </a:p>
                  </a:txBody>
                  <a:tcPr/>
                </a:tc>
                <a:tc>
                  <a:txBody>
                    <a:bodyPr/>
                    <a:lstStyle/>
                    <a:p>
                      <a:pPr algn="ctr"/>
                      <a:r>
                        <a:rPr lang="es-CO" sz="1600" kern="1200" dirty="0">
                          <a:solidFill>
                            <a:schemeClr val="bg2">
                              <a:lumMod val="50000"/>
                            </a:schemeClr>
                          </a:solidFill>
                          <a:latin typeface="+mn-lt"/>
                          <a:ea typeface="+mn-ea"/>
                          <a:cs typeface="+mn-cs"/>
                        </a:rPr>
                        <a:t>91%</a:t>
                      </a:r>
                    </a:p>
                  </a:txBody>
                  <a:tcPr/>
                </a:tc>
                <a:tc>
                  <a:txBody>
                    <a:bodyPr/>
                    <a:lstStyle/>
                    <a:p>
                      <a:pPr algn="ctr"/>
                      <a:r>
                        <a:rPr lang="es-CO" sz="1600" kern="1200" dirty="0">
                          <a:solidFill>
                            <a:schemeClr val="bg2">
                              <a:lumMod val="50000"/>
                            </a:schemeClr>
                          </a:solidFill>
                          <a:latin typeface="+mn-lt"/>
                          <a:ea typeface="+mn-ea"/>
                          <a:cs typeface="+mn-cs"/>
                        </a:rPr>
                        <a:t>95%</a:t>
                      </a:r>
                    </a:p>
                  </a:txBody>
                  <a:tcPr/>
                </a:tc>
                <a:tc>
                  <a:txBody>
                    <a:bodyPr/>
                    <a:lstStyle/>
                    <a:p>
                      <a:pPr algn="ctr"/>
                      <a:r>
                        <a:rPr lang="es-CO" sz="1600" kern="1200" dirty="0">
                          <a:solidFill>
                            <a:schemeClr val="bg2">
                              <a:lumMod val="50000"/>
                            </a:schemeClr>
                          </a:solidFill>
                          <a:latin typeface="+mn-lt"/>
                          <a:ea typeface="+mn-ea"/>
                          <a:cs typeface="+mn-cs"/>
                        </a:rPr>
                        <a:t>83%</a:t>
                      </a:r>
                    </a:p>
                  </a:txBody>
                  <a:tcPr/>
                </a:tc>
                <a:tc>
                  <a:txBody>
                    <a:bodyPr/>
                    <a:lstStyle/>
                    <a:p>
                      <a:pPr algn="ctr"/>
                      <a:r>
                        <a:rPr lang="es-CO" sz="1600" kern="1200" dirty="0">
                          <a:solidFill>
                            <a:schemeClr val="bg2">
                              <a:lumMod val="50000"/>
                            </a:schemeClr>
                          </a:solidFill>
                          <a:latin typeface="+mn-lt"/>
                          <a:ea typeface="+mn-ea"/>
                          <a:cs typeface="+mn-cs"/>
                        </a:rPr>
                        <a:t>97%</a:t>
                      </a:r>
                    </a:p>
                  </a:txBody>
                  <a:tcPr/>
                </a:tc>
                <a:extLst>
                  <a:ext uri="{0D108BD9-81ED-4DB2-BD59-A6C34878D82A}">
                    <a16:rowId xmlns:a16="http://schemas.microsoft.com/office/drawing/2014/main" val="3663880431"/>
                  </a:ext>
                </a:extLst>
              </a:tr>
            </a:tbl>
          </a:graphicData>
        </a:graphic>
      </p:graphicFrame>
    </p:spTree>
    <p:extLst>
      <p:ext uri="{BB962C8B-B14F-4D97-AF65-F5344CB8AC3E}">
        <p14:creationId xmlns:p14="http://schemas.microsoft.com/office/powerpoint/2010/main" val="253820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D23BAD2-30CE-43C3-BB4F-BA28FA2665AE}"/>
              </a:ext>
            </a:extLst>
          </p:cNvPr>
          <p:cNvSpPr>
            <a:spLocks noGrp="1"/>
          </p:cNvSpPr>
          <p:nvPr>
            <p:ph type="ctrTitle"/>
          </p:nvPr>
        </p:nvSpPr>
        <p:spPr>
          <a:xfrm>
            <a:off x="5880675" y="304163"/>
            <a:ext cx="9144000" cy="695420"/>
          </a:xfrm>
        </p:spPr>
        <p:txBody>
          <a:bodyPr/>
          <a:lstStyle/>
          <a:p>
            <a:r>
              <a:rPr lang="es-CO" sz="2800" dirty="0">
                <a:solidFill>
                  <a:srgbClr val="C00000"/>
                </a:solidFill>
                <a:latin typeface="+mn-lt"/>
                <a:ea typeface="+mn-ea"/>
                <a:cs typeface="+mn-cs"/>
              </a:rPr>
              <a:t>¿Quiénes somos?</a:t>
            </a:r>
          </a:p>
        </p:txBody>
      </p:sp>
      <p:sp>
        <p:nvSpPr>
          <p:cNvPr id="7" name="Subtítulo 6">
            <a:extLst>
              <a:ext uri="{FF2B5EF4-FFF2-40B4-BE49-F238E27FC236}">
                <a16:creationId xmlns:a16="http://schemas.microsoft.com/office/drawing/2014/main" id="{3BEAC501-BA22-4587-966B-F5E11C61B49F}"/>
              </a:ext>
            </a:extLst>
          </p:cNvPr>
          <p:cNvSpPr>
            <a:spLocks noGrp="1"/>
          </p:cNvSpPr>
          <p:nvPr>
            <p:ph type="subTitle" idx="1"/>
          </p:nvPr>
        </p:nvSpPr>
        <p:spPr>
          <a:xfrm>
            <a:off x="622220" y="1464264"/>
            <a:ext cx="11053946" cy="2357402"/>
          </a:xfrm>
        </p:spPr>
        <p:txBody>
          <a:bodyPr/>
          <a:lstStyle/>
          <a:p>
            <a:pPr marL="285750" indent="-285750" algn="just">
              <a:buFont typeface="Arial" panose="020B0604020202020204" pitchFamily="34" charset="0"/>
              <a:buChar char="•"/>
            </a:pPr>
            <a:r>
              <a:rPr lang="es-CO" sz="1800" dirty="0">
                <a:solidFill>
                  <a:schemeClr val="bg2">
                    <a:lumMod val="50000"/>
                  </a:schemeClr>
                </a:solidFill>
              </a:rPr>
              <a:t>La Unidad Administrativa Especial de Catastro Distrital -UAECD es un establecimiento público distrital del sector descentralizado por servicios, de carácter eminentemente técnico y especializado, con personería jurídica, autonomía administrativa y presupuestal y con patrimonio propio, adscrito a la Secretaría Distrital de Hacienda.</a:t>
            </a:r>
          </a:p>
        </p:txBody>
      </p:sp>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CuadroTexto 2">
            <a:extLst>
              <a:ext uri="{FF2B5EF4-FFF2-40B4-BE49-F238E27FC236}">
                <a16:creationId xmlns:a16="http://schemas.microsoft.com/office/drawing/2014/main" id="{C848D3EA-B889-48B0-BD58-D06E83A4278B}"/>
              </a:ext>
            </a:extLst>
          </p:cNvPr>
          <p:cNvSpPr txBox="1"/>
          <p:nvPr/>
        </p:nvSpPr>
        <p:spPr>
          <a:xfrm>
            <a:off x="622220" y="2701297"/>
            <a:ext cx="7077991" cy="2739211"/>
          </a:xfrm>
          <a:prstGeom prst="rect">
            <a:avLst/>
          </a:prstGeom>
          <a:noFill/>
        </p:spPr>
        <p:txBody>
          <a:bodyPr wrap="square" rtlCol="0">
            <a:spAutoFit/>
          </a:bodyPr>
          <a:lstStyle/>
          <a:p>
            <a:endParaRPr lang="es-CO" sz="2800" b="1" dirty="0">
              <a:solidFill>
                <a:srgbClr val="C00000"/>
              </a:solidFill>
            </a:endParaRPr>
          </a:p>
          <a:p>
            <a:r>
              <a:rPr lang="es-ES" dirty="0">
                <a:solidFill>
                  <a:schemeClr val="bg2">
                    <a:lumMod val="50000"/>
                  </a:schemeClr>
                </a:solidFill>
              </a:rPr>
              <a:t>Responder por la recopilación e integración de la información georreferenciada de la propiedad inmueble del Distrito Capital en sus aspectos físico, jurídico y económico, que contribuya a la planeación económica, social y territorial del Distrito Capital. </a:t>
            </a:r>
          </a:p>
          <a:p>
            <a:pPr algn="just"/>
            <a:endParaRPr lang="es-ES" dirty="0">
              <a:solidFill>
                <a:schemeClr val="bg2">
                  <a:lumMod val="50000"/>
                </a:schemeClr>
              </a:solidFill>
            </a:endParaRPr>
          </a:p>
          <a:p>
            <a:pPr algn="just"/>
            <a:r>
              <a:rPr lang="es-ES" dirty="0">
                <a:solidFill>
                  <a:schemeClr val="bg2">
                    <a:lumMod val="50000"/>
                  </a:schemeClr>
                </a:solidFill>
              </a:rPr>
              <a:t>De igual manera, la UAECD se halla facultada para prestar el servicio público de gestión y operación catastral multipropósito en cualquier lugar del territorio nacional, cuando sea contratada para el efecto.</a:t>
            </a:r>
            <a:endParaRPr lang="es-CO" dirty="0">
              <a:solidFill>
                <a:schemeClr val="bg2">
                  <a:lumMod val="50000"/>
                </a:schemeClr>
              </a:solidFill>
            </a:endParaRPr>
          </a:p>
        </p:txBody>
      </p:sp>
      <p:pic>
        <p:nvPicPr>
          <p:cNvPr id="11" name="Imagen 10">
            <a:extLst>
              <a:ext uri="{FF2B5EF4-FFF2-40B4-BE49-F238E27FC236}">
                <a16:creationId xmlns:a16="http://schemas.microsoft.com/office/drawing/2014/main" id="{DC32788A-12C3-49E9-A464-8E7020C7B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8972" y="2838090"/>
            <a:ext cx="4150944" cy="2767296"/>
          </a:xfrm>
          <a:prstGeom prst="rect">
            <a:avLst/>
          </a:prstGeom>
        </p:spPr>
      </p:pic>
      <p:sp>
        <p:nvSpPr>
          <p:cNvPr id="12" name="Título 5">
            <a:extLst>
              <a:ext uri="{FF2B5EF4-FFF2-40B4-BE49-F238E27FC236}">
                <a16:creationId xmlns:a16="http://schemas.microsoft.com/office/drawing/2014/main" id="{0A42B13C-A736-4A25-A2B1-8D107DD260ED}"/>
              </a:ext>
            </a:extLst>
          </p:cNvPr>
          <p:cNvSpPr txBox="1">
            <a:spLocks/>
          </p:cNvSpPr>
          <p:nvPr/>
        </p:nvSpPr>
        <p:spPr>
          <a:xfrm>
            <a:off x="622220" y="2353587"/>
            <a:ext cx="6128909" cy="69542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2800" b="1" dirty="0">
                <a:solidFill>
                  <a:srgbClr val="C00000"/>
                </a:solidFill>
                <a:latin typeface="+mn-lt"/>
              </a:rPr>
              <a:t>Objeto:</a:t>
            </a:r>
          </a:p>
        </p:txBody>
      </p:sp>
    </p:spTree>
    <p:extLst>
      <p:ext uri="{BB962C8B-B14F-4D97-AF65-F5344CB8AC3E}">
        <p14:creationId xmlns:p14="http://schemas.microsoft.com/office/powerpoint/2010/main" val="2013397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9;p21">
            <a:extLst>
              <a:ext uri="{FF2B5EF4-FFF2-40B4-BE49-F238E27FC236}">
                <a16:creationId xmlns:a16="http://schemas.microsoft.com/office/drawing/2014/main" id="{02D5CFBE-C53E-4F61-9737-DD23DDFBC687}"/>
              </a:ext>
            </a:extLst>
          </p:cNvPr>
          <p:cNvSpPr txBox="1">
            <a:spLocks/>
          </p:cNvSpPr>
          <p:nvPr/>
        </p:nvSpPr>
        <p:spPr>
          <a:xfrm>
            <a:off x="4199138" y="193204"/>
            <a:ext cx="7258144" cy="7949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1pPr>
            <a:lvl2pPr marR="0" lvl="1"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9pPr>
          </a:lstStyle>
          <a:p>
            <a:pPr lvl="0" algn="r">
              <a:buClr>
                <a:srgbClr val="F3F3F3"/>
              </a:buClr>
              <a:buSzTx/>
            </a:pPr>
            <a:r>
              <a:rPr lang="es-ES" sz="2000" dirty="0">
                <a:solidFill>
                  <a:srgbClr val="C00000"/>
                </a:solidFill>
                <a:latin typeface="+mn-lt"/>
                <a:ea typeface="+mn-ea"/>
                <a:cs typeface="+mn-cs"/>
              </a:rPr>
              <a:t>Proyecto 7775 - Implementación y prestación de los servicios de gestión y/u operación catastral oficial con fines multipropósito en 20 entidades territoriales</a:t>
            </a:r>
          </a:p>
          <a:p>
            <a:pPr lvl="0">
              <a:buClr>
                <a:srgbClr val="F3F3F3"/>
              </a:buClr>
            </a:pPr>
            <a:r>
              <a:rPr lang="es-ES" sz="2000" b="1" dirty="0">
                <a:latin typeface="Calibri" panose="020F0502020204030204" pitchFamily="34" charset="0"/>
                <a:cs typeface="Calibri" panose="020F0502020204030204" pitchFamily="34" charset="0"/>
              </a:rPr>
              <a:t>l y prestación de los servicios de gestión y/u operación </a:t>
            </a:r>
          </a:p>
          <a:p>
            <a:pPr lvl="0">
              <a:buClr>
                <a:srgbClr val="F3F3F3"/>
              </a:buClr>
            </a:pPr>
            <a:r>
              <a:rPr lang="es-ES" sz="2000" b="1" dirty="0">
                <a:latin typeface="Calibri" panose="020F0502020204030204" pitchFamily="34" charset="0"/>
                <a:cs typeface="Calibri" panose="020F0502020204030204" pitchFamily="34" charset="0"/>
              </a:rPr>
              <a:t>catastral oficial con fines multipropósito en 20 entidades territoriales</a:t>
            </a:r>
          </a:p>
          <a:p>
            <a:pPr lvl="0">
              <a:buClr>
                <a:srgbClr val="F3F3F3"/>
              </a:buClr>
            </a:pPr>
            <a:r>
              <a:rPr lang="es-ES" sz="2000" b="1" dirty="0">
                <a:latin typeface="Calibri" panose="020F0502020204030204" pitchFamily="34" charset="0"/>
                <a:cs typeface="Calibri" panose="020F0502020204030204" pitchFamily="34" charset="0"/>
              </a:rPr>
              <a:t>servicios de gestión y/u operación </a:t>
            </a:r>
          </a:p>
          <a:p>
            <a:pPr lvl="0">
              <a:buClr>
                <a:srgbClr val="F3F3F3"/>
              </a:buClr>
            </a:pPr>
            <a:r>
              <a:rPr lang="es-ES" sz="2000" b="1" dirty="0">
                <a:latin typeface="Calibri" panose="020F0502020204030204" pitchFamily="34" charset="0"/>
                <a:cs typeface="Calibri" panose="020F0502020204030204" pitchFamily="34" charset="0"/>
              </a:rPr>
              <a:t>catastral oficial con fines multipropósito en 20 entidades territoriales</a:t>
            </a:r>
          </a:p>
          <a:p>
            <a:pPr lvl="0">
              <a:buClr>
                <a:srgbClr val="F3F3F3"/>
              </a:buClr>
            </a:pPr>
            <a:r>
              <a:rPr lang="es-ES" sz="2000" b="1" dirty="0">
                <a:latin typeface="Calibri" panose="020F0502020204030204" pitchFamily="34" charset="0"/>
                <a:cs typeface="Calibri" panose="020F0502020204030204" pitchFamily="34" charset="0"/>
              </a:rPr>
              <a:t>os servicios de gestión y/u operación </a:t>
            </a:r>
          </a:p>
          <a:p>
            <a:pPr lvl="0">
              <a:buClr>
                <a:srgbClr val="F3F3F3"/>
              </a:buClr>
            </a:pPr>
            <a:r>
              <a:rPr lang="es-ES" sz="2000" b="1" dirty="0">
                <a:latin typeface="Calibri" panose="020F0502020204030204" pitchFamily="34" charset="0"/>
                <a:cs typeface="Calibri" panose="020F0502020204030204" pitchFamily="34" charset="0"/>
              </a:rPr>
              <a:t>catastral oficial con fines multipropósito en 20 entidades territoriales</a:t>
            </a:r>
          </a:p>
        </p:txBody>
      </p:sp>
      <p:pic>
        <p:nvPicPr>
          <p:cNvPr id="19" name="Picture 18">
            <a:extLst>
              <a:ext uri="{FF2B5EF4-FFF2-40B4-BE49-F238E27FC236}">
                <a16:creationId xmlns:a16="http://schemas.microsoft.com/office/drawing/2014/main" id="{0C8E3EFC-1B2A-4795-B667-EED184C9C4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95114" y="5047828"/>
            <a:ext cx="2403713" cy="1828800"/>
          </a:xfrm>
          <a:prstGeom prst="rect">
            <a:avLst/>
          </a:prstGeom>
        </p:spPr>
      </p:pic>
      <p:pic>
        <p:nvPicPr>
          <p:cNvPr id="20" name="Picture 19">
            <a:extLst>
              <a:ext uri="{FF2B5EF4-FFF2-40B4-BE49-F238E27FC236}">
                <a16:creationId xmlns:a16="http://schemas.microsoft.com/office/drawing/2014/main" id="{2AE742B7-3CA2-46CC-93D8-F4C8484F5F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554" y="5029200"/>
            <a:ext cx="1010946" cy="1828800"/>
          </a:xfrm>
          <a:prstGeom prst="rect">
            <a:avLst/>
          </a:prstGeom>
        </p:spPr>
      </p:pic>
      <p:pic>
        <p:nvPicPr>
          <p:cNvPr id="22" name="Picture 2" descr="A close up of a sign&#10;&#10;Description automatically generated">
            <a:extLst>
              <a:ext uri="{FF2B5EF4-FFF2-40B4-BE49-F238E27FC236}">
                <a16:creationId xmlns:a16="http://schemas.microsoft.com/office/drawing/2014/main" id="{12894B35-5885-4C1F-B0B0-2F7264A8E7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5798" y="4235594"/>
            <a:ext cx="3040018" cy="1587211"/>
          </a:xfrm>
          <a:prstGeom prst="rect">
            <a:avLst/>
          </a:prstGeom>
        </p:spPr>
      </p:pic>
      <p:sp>
        <p:nvSpPr>
          <p:cNvPr id="23" name="Rectángulo 22">
            <a:extLst>
              <a:ext uri="{FF2B5EF4-FFF2-40B4-BE49-F238E27FC236}">
                <a16:creationId xmlns:a16="http://schemas.microsoft.com/office/drawing/2014/main" id="{1BEC4AA9-A292-4C97-B3EF-E1CEDF774434}"/>
              </a:ext>
            </a:extLst>
          </p:cNvPr>
          <p:cNvSpPr/>
          <p:nvPr/>
        </p:nvSpPr>
        <p:spPr>
          <a:xfrm>
            <a:off x="568464" y="1460364"/>
            <a:ext cx="10888818" cy="677108"/>
          </a:xfrm>
          <a:prstGeom prst="rect">
            <a:avLst/>
          </a:prstGeom>
        </p:spPr>
        <p:txBody>
          <a:bodyPr wrap="square">
            <a:spAutoFit/>
          </a:bodyPr>
          <a:lstStyle/>
          <a:p>
            <a:pPr algn="just"/>
            <a:r>
              <a:rPr lang="es-CO" sz="2000" b="1" dirty="0">
                <a:solidFill>
                  <a:srgbClr val="C00000"/>
                </a:solidFill>
              </a:rPr>
              <a:t>Objetivo General: </a:t>
            </a:r>
            <a:r>
              <a:rPr lang="es-CO" dirty="0">
                <a:solidFill>
                  <a:schemeClr val="bg2">
                    <a:lumMod val="50000"/>
                  </a:schemeClr>
                </a:solidFill>
              </a:rPr>
              <a:t>Apoyar el desarrollo de la política pública de catastro multipropósito mediante la implementación y prestación de los servicios de gestión y/u operación catastral oficial con fines multipropósito.</a:t>
            </a:r>
          </a:p>
        </p:txBody>
      </p:sp>
      <p:graphicFrame>
        <p:nvGraphicFramePr>
          <p:cNvPr id="2" name="Tabla 2">
            <a:extLst>
              <a:ext uri="{FF2B5EF4-FFF2-40B4-BE49-F238E27FC236}">
                <a16:creationId xmlns:a16="http://schemas.microsoft.com/office/drawing/2014/main" id="{5EEDD2C7-957C-4B27-890E-DC5AE33D49EC}"/>
              </a:ext>
            </a:extLst>
          </p:cNvPr>
          <p:cNvGraphicFramePr>
            <a:graphicFrameLocks noGrp="1"/>
          </p:cNvGraphicFramePr>
          <p:nvPr>
            <p:extLst>
              <p:ext uri="{D42A27DB-BD31-4B8C-83A1-F6EECF244321}">
                <p14:modId xmlns:p14="http://schemas.microsoft.com/office/powerpoint/2010/main" val="1868956722"/>
              </p:ext>
            </p:extLst>
          </p:nvPr>
        </p:nvGraphicFramePr>
        <p:xfrm>
          <a:off x="568464" y="2533703"/>
          <a:ext cx="10895421" cy="1005840"/>
        </p:xfrm>
        <a:graphic>
          <a:graphicData uri="http://schemas.openxmlformats.org/drawingml/2006/table">
            <a:tbl>
              <a:tblPr firstRow="1" bandRow="1">
                <a:tableStyleId>{5C22544A-7EE6-4342-B048-85BDC9FD1C3A}</a:tableStyleId>
              </a:tblPr>
              <a:tblGrid>
                <a:gridCol w="4817235">
                  <a:extLst>
                    <a:ext uri="{9D8B030D-6E8A-4147-A177-3AD203B41FA5}">
                      <a16:colId xmlns:a16="http://schemas.microsoft.com/office/drawing/2014/main" val="3373449911"/>
                    </a:ext>
                  </a:extLst>
                </a:gridCol>
                <a:gridCol w="2026062">
                  <a:extLst>
                    <a:ext uri="{9D8B030D-6E8A-4147-A177-3AD203B41FA5}">
                      <a16:colId xmlns:a16="http://schemas.microsoft.com/office/drawing/2014/main" val="1941366812"/>
                    </a:ext>
                  </a:extLst>
                </a:gridCol>
                <a:gridCol w="2026062">
                  <a:extLst>
                    <a:ext uri="{9D8B030D-6E8A-4147-A177-3AD203B41FA5}">
                      <a16:colId xmlns:a16="http://schemas.microsoft.com/office/drawing/2014/main" val="894327037"/>
                    </a:ext>
                  </a:extLst>
                </a:gridCol>
                <a:gridCol w="2026062">
                  <a:extLst>
                    <a:ext uri="{9D8B030D-6E8A-4147-A177-3AD203B41FA5}">
                      <a16:colId xmlns:a16="http://schemas.microsoft.com/office/drawing/2014/main" val="972087695"/>
                    </a:ext>
                  </a:extLst>
                </a:gridCol>
              </a:tblGrid>
              <a:tr h="316590">
                <a:tc>
                  <a:txBody>
                    <a:bodyPr/>
                    <a:lstStyle/>
                    <a:p>
                      <a:pPr algn="ctr"/>
                      <a:r>
                        <a:rPr lang="es-ES" sz="1600" dirty="0">
                          <a:solidFill>
                            <a:schemeClr val="bg1"/>
                          </a:solidFill>
                        </a:rPr>
                        <a:t>Meta 2020</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Programado </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Ejecutado</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Porcentaje</a:t>
                      </a:r>
                      <a:endParaRPr lang="es-CO" sz="1600" dirty="0">
                        <a:solidFill>
                          <a:schemeClr val="bg1"/>
                        </a:solidFill>
                      </a:endParaRPr>
                    </a:p>
                  </a:txBody>
                  <a:tcPr>
                    <a:solidFill>
                      <a:srgbClr val="C00000"/>
                    </a:solidFill>
                  </a:tcPr>
                </a:tc>
                <a:extLst>
                  <a:ext uri="{0D108BD9-81ED-4DB2-BD59-A6C34878D82A}">
                    <a16:rowId xmlns:a16="http://schemas.microsoft.com/office/drawing/2014/main" val="4249398536"/>
                  </a:ext>
                </a:extLst>
              </a:tr>
              <a:tr h="316590">
                <a:tc rowSpan="2">
                  <a:txBody>
                    <a:bodyPr/>
                    <a:lstStyle/>
                    <a:p>
                      <a:pPr lvl="0" algn="just">
                        <a:defRPr/>
                      </a:pPr>
                      <a:r>
                        <a:rPr lang="es-ES" sz="1600" kern="0" dirty="0">
                          <a:solidFill>
                            <a:schemeClr val="tx1">
                              <a:lumMod val="65000"/>
                              <a:lumOff val="35000"/>
                            </a:schemeClr>
                          </a:solidFill>
                        </a:rPr>
                        <a:t>Prestar los servicios de gestión y/u operación catastral multipropósito a 3 entidades territoriales.</a:t>
                      </a:r>
                    </a:p>
                  </a:txBody>
                  <a:tcPr>
                    <a:solidFill>
                      <a:schemeClr val="bg1">
                        <a:lumMod val="85000"/>
                      </a:schemeClr>
                    </a:solidFill>
                  </a:tcPr>
                </a:tc>
                <a:tc>
                  <a:txBody>
                    <a:bodyPr/>
                    <a:lstStyle/>
                    <a:p>
                      <a:pPr algn="ctr"/>
                      <a:r>
                        <a:rPr lang="es-ES" sz="1600" dirty="0">
                          <a:solidFill>
                            <a:schemeClr val="tx1">
                              <a:lumMod val="65000"/>
                              <a:lumOff val="35000"/>
                            </a:schemeClr>
                          </a:solidFill>
                        </a:rPr>
                        <a:t>3 </a:t>
                      </a:r>
                      <a:endParaRPr lang="es-CO" sz="1600" dirty="0">
                        <a:solidFill>
                          <a:schemeClr val="tx1">
                            <a:lumMod val="65000"/>
                            <a:lumOff val="35000"/>
                          </a:schemeClr>
                        </a:solidFill>
                      </a:endParaRPr>
                    </a:p>
                  </a:txBody>
                  <a:tcPr>
                    <a:solidFill>
                      <a:schemeClr val="bg1">
                        <a:lumMod val="85000"/>
                      </a:schemeClr>
                    </a:solidFill>
                  </a:tcPr>
                </a:tc>
                <a:tc>
                  <a:txBody>
                    <a:bodyPr/>
                    <a:lstStyle/>
                    <a:p>
                      <a:pPr algn="ctr"/>
                      <a:r>
                        <a:rPr lang="es-ES" sz="1600" dirty="0">
                          <a:solidFill>
                            <a:schemeClr val="tx1">
                              <a:lumMod val="65000"/>
                              <a:lumOff val="35000"/>
                            </a:schemeClr>
                          </a:solidFill>
                        </a:rPr>
                        <a:t>2</a:t>
                      </a:r>
                      <a:endParaRPr lang="es-CO" sz="1600" dirty="0">
                        <a:solidFill>
                          <a:schemeClr val="tx1">
                            <a:lumMod val="65000"/>
                            <a:lumOff val="35000"/>
                          </a:schemeClr>
                        </a:solidFill>
                      </a:endParaRPr>
                    </a:p>
                  </a:txBody>
                  <a:tcPr>
                    <a:solidFill>
                      <a:schemeClr val="bg1">
                        <a:lumMod val="85000"/>
                      </a:schemeClr>
                    </a:solidFill>
                  </a:tcPr>
                </a:tc>
                <a:tc>
                  <a:txBody>
                    <a:bodyPr/>
                    <a:lstStyle/>
                    <a:p>
                      <a:pPr algn="ctr"/>
                      <a:r>
                        <a:rPr lang="es-ES" sz="1600" dirty="0">
                          <a:solidFill>
                            <a:schemeClr val="tx1">
                              <a:lumMod val="65000"/>
                              <a:lumOff val="35000"/>
                            </a:schemeClr>
                          </a:solidFill>
                        </a:rPr>
                        <a:t>66,67%</a:t>
                      </a:r>
                      <a:endParaRPr lang="es-CO" sz="1600" dirty="0">
                        <a:solidFill>
                          <a:schemeClr val="tx1">
                            <a:lumMod val="65000"/>
                            <a:lumOff val="35000"/>
                          </a:schemeClr>
                        </a:solidFill>
                      </a:endParaRPr>
                    </a:p>
                  </a:txBody>
                  <a:tcPr>
                    <a:solidFill>
                      <a:schemeClr val="bg1">
                        <a:lumMod val="85000"/>
                      </a:schemeClr>
                    </a:solidFill>
                  </a:tcPr>
                </a:tc>
                <a:extLst>
                  <a:ext uri="{0D108BD9-81ED-4DB2-BD59-A6C34878D82A}">
                    <a16:rowId xmlns:a16="http://schemas.microsoft.com/office/drawing/2014/main" val="2519840062"/>
                  </a:ext>
                </a:extLst>
              </a:tr>
              <a:tr h="316590">
                <a:tc vMerge="1">
                  <a:txBody>
                    <a:bodyPr/>
                    <a:lstStyle/>
                    <a:p>
                      <a:pPr algn="ctr"/>
                      <a:endParaRPr lang="es-CO" sz="1600" b="1" dirty="0">
                        <a:solidFill>
                          <a:schemeClr val="tx1"/>
                        </a:solidFill>
                      </a:endParaRPr>
                    </a:p>
                  </a:txBody>
                  <a:tcPr>
                    <a:solidFill>
                      <a:schemeClr val="bg2">
                        <a:lumMod val="75000"/>
                      </a:schemeClr>
                    </a:solidFill>
                  </a:tcPr>
                </a:tc>
                <a:tc>
                  <a:txBody>
                    <a:bodyPr/>
                    <a:lstStyle/>
                    <a:p>
                      <a:pPr lvl="0" algn="ctr"/>
                      <a:r>
                        <a:rPr lang="es-ES" sz="1600" dirty="0">
                          <a:solidFill>
                            <a:schemeClr val="tx1">
                              <a:lumMod val="65000"/>
                              <a:lumOff val="35000"/>
                            </a:schemeClr>
                          </a:solidFill>
                        </a:rPr>
                        <a:t>$3.139.306.634</a:t>
                      </a:r>
                      <a:endParaRPr lang="es-CO" sz="1600" dirty="0">
                        <a:solidFill>
                          <a:schemeClr val="tx1">
                            <a:lumMod val="65000"/>
                            <a:lumOff val="35000"/>
                          </a:schemeClr>
                        </a:solidFill>
                      </a:endParaRPr>
                    </a:p>
                  </a:txBody>
                  <a:tcPr>
                    <a:solidFill>
                      <a:schemeClr val="bg1">
                        <a:lumMod val="85000"/>
                      </a:schemeClr>
                    </a:solidFill>
                  </a:tcPr>
                </a:tc>
                <a:tc>
                  <a:txBody>
                    <a:bodyPr/>
                    <a:lstStyle/>
                    <a:p>
                      <a:pPr algn="ctr"/>
                      <a:r>
                        <a:rPr lang="es-ES" sz="1600" dirty="0">
                          <a:solidFill>
                            <a:schemeClr val="tx1">
                              <a:lumMod val="65000"/>
                              <a:lumOff val="35000"/>
                            </a:schemeClr>
                          </a:solidFill>
                        </a:rPr>
                        <a:t>$359.820.870</a:t>
                      </a:r>
                      <a:endParaRPr lang="es-CO" sz="1600" dirty="0">
                        <a:solidFill>
                          <a:schemeClr val="tx1">
                            <a:lumMod val="65000"/>
                            <a:lumOff val="35000"/>
                          </a:schemeClr>
                        </a:solidFill>
                      </a:endParaRPr>
                    </a:p>
                  </a:txBody>
                  <a:tcPr>
                    <a:solidFill>
                      <a:schemeClr val="bg1">
                        <a:lumMod val="85000"/>
                      </a:schemeClr>
                    </a:solidFill>
                  </a:tcPr>
                </a:tc>
                <a:tc>
                  <a:txBody>
                    <a:bodyPr/>
                    <a:lstStyle/>
                    <a:p>
                      <a:pPr algn="ctr"/>
                      <a:r>
                        <a:rPr lang="es-ES" sz="1600" dirty="0">
                          <a:solidFill>
                            <a:schemeClr val="tx1">
                              <a:lumMod val="65000"/>
                              <a:lumOff val="35000"/>
                            </a:schemeClr>
                          </a:solidFill>
                        </a:rPr>
                        <a:t>11%</a:t>
                      </a:r>
                      <a:endParaRPr lang="es-CO" sz="1600" dirty="0">
                        <a:solidFill>
                          <a:schemeClr val="tx1">
                            <a:lumMod val="65000"/>
                            <a:lumOff val="35000"/>
                          </a:schemeClr>
                        </a:solidFill>
                      </a:endParaRPr>
                    </a:p>
                  </a:txBody>
                  <a:tcPr>
                    <a:solidFill>
                      <a:schemeClr val="bg1">
                        <a:lumMod val="85000"/>
                      </a:schemeClr>
                    </a:solidFill>
                  </a:tcPr>
                </a:tc>
                <a:extLst>
                  <a:ext uri="{0D108BD9-81ED-4DB2-BD59-A6C34878D82A}">
                    <a16:rowId xmlns:a16="http://schemas.microsoft.com/office/drawing/2014/main" val="2705947498"/>
                  </a:ext>
                </a:extLst>
              </a:tr>
            </a:tbl>
          </a:graphicData>
        </a:graphic>
      </p:graphicFrame>
    </p:spTree>
    <p:extLst>
      <p:ext uri="{BB962C8B-B14F-4D97-AF65-F5344CB8AC3E}">
        <p14:creationId xmlns:p14="http://schemas.microsoft.com/office/powerpoint/2010/main" val="3449868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A5F841C7-844F-4B88-8F8E-845DF0250D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82168" y="4863938"/>
            <a:ext cx="3001928" cy="12814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4C7D608-D2FA-42D4-A314-9FA99797B925}"/>
              </a:ext>
            </a:extLst>
          </p:cNvPr>
          <p:cNvSpPr>
            <a:spLocks noGrp="1"/>
          </p:cNvSpPr>
          <p:nvPr>
            <p:ph type="title"/>
          </p:nvPr>
        </p:nvSpPr>
        <p:spPr>
          <a:xfrm>
            <a:off x="4369468" y="433635"/>
            <a:ext cx="7293244" cy="907592"/>
          </a:xfrm>
        </p:spPr>
        <p:txBody>
          <a:bodyPr/>
          <a:lstStyle/>
          <a:p>
            <a:pPr algn="r"/>
            <a:r>
              <a:rPr lang="es-ES" sz="2000" dirty="0">
                <a:solidFill>
                  <a:srgbClr val="C00000"/>
                </a:solidFill>
                <a:latin typeface="+mn-lt"/>
                <a:ea typeface="+mn-ea"/>
                <a:cs typeface="+mn-cs"/>
                <a:sym typeface="Nunito Sans ExtraBold"/>
              </a:rPr>
              <a:t>Proyecto 7839 - Fortalecimiento de la Infraestructura de Datos Espaciales de Bogotá como herramienta para la integración de la información de las entidades distritales para la toma de decisiones</a:t>
            </a:r>
            <a:br>
              <a:rPr lang="es-ES" b="1" dirty="0">
                <a:solidFill>
                  <a:schemeClr val="bg2">
                    <a:lumMod val="50000"/>
                  </a:schemeClr>
                </a:solidFill>
                <a:latin typeface="Calibri" panose="020F0502020204030204" pitchFamily="34" charset="0"/>
                <a:cs typeface="Calibri" panose="020F0502020204030204" pitchFamily="34" charset="0"/>
              </a:rPr>
            </a:br>
            <a:endParaRPr lang="es-CO" dirty="0">
              <a:solidFill>
                <a:schemeClr val="bg2">
                  <a:lumMod val="50000"/>
                </a:schemeClr>
              </a:solidFill>
            </a:endParaRPr>
          </a:p>
        </p:txBody>
      </p:sp>
      <p:sp>
        <p:nvSpPr>
          <p:cNvPr id="6" name="Rectángulo 5">
            <a:extLst>
              <a:ext uri="{FF2B5EF4-FFF2-40B4-BE49-F238E27FC236}">
                <a16:creationId xmlns:a16="http://schemas.microsoft.com/office/drawing/2014/main" id="{38522E2C-E5B0-4B39-AA07-49D9F9C5FCFB}"/>
              </a:ext>
            </a:extLst>
          </p:cNvPr>
          <p:cNvSpPr/>
          <p:nvPr/>
        </p:nvSpPr>
        <p:spPr>
          <a:xfrm>
            <a:off x="528469" y="1646810"/>
            <a:ext cx="11022469" cy="646331"/>
          </a:xfrm>
          <a:prstGeom prst="rect">
            <a:avLst/>
          </a:prstGeom>
        </p:spPr>
        <p:txBody>
          <a:bodyPr wrap="square">
            <a:spAutoFit/>
          </a:bodyPr>
          <a:lstStyle/>
          <a:p>
            <a:pPr algn="just"/>
            <a:r>
              <a:rPr lang="es-CO" b="1" dirty="0">
                <a:solidFill>
                  <a:srgbClr val="C00000"/>
                </a:solidFill>
              </a:rPr>
              <a:t>Objetivo General: </a:t>
            </a:r>
            <a:r>
              <a:rPr lang="es-CO" dirty="0">
                <a:solidFill>
                  <a:schemeClr val="bg2">
                    <a:lumMod val="50000"/>
                  </a:schemeClr>
                </a:solidFill>
              </a:rPr>
              <a:t>Fortalecer la IDE de Bogotá D.C. como herramienta para la integración de información de las entidades distritales y como insumo para la toma de decisiones y creación de valor público.</a:t>
            </a:r>
          </a:p>
        </p:txBody>
      </p:sp>
      <p:graphicFrame>
        <p:nvGraphicFramePr>
          <p:cNvPr id="11" name="Tabla 11">
            <a:extLst>
              <a:ext uri="{FF2B5EF4-FFF2-40B4-BE49-F238E27FC236}">
                <a16:creationId xmlns:a16="http://schemas.microsoft.com/office/drawing/2014/main" id="{35A58A3D-4097-4EAF-AAEA-7AC92C1BED20}"/>
              </a:ext>
            </a:extLst>
          </p:cNvPr>
          <p:cNvGraphicFramePr>
            <a:graphicFrameLocks noGrp="1"/>
          </p:cNvGraphicFramePr>
          <p:nvPr>
            <p:extLst>
              <p:ext uri="{D42A27DB-BD31-4B8C-83A1-F6EECF244321}">
                <p14:modId xmlns:p14="http://schemas.microsoft.com/office/powerpoint/2010/main" val="584135379"/>
              </p:ext>
            </p:extLst>
          </p:nvPr>
        </p:nvGraphicFramePr>
        <p:xfrm>
          <a:off x="208547" y="2591541"/>
          <a:ext cx="11694695" cy="2164080"/>
        </p:xfrm>
        <a:graphic>
          <a:graphicData uri="http://schemas.openxmlformats.org/drawingml/2006/table">
            <a:tbl>
              <a:tblPr firstRow="1" bandRow="1">
                <a:tableStyleId>{5C22544A-7EE6-4342-B048-85BDC9FD1C3A}</a:tableStyleId>
              </a:tblPr>
              <a:tblGrid>
                <a:gridCol w="7072371">
                  <a:extLst>
                    <a:ext uri="{9D8B030D-6E8A-4147-A177-3AD203B41FA5}">
                      <a16:colId xmlns:a16="http://schemas.microsoft.com/office/drawing/2014/main" val="2964102187"/>
                    </a:ext>
                  </a:extLst>
                </a:gridCol>
                <a:gridCol w="1757548">
                  <a:extLst>
                    <a:ext uri="{9D8B030D-6E8A-4147-A177-3AD203B41FA5}">
                      <a16:colId xmlns:a16="http://schemas.microsoft.com/office/drawing/2014/main" val="795363795"/>
                    </a:ext>
                  </a:extLst>
                </a:gridCol>
                <a:gridCol w="1725885">
                  <a:extLst>
                    <a:ext uri="{9D8B030D-6E8A-4147-A177-3AD203B41FA5}">
                      <a16:colId xmlns:a16="http://schemas.microsoft.com/office/drawing/2014/main" val="2781126633"/>
                    </a:ext>
                  </a:extLst>
                </a:gridCol>
                <a:gridCol w="1138891">
                  <a:extLst>
                    <a:ext uri="{9D8B030D-6E8A-4147-A177-3AD203B41FA5}">
                      <a16:colId xmlns:a16="http://schemas.microsoft.com/office/drawing/2014/main" val="2516058059"/>
                    </a:ext>
                  </a:extLst>
                </a:gridCol>
              </a:tblGrid>
              <a:tr h="213399">
                <a:tc>
                  <a:txBody>
                    <a:bodyPr/>
                    <a:lstStyle/>
                    <a:p>
                      <a:pPr algn="ctr"/>
                      <a:r>
                        <a:rPr lang="es-ES" sz="1600" b="1" dirty="0">
                          <a:solidFill>
                            <a:schemeClr val="bg1"/>
                          </a:solidFill>
                        </a:rPr>
                        <a:t>Metas 2020   </a:t>
                      </a:r>
                      <a:endParaRPr lang="es-CO" sz="1600" b="1" dirty="0">
                        <a:solidFill>
                          <a:schemeClr val="bg1"/>
                        </a:solidFill>
                      </a:endParaRPr>
                    </a:p>
                  </a:txBody>
                  <a:tcPr anchor="ctr">
                    <a:solidFill>
                      <a:srgbClr val="C00000"/>
                    </a:solidFill>
                  </a:tcPr>
                </a:tc>
                <a:tc>
                  <a:txBody>
                    <a:bodyPr/>
                    <a:lstStyle/>
                    <a:p>
                      <a:pPr algn="ctr"/>
                      <a:r>
                        <a:rPr lang="es-ES" sz="1600" b="1" dirty="0">
                          <a:solidFill>
                            <a:schemeClr val="bg1"/>
                          </a:solidFill>
                        </a:rPr>
                        <a:t>Programado</a:t>
                      </a:r>
                      <a:endParaRPr lang="es-CO" sz="1600" b="1" dirty="0">
                        <a:solidFill>
                          <a:schemeClr val="bg1"/>
                        </a:solidFill>
                      </a:endParaRPr>
                    </a:p>
                  </a:txBody>
                  <a:tcPr anchor="ctr">
                    <a:solidFill>
                      <a:srgbClr val="C00000"/>
                    </a:solidFill>
                  </a:tcPr>
                </a:tc>
                <a:tc>
                  <a:txBody>
                    <a:bodyPr/>
                    <a:lstStyle/>
                    <a:p>
                      <a:pPr algn="ctr"/>
                      <a:r>
                        <a:rPr lang="es-ES" sz="1600" b="1" dirty="0">
                          <a:solidFill>
                            <a:schemeClr val="bg1"/>
                          </a:solidFill>
                        </a:rPr>
                        <a:t>Ejecutado</a:t>
                      </a:r>
                      <a:endParaRPr lang="es-CO" sz="1600" b="1" dirty="0">
                        <a:solidFill>
                          <a:schemeClr val="bg1"/>
                        </a:solidFill>
                      </a:endParaRPr>
                    </a:p>
                  </a:txBody>
                  <a:tcPr anchor="ctr">
                    <a:solidFill>
                      <a:srgbClr val="C00000"/>
                    </a:solidFill>
                  </a:tcPr>
                </a:tc>
                <a:tc>
                  <a:txBody>
                    <a:bodyPr/>
                    <a:lstStyle/>
                    <a:p>
                      <a:pPr algn="ctr"/>
                      <a:r>
                        <a:rPr lang="es-ES" sz="1400" b="1" dirty="0">
                          <a:solidFill>
                            <a:schemeClr val="bg1"/>
                          </a:solidFill>
                        </a:rPr>
                        <a:t>Porcentaje</a:t>
                      </a:r>
                      <a:endParaRPr lang="es-CO" sz="1400" b="1" dirty="0">
                        <a:solidFill>
                          <a:schemeClr val="bg1"/>
                        </a:solidFill>
                      </a:endParaRPr>
                    </a:p>
                  </a:txBody>
                  <a:tcPr anchor="ctr">
                    <a:solidFill>
                      <a:srgbClr val="C00000"/>
                    </a:solidFill>
                  </a:tcPr>
                </a:tc>
                <a:extLst>
                  <a:ext uri="{0D108BD9-81ED-4DB2-BD59-A6C34878D82A}">
                    <a16:rowId xmlns:a16="http://schemas.microsoft.com/office/drawing/2014/main" val="1814275928"/>
                  </a:ext>
                </a:extLst>
              </a:tr>
              <a:tr h="340024">
                <a:tc rowSpan="2">
                  <a:txBody>
                    <a:bodyPr/>
                    <a:lstStyle/>
                    <a:p>
                      <a:r>
                        <a:rPr lang="es-ES" sz="1800" kern="1200" dirty="0">
                          <a:solidFill>
                            <a:schemeClr val="bg2">
                              <a:lumMod val="50000"/>
                            </a:schemeClr>
                          </a:solidFill>
                          <a:latin typeface="+mn-lt"/>
                          <a:ea typeface="+mn-ea"/>
                          <a:cs typeface="+mn-cs"/>
                        </a:rPr>
                        <a:t>Actualizar el 90% de las capas de información geográfica durante el cuatrienio, fortaleciendo la infraestructura de datos espaciales del Distrito Capital - IDECA </a:t>
                      </a: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9%</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6%</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66,67%</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172512356"/>
                  </a:ext>
                </a:extLst>
              </a:tr>
              <a:tr h="198726">
                <a:tc vMerge="1">
                  <a:txBody>
                    <a:bodyPr/>
                    <a:lstStyle/>
                    <a:p>
                      <a:endParaRPr lang="es-CO" sz="1600" b="0" dirty="0">
                        <a:solidFill>
                          <a:schemeClr val="tx1"/>
                        </a:solidFill>
                      </a:endParaRPr>
                    </a:p>
                  </a:txBody>
                  <a:tcPr anchor="ctr">
                    <a:solidFill>
                      <a:schemeClr val="bg2">
                        <a:lumMod val="75000"/>
                      </a:schemeClr>
                    </a:solidFill>
                  </a:tcPr>
                </a:tc>
                <a:tc>
                  <a:txBody>
                    <a:bodyPr/>
                    <a:lstStyle/>
                    <a:p>
                      <a:pPr algn="ctr"/>
                      <a:r>
                        <a:rPr lang="es-ES" sz="1800" kern="1200" dirty="0">
                          <a:solidFill>
                            <a:schemeClr val="bg2">
                              <a:lumMod val="50000"/>
                            </a:schemeClr>
                          </a:solidFill>
                          <a:latin typeface="+mn-lt"/>
                          <a:ea typeface="+mn-ea"/>
                          <a:cs typeface="+mn-cs"/>
                        </a:rPr>
                        <a:t>$3.939.413.795</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$717.402.183</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18%</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629371542"/>
                  </a:ext>
                </a:extLst>
              </a:tr>
              <a:tr h="340024">
                <a:tc rowSpan="2">
                  <a:txBody>
                    <a:bodyPr/>
                    <a:lstStyle/>
                    <a:p>
                      <a:r>
                        <a:rPr lang="es-ES" sz="1800" kern="1200" dirty="0">
                          <a:solidFill>
                            <a:schemeClr val="bg2">
                              <a:lumMod val="50000"/>
                            </a:schemeClr>
                          </a:solidFill>
                          <a:latin typeface="+mn-lt"/>
                          <a:ea typeface="+mn-ea"/>
                          <a:cs typeface="+mn-cs"/>
                        </a:rPr>
                        <a:t>Implementar al 100% un esquema de analítica de datos para facilitar la toma de decisiones de Gobierno en el marco de Bogotá como territorio inteligente (Smart City).</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20%</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12%</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60%</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265240021"/>
                  </a:ext>
                </a:extLst>
              </a:tr>
              <a:tr h="183527">
                <a:tc vMerge="1">
                  <a:txBody>
                    <a:bodyPr/>
                    <a:lstStyle/>
                    <a:p>
                      <a:endParaRPr lang="es-CO" sz="1600" b="0" dirty="0">
                        <a:solidFill>
                          <a:schemeClr val="tx1"/>
                        </a:solidFill>
                      </a:endParaRPr>
                    </a:p>
                  </a:txBody>
                  <a:tcPr anchor="ctr">
                    <a:solidFill>
                      <a:schemeClr val="bg2">
                        <a:lumMod val="75000"/>
                      </a:schemeClr>
                    </a:solidFill>
                  </a:tcPr>
                </a:tc>
                <a:tc>
                  <a:txBody>
                    <a:bodyPr/>
                    <a:lstStyle/>
                    <a:p>
                      <a:pPr algn="ctr"/>
                      <a:r>
                        <a:rPr lang="es-ES" sz="1800" kern="1200" dirty="0">
                          <a:solidFill>
                            <a:schemeClr val="bg2">
                              <a:lumMod val="50000"/>
                            </a:schemeClr>
                          </a:solidFill>
                          <a:latin typeface="+mn-lt"/>
                          <a:ea typeface="+mn-ea"/>
                          <a:cs typeface="+mn-cs"/>
                        </a:rPr>
                        <a:t>$769,000,000</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$760,528,143</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99%</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564466370"/>
                  </a:ext>
                </a:extLst>
              </a:tr>
            </a:tbl>
          </a:graphicData>
        </a:graphic>
      </p:graphicFrame>
      <p:sp>
        <p:nvSpPr>
          <p:cNvPr id="3" name="Rectángulo 2">
            <a:extLst>
              <a:ext uri="{FF2B5EF4-FFF2-40B4-BE49-F238E27FC236}">
                <a16:creationId xmlns:a16="http://schemas.microsoft.com/office/drawing/2014/main" id="{14872E91-6CEB-4681-A921-072DA6A06C0A}"/>
              </a:ext>
            </a:extLst>
          </p:cNvPr>
          <p:cNvSpPr/>
          <p:nvPr/>
        </p:nvSpPr>
        <p:spPr>
          <a:xfrm>
            <a:off x="10545370" y="2264347"/>
            <a:ext cx="1357872" cy="307777"/>
          </a:xfrm>
          <a:prstGeom prst="rect">
            <a:avLst/>
          </a:prstGeom>
        </p:spPr>
        <p:txBody>
          <a:bodyPr wrap="none">
            <a:spAutoFit/>
          </a:bodyPr>
          <a:lstStyle/>
          <a:p>
            <a:r>
              <a:rPr lang="es-CO" sz="1400" dirty="0">
                <a:solidFill>
                  <a:schemeClr val="bg2">
                    <a:lumMod val="50000"/>
                  </a:schemeClr>
                </a:solidFill>
              </a:rPr>
              <a:t>Corte 31/oct/20</a:t>
            </a:r>
            <a:endParaRPr lang="es-CO" sz="1400" dirty="0"/>
          </a:p>
        </p:txBody>
      </p:sp>
      <p:pic>
        <p:nvPicPr>
          <p:cNvPr id="8" name="Picture 14">
            <a:extLst>
              <a:ext uri="{FF2B5EF4-FFF2-40B4-BE49-F238E27FC236}">
                <a16:creationId xmlns:a16="http://schemas.microsoft.com/office/drawing/2014/main" id="{F38672FE-A4F9-467F-A5A7-D6EEA6C663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6896" y="4996923"/>
            <a:ext cx="2030974" cy="10154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67EFD932-1067-4275-9257-0783833E00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52319" y="5023996"/>
            <a:ext cx="1963883" cy="961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69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A4E6B-4A9E-4653-9CF6-3B3A9D6DC710}"/>
              </a:ext>
            </a:extLst>
          </p:cNvPr>
          <p:cNvSpPr>
            <a:spLocks noGrp="1"/>
          </p:cNvSpPr>
          <p:nvPr>
            <p:ph type="title"/>
          </p:nvPr>
        </p:nvSpPr>
        <p:spPr>
          <a:xfrm>
            <a:off x="3868359" y="331607"/>
            <a:ext cx="7722919" cy="1143000"/>
          </a:xfrm>
        </p:spPr>
        <p:txBody>
          <a:bodyPr/>
          <a:lstStyle/>
          <a:p>
            <a:pPr algn="r"/>
            <a:r>
              <a:rPr lang="es-CO" sz="2000" dirty="0">
                <a:solidFill>
                  <a:srgbClr val="C00000"/>
                </a:solidFill>
                <a:latin typeface="+mn-lt"/>
                <a:ea typeface="+mn-ea"/>
                <a:cs typeface="+mn-cs"/>
              </a:rPr>
              <a:t>Proyecto 7840 - Fortalecimiento de la gestión catastral con enfoque multipropósito en Bogotá D.C.</a:t>
            </a:r>
            <a:br>
              <a:rPr lang="es-CO" sz="2000" dirty="0">
                <a:solidFill>
                  <a:srgbClr val="C00000"/>
                </a:solidFill>
                <a:latin typeface="+mn-lt"/>
                <a:ea typeface="+mn-ea"/>
                <a:cs typeface="+mn-cs"/>
              </a:rPr>
            </a:br>
            <a:endParaRPr lang="es-CO" sz="2000" dirty="0">
              <a:solidFill>
                <a:srgbClr val="C00000"/>
              </a:solidFill>
              <a:latin typeface="+mn-lt"/>
              <a:ea typeface="+mn-ea"/>
              <a:cs typeface="+mn-cs"/>
            </a:endParaRPr>
          </a:p>
        </p:txBody>
      </p:sp>
      <p:sp>
        <p:nvSpPr>
          <p:cNvPr id="5" name="Rectángulo 4">
            <a:extLst>
              <a:ext uri="{FF2B5EF4-FFF2-40B4-BE49-F238E27FC236}">
                <a16:creationId xmlns:a16="http://schemas.microsoft.com/office/drawing/2014/main" id="{14C80658-6038-411C-BE51-C146BC0EE7C8}"/>
              </a:ext>
            </a:extLst>
          </p:cNvPr>
          <p:cNvSpPr/>
          <p:nvPr/>
        </p:nvSpPr>
        <p:spPr>
          <a:xfrm>
            <a:off x="481264" y="1309153"/>
            <a:ext cx="11200356" cy="646331"/>
          </a:xfrm>
          <a:prstGeom prst="rect">
            <a:avLst/>
          </a:prstGeom>
        </p:spPr>
        <p:txBody>
          <a:bodyPr wrap="square">
            <a:spAutoFit/>
          </a:bodyPr>
          <a:lstStyle/>
          <a:p>
            <a:pPr algn="just"/>
            <a:r>
              <a:rPr lang="es-CO" b="1" dirty="0">
                <a:solidFill>
                  <a:srgbClr val="C00000"/>
                </a:solidFill>
              </a:rPr>
              <a:t>Objetivo General: </a:t>
            </a:r>
            <a:r>
              <a:rPr lang="es-CO" dirty="0">
                <a:solidFill>
                  <a:schemeClr val="bg2">
                    <a:lumMod val="50000"/>
                  </a:schemeClr>
                </a:solidFill>
              </a:rPr>
              <a:t>Articular la gestión catastral desarrollada en Bogotá D.C. con el enfoque establecido en la política pública de catastro multipropósito y las normas que lo desarrollan.</a:t>
            </a:r>
          </a:p>
        </p:txBody>
      </p:sp>
      <p:graphicFrame>
        <p:nvGraphicFramePr>
          <p:cNvPr id="11" name="Tabla 11">
            <a:extLst>
              <a:ext uri="{FF2B5EF4-FFF2-40B4-BE49-F238E27FC236}">
                <a16:creationId xmlns:a16="http://schemas.microsoft.com/office/drawing/2014/main" id="{56815C04-E962-403B-B5DF-E92CC53CFA8D}"/>
              </a:ext>
            </a:extLst>
          </p:cNvPr>
          <p:cNvGraphicFramePr>
            <a:graphicFrameLocks noGrp="1"/>
          </p:cNvGraphicFramePr>
          <p:nvPr>
            <p:extLst>
              <p:ext uri="{D42A27DB-BD31-4B8C-83A1-F6EECF244321}">
                <p14:modId xmlns:p14="http://schemas.microsoft.com/office/powerpoint/2010/main" val="1415408451"/>
              </p:ext>
            </p:extLst>
          </p:nvPr>
        </p:nvGraphicFramePr>
        <p:xfrm>
          <a:off x="368970" y="2115851"/>
          <a:ext cx="11312650" cy="1249680"/>
        </p:xfrm>
        <a:graphic>
          <a:graphicData uri="http://schemas.openxmlformats.org/drawingml/2006/table">
            <a:tbl>
              <a:tblPr firstRow="1" bandRow="1">
                <a:tableStyleId>{5C22544A-7EE6-4342-B048-85BDC9FD1C3A}</a:tableStyleId>
              </a:tblPr>
              <a:tblGrid>
                <a:gridCol w="6575037">
                  <a:extLst>
                    <a:ext uri="{9D8B030D-6E8A-4147-A177-3AD203B41FA5}">
                      <a16:colId xmlns:a16="http://schemas.microsoft.com/office/drawing/2014/main" val="2625281339"/>
                    </a:ext>
                  </a:extLst>
                </a:gridCol>
                <a:gridCol w="1726772">
                  <a:extLst>
                    <a:ext uri="{9D8B030D-6E8A-4147-A177-3AD203B41FA5}">
                      <a16:colId xmlns:a16="http://schemas.microsoft.com/office/drawing/2014/main" val="4144399646"/>
                    </a:ext>
                  </a:extLst>
                </a:gridCol>
                <a:gridCol w="1454389">
                  <a:extLst>
                    <a:ext uri="{9D8B030D-6E8A-4147-A177-3AD203B41FA5}">
                      <a16:colId xmlns:a16="http://schemas.microsoft.com/office/drawing/2014/main" val="3105474768"/>
                    </a:ext>
                  </a:extLst>
                </a:gridCol>
                <a:gridCol w="1556452">
                  <a:extLst>
                    <a:ext uri="{9D8B030D-6E8A-4147-A177-3AD203B41FA5}">
                      <a16:colId xmlns:a16="http://schemas.microsoft.com/office/drawing/2014/main" val="105611440"/>
                    </a:ext>
                  </a:extLst>
                </a:gridCol>
              </a:tblGrid>
              <a:tr h="270304">
                <a:tc>
                  <a:txBody>
                    <a:bodyPr/>
                    <a:lstStyle/>
                    <a:p>
                      <a:pPr algn="ctr"/>
                      <a:r>
                        <a:rPr lang="es-ES" sz="1600" dirty="0">
                          <a:solidFill>
                            <a:schemeClr val="bg1"/>
                          </a:solidFill>
                        </a:rPr>
                        <a:t>Meta 2020</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Programado </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Ejecutado</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Porcentaje</a:t>
                      </a:r>
                      <a:endParaRPr lang="es-CO" sz="1600" dirty="0">
                        <a:solidFill>
                          <a:schemeClr val="bg1"/>
                        </a:solidFill>
                      </a:endParaRPr>
                    </a:p>
                  </a:txBody>
                  <a:tcPr>
                    <a:solidFill>
                      <a:srgbClr val="C00000"/>
                    </a:solidFill>
                  </a:tcPr>
                </a:tc>
                <a:extLst>
                  <a:ext uri="{0D108BD9-81ED-4DB2-BD59-A6C34878D82A}">
                    <a16:rowId xmlns:a16="http://schemas.microsoft.com/office/drawing/2014/main" val="1183385660"/>
                  </a:ext>
                </a:extLst>
              </a:tr>
              <a:tr h="270304">
                <a:tc rowSpan="2">
                  <a:txBody>
                    <a:bodyPr/>
                    <a:lstStyle/>
                    <a:p>
                      <a:pPr algn="l"/>
                      <a:r>
                        <a:rPr lang="es-ES" sz="1800" kern="1200" dirty="0">
                          <a:solidFill>
                            <a:schemeClr val="bg2">
                              <a:lumMod val="50000"/>
                            </a:schemeClr>
                          </a:solidFill>
                          <a:latin typeface="+mn-lt"/>
                          <a:ea typeface="+mn-ea"/>
                          <a:cs typeface="+mn-cs"/>
                        </a:rPr>
                        <a:t>Realizar el </a:t>
                      </a:r>
                      <a:r>
                        <a:rPr lang="es-ES" sz="1800" kern="1200" dirty="0" err="1">
                          <a:solidFill>
                            <a:schemeClr val="bg2">
                              <a:lumMod val="50000"/>
                            </a:schemeClr>
                          </a:solidFill>
                          <a:latin typeface="+mn-lt"/>
                          <a:ea typeface="+mn-ea"/>
                          <a:cs typeface="+mn-cs"/>
                        </a:rPr>
                        <a:t>pre-reconocimiento</a:t>
                      </a:r>
                      <a:r>
                        <a:rPr lang="es-ES" sz="1800" kern="1200" dirty="0">
                          <a:solidFill>
                            <a:schemeClr val="bg2">
                              <a:lumMod val="50000"/>
                            </a:schemeClr>
                          </a:solidFill>
                          <a:latin typeface="+mn-lt"/>
                          <a:ea typeface="+mn-ea"/>
                          <a:cs typeface="+mn-cs"/>
                        </a:rPr>
                        <a:t> del 100% de los predios del Distrito con enfoque multipropósito (Urbana y rural con características urbanas).</a:t>
                      </a:r>
                      <a:r>
                        <a:rPr lang="es-CO" sz="1800" kern="1200" dirty="0">
                          <a:solidFill>
                            <a:schemeClr val="bg2">
                              <a:lumMod val="50000"/>
                            </a:schemeClr>
                          </a:solidFill>
                          <a:latin typeface="+mn-lt"/>
                          <a:ea typeface="+mn-ea"/>
                          <a:cs typeface="+mn-cs"/>
                        </a:rPr>
                        <a:t> </a:t>
                      </a:r>
                    </a:p>
                  </a:txBody>
                  <a:tcP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100%</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CO" sz="1800" kern="1200" dirty="0">
                          <a:solidFill>
                            <a:schemeClr val="bg2">
                              <a:lumMod val="50000"/>
                            </a:schemeClr>
                          </a:solidFill>
                          <a:latin typeface="+mn-lt"/>
                          <a:ea typeface="+mn-ea"/>
                          <a:cs typeface="+mn-cs"/>
                        </a:rPr>
                        <a:t>81%</a:t>
                      </a:r>
                    </a:p>
                  </a:txBody>
                  <a:tcPr anchor="ct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81%</a:t>
                      </a:r>
                      <a:endParaRPr lang="es-CO" sz="1800" kern="1200" dirty="0">
                        <a:solidFill>
                          <a:schemeClr val="bg2">
                            <a:lumMod val="50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2590757051"/>
                  </a:ext>
                </a:extLst>
              </a:tr>
              <a:tr h="270304">
                <a:tc vMerge="1">
                  <a:txBody>
                    <a:bodyPr/>
                    <a:lstStyle/>
                    <a:p>
                      <a:pPr algn="l"/>
                      <a:endParaRPr lang="es-CO" sz="1600" dirty="0">
                        <a:solidFill>
                          <a:schemeClr val="tx1"/>
                        </a:solidFill>
                      </a:endParaRPr>
                    </a:p>
                  </a:txBody>
                  <a:tcPr>
                    <a:solidFill>
                      <a:schemeClr val="bg2">
                        <a:lumMod val="75000"/>
                      </a:schemeClr>
                    </a:solidFill>
                  </a:tcPr>
                </a:tc>
                <a:tc>
                  <a:txBody>
                    <a:bodyPr/>
                    <a:lstStyle/>
                    <a:p>
                      <a:pPr algn="ctr"/>
                      <a:r>
                        <a:rPr lang="es-CO" sz="1800" kern="1200" dirty="0">
                          <a:solidFill>
                            <a:schemeClr val="bg2">
                              <a:lumMod val="50000"/>
                            </a:schemeClr>
                          </a:solidFill>
                          <a:latin typeface="+mn-lt"/>
                          <a:ea typeface="+mn-ea"/>
                          <a:cs typeface="+mn-cs"/>
                        </a:rPr>
                        <a:t>$600.135.676</a:t>
                      </a:r>
                    </a:p>
                  </a:txBody>
                  <a:tcPr>
                    <a:solidFill>
                      <a:schemeClr val="bg1">
                        <a:lumMod val="85000"/>
                      </a:schemeClr>
                    </a:solidFill>
                  </a:tcPr>
                </a:tc>
                <a:tc>
                  <a:txBody>
                    <a:bodyPr/>
                    <a:lstStyle/>
                    <a:p>
                      <a:pPr algn="ctr"/>
                      <a:r>
                        <a:rPr lang="es-CO" sz="1800" kern="1200" dirty="0">
                          <a:solidFill>
                            <a:schemeClr val="bg2">
                              <a:lumMod val="50000"/>
                            </a:schemeClr>
                          </a:solidFill>
                          <a:latin typeface="+mn-lt"/>
                          <a:ea typeface="+mn-ea"/>
                          <a:cs typeface="+mn-cs"/>
                        </a:rPr>
                        <a:t>$51.320.760</a:t>
                      </a:r>
                    </a:p>
                  </a:txBody>
                  <a:tcPr>
                    <a:solidFill>
                      <a:schemeClr val="bg1">
                        <a:lumMod val="85000"/>
                      </a:schemeClr>
                    </a:solidFill>
                  </a:tcPr>
                </a:tc>
                <a:tc>
                  <a:txBody>
                    <a:bodyPr/>
                    <a:lstStyle/>
                    <a:p>
                      <a:pPr algn="ctr"/>
                      <a:r>
                        <a:rPr lang="es-ES" sz="1800" kern="1200" dirty="0">
                          <a:solidFill>
                            <a:schemeClr val="bg2">
                              <a:lumMod val="50000"/>
                            </a:schemeClr>
                          </a:solidFill>
                          <a:latin typeface="+mn-lt"/>
                          <a:ea typeface="+mn-ea"/>
                          <a:cs typeface="+mn-cs"/>
                        </a:rPr>
                        <a:t>9%</a:t>
                      </a:r>
                    </a:p>
                  </a:txBody>
                  <a:tcPr>
                    <a:solidFill>
                      <a:schemeClr val="bg1">
                        <a:lumMod val="85000"/>
                      </a:schemeClr>
                    </a:solidFill>
                  </a:tcPr>
                </a:tc>
                <a:extLst>
                  <a:ext uri="{0D108BD9-81ED-4DB2-BD59-A6C34878D82A}">
                    <a16:rowId xmlns:a16="http://schemas.microsoft.com/office/drawing/2014/main" val="807249041"/>
                  </a:ext>
                </a:extLst>
              </a:tr>
            </a:tbl>
          </a:graphicData>
        </a:graphic>
      </p:graphicFrame>
      <p:grpSp>
        <p:nvGrpSpPr>
          <p:cNvPr id="24" name="Grupo 23">
            <a:extLst>
              <a:ext uri="{FF2B5EF4-FFF2-40B4-BE49-F238E27FC236}">
                <a16:creationId xmlns:a16="http://schemas.microsoft.com/office/drawing/2014/main" id="{66F82B21-1ACE-43D6-9817-C402944612F9}"/>
              </a:ext>
            </a:extLst>
          </p:cNvPr>
          <p:cNvGrpSpPr/>
          <p:nvPr/>
        </p:nvGrpSpPr>
        <p:grpSpPr>
          <a:xfrm>
            <a:off x="7729818" y="3533337"/>
            <a:ext cx="2740561" cy="2720018"/>
            <a:chOff x="4531366" y="765432"/>
            <a:chExt cx="4549450" cy="6092568"/>
          </a:xfrm>
        </p:grpSpPr>
        <p:pic>
          <p:nvPicPr>
            <p:cNvPr id="25" name="Imagen 24">
              <a:extLst>
                <a:ext uri="{FF2B5EF4-FFF2-40B4-BE49-F238E27FC236}">
                  <a16:creationId xmlns:a16="http://schemas.microsoft.com/office/drawing/2014/main" id="{A044E06E-AD37-4B89-9B6A-2BCD810431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5298" y="765432"/>
              <a:ext cx="4215518" cy="5960176"/>
            </a:xfrm>
            <a:prstGeom prst="rect">
              <a:avLst/>
            </a:prstGeom>
          </p:spPr>
        </p:pic>
        <p:sp>
          <p:nvSpPr>
            <p:cNvPr id="26" name="Rectángulo 25">
              <a:extLst>
                <a:ext uri="{FF2B5EF4-FFF2-40B4-BE49-F238E27FC236}">
                  <a16:creationId xmlns:a16="http://schemas.microsoft.com/office/drawing/2014/main" id="{CECD8739-6363-4F18-BF46-FB35455A1187}"/>
                </a:ext>
              </a:extLst>
            </p:cNvPr>
            <p:cNvSpPr/>
            <p:nvPr/>
          </p:nvSpPr>
          <p:spPr>
            <a:xfrm>
              <a:off x="4531366" y="5117058"/>
              <a:ext cx="1034715" cy="1740942"/>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s-CO" dirty="0"/>
            </a:p>
          </p:txBody>
        </p:sp>
      </p:grpSp>
      <p:sp>
        <p:nvSpPr>
          <p:cNvPr id="10" name="Rectángulo 9">
            <a:extLst>
              <a:ext uri="{FF2B5EF4-FFF2-40B4-BE49-F238E27FC236}">
                <a16:creationId xmlns:a16="http://schemas.microsoft.com/office/drawing/2014/main" id="{0F3BF236-861C-4F28-8845-88497581F8E7}"/>
              </a:ext>
            </a:extLst>
          </p:cNvPr>
          <p:cNvSpPr/>
          <p:nvPr/>
        </p:nvSpPr>
        <p:spPr>
          <a:xfrm>
            <a:off x="10323748" y="1808074"/>
            <a:ext cx="1357872" cy="307777"/>
          </a:xfrm>
          <a:prstGeom prst="rect">
            <a:avLst/>
          </a:prstGeom>
        </p:spPr>
        <p:txBody>
          <a:bodyPr wrap="none">
            <a:spAutoFit/>
          </a:bodyPr>
          <a:lstStyle/>
          <a:p>
            <a:r>
              <a:rPr lang="es-CO" sz="1400" dirty="0">
                <a:solidFill>
                  <a:schemeClr val="bg2">
                    <a:lumMod val="50000"/>
                  </a:schemeClr>
                </a:solidFill>
              </a:rPr>
              <a:t>Corte 31/oct/20</a:t>
            </a:r>
            <a:endParaRPr lang="es-CO" sz="1400" dirty="0"/>
          </a:p>
        </p:txBody>
      </p:sp>
      <p:pic>
        <p:nvPicPr>
          <p:cNvPr id="13" name="Picture 2" descr="1">
            <a:extLst>
              <a:ext uri="{FF2B5EF4-FFF2-40B4-BE49-F238E27FC236}">
                <a16:creationId xmlns:a16="http://schemas.microsoft.com/office/drawing/2014/main" id="{9919E857-6F09-459F-A8FD-EEE4508C92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916767" y="3461317"/>
            <a:ext cx="5712472" cy="279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7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785DE16-452B-4B8A-A6AA-CC62E5F6BD5C}"/>
              </a:ext>
            </a:extLst>
          </p:cNvPr>
          <p:cNvSpPr/>
          <p:nvPr/>
        </p:nvSpPr>
        <p:spPr>
          <a:xfrm>
            <a:off x="5581274" y="270702"/>
            <a:ext cx="7090620" cy="400110"/>
          </a:xfrm>
          <a:prstGeom prst="rect">
            <a:avLst/>
          </a:prstGeom>
        </p:spPr>
        <p:txBody>
          <a:bodyPr wrap="square">
            <a:spAutoFit/>
          </a:bodyPr>
          <a:lstStyle/>
          <a:p>
            <a:r>
              <a:rPr lang="es-CO" sz="2000" dirty="0">
                <a:solidFill>
                  <a:srgbClr val="C00000"/>
                </a:solidFill>
              </a:rPr>
              <a:t>Proyecto 7841 - Fortalecimiento Institucional de la UAECD</a:t>
            </a:r>
          </a:p>
        </p:txBody>
      </p:sp>
      <p:sp>
        <p:nvSpPr>
          <p:cNvPr id="5" name="Rectángulo 4">
            <a:extLst>
              <a:ext uri="{FF2B5EF4-FFF2-40B4-BE49-F238E27FC236}">
                <a16:creationId xmlns:a16="http://schemas.microsoft.com/office/drawing/2014/main" id="{FA55AB74-1AF1-434F-98E3-FB0A95C0BC52}"/>
              </a:ext>
            </a:extLst>
          </p:cNvPr>
          <p:cNvSpPr/>
          <p:nvPr/>
        </p:nvSpPr>
        <p:spPr>
          <a:xfrm>
            <a:off x="3629891" y="730638"/>
            <a:ext cx="8174182" cy="861774"/>
          </a:xfrm>
          <a:prstGeom prst="rect">
            <a:avLst/>
          </a:prstGeom>
        </p:spPr>
        <p:txBody>
          <a:bodyPr wrap="square">
            <a:spAutoFit/>
          </a:bodyPr>
          <a:lstStyle/>
          <a:p>
            <a:pPr algn="just"/>
            <a:r>
              <a:rPr lang="es-CO" b="1" dirty="0">
                <a:solidFill>
                  <a:srgbClr val="C00000"/>
                </a:solidFill>
              </a:rPr>
              <a:t>Objetivo General: </a:t>
            </a:r>
            <a:r>
              <a:rPr lang="es-CO" sz="1600" dirty="0">
                <a:solidFill>
                  <a:schemeClr val="bg2">
                    <a:lumMod val="50000"/>
                  </a:schemeClr>
                </a:solidFill>
              </a:rPr>
              <a:t>Fortalecer la Gestión Administrativa de la Unidad para que responda de manera efectiva a los nuevos retos y roles generados en los desarrollos normativos, con énfasis en la gestión catastral con enfoque multipropósito.</a:t>
            </a:r>
          </a:p>
        </p:txBody>
      </p:sp>
      <p:graphicFrame>
        <p:nvGraphicFramePr>
          <p:cNvPr id="7" name="Tabla 7">
            <a:extLst>
              <a:ext uri="{FF2B5EF4-FFF2-40B4-BE49-F238E27FC236}">
                <a16:creationId xmlns:a16="http://schemas.microsoft.com/office/drawing/2014/main" id="{6DFA8981-2AA8-429F-8937-AE53A1F0586B}"/>
              </a:ext>
            </a:extLst>
          </p:cNvPr>
          <p:cNvGraphicFramePr>
            <a:graphicFrameLocks noGrp="1"/>
          </p:cNvGraphicFramePr>
          <p:nvPr>
            <p:extLst>
              <p:ext uri="{D42A27DB-BD31-4B8C-83A1-F6EECF244321}">
                <p14:modId xmlns:p14="http://schemas.microsoft.com/office/powerpoint/2010/main" val="2108134266"/>
              </p:ext>
            </p:extLst>
          </p:nvPr>
        </p:nvGraphicFramePr>
        <p:xfrm>
          <a:off x="192505" y="2045938"/>
          <a:ext cx="11611568" cy="3282326"/>
        </p:xfrm>
        <a:graphic>
          <a:graphicData uri="http://schemas.openxmlformats.org/drawingml/2006/table">
            <a:tbl>
              <a:tblPr firstRow="1" bandRow="1">
                <a:tableStyleId>{5C22544A-7EE6-4342-B048-85BDC9FD1C3A}</a:tableStyleId>
              </a:tblPr>
              <a:tblGrid>
                <a:gridCol w="6469938">
                  <a:extLst>
                    <a:ext uri="{9D8B030D-6E8A-4147-A177-3AD203B41FA5}">
                      <a16:colId xmlns:a16="http://schemas.microsoft.com/office/drawing/2014/main" val="259888660"/>
                    </a:ext>
                  </a:extLst>
                </a:gridCol>
                <a:gridCol w="1861346">
                  <a:extLst>
                    <a:ext uri="{9D8B030D-6E8A-4147-A177-3AD203B41FA5}">
                      <a16:colId xmlns:a16="http://schemas.microsoft.com/office/drawing/2014/main" val="1216020270"/>
                    </a:ext>
                  </a:extLst>
                </a:gridCol>
                <a:gridCol w="1774336">
                  <a:extLst>
                    <a:ext uri="{9D8B030D-6E8A-4147-A177-3AD203B41FA5}">
                      <a16:colId xmlns:a16="http://schemas.microsoft.com/office/drawing/2014/main" val="2701571661"/>
                    </a:ext>
                  </a:extLst>
                </a:gridCol>
                <a:gridCol w="1505948">
                  <a:extLst>
                    <a:ext uri="{9D8B030D-6E8A-4147-A177-3AD203B41FA5}">
                      <a16:colId xmlns:a16="http://schemas.microsoft.com/office/drawing/2014/main" val="1805223363"/>
                    </a:ext>
                  </a:extLst>
                </a:gridCol>
              </a:tblGrid>
              <a:tr h="351338">
                <a:tc>
                  <a:txBody>
                    <a:bodyPr/>
                    <a:lstStyle/>
                    <a:p>
                      <a:pPr algn="ctr"/>
                      <a:r>
                        <a:rPr lang="es-ES" sz="1600" dirty="0">
                          <a:solidFill>
                            <a:schemeClr val="bg1"/>
                          </a:solidFill>
                        </a:rPr>
                        <a:t>Metas 2020</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Programado </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Ejecutado</a:t>
                      </a:r>
                      <a:endParaRPr lang="es-CO" sz="1600" dirty="0">
                        <a:solidFill>
                          <a:schemeClr val="bg1"/>
                        </a:solidFill>
                      </a:endParaRPr>
                    </a:p>
                  </a:txBody>
                  <a:tcPr>
                    <a:solidFill>
                      <a:srgbClr val="C00000"/>
                    </a:solidFill>
                  </a:tcPr>
                </a:tc>
                <a:tc>
                  <a:txBody>
                    <a:bodyPr/>
                    <a:lstStyle/>
                    <a:p>
                      <a:pPr algn="ctr"/>
                      <a:r>
                        <a:rPr lang="es-ES" sz="1600" dirty="0">
                          <a:solidFill>
                            <a:schemeClr val="bg1"/>
                          </a:solidFill>
                        </a:rPr>
                        <a:t>Porcentaje</a:t>
                      </a:r>
                      <a:endParaRPr lang="es-CO" sz="1600" dirty="0">
                        <a:solidFill>
                          <a:schemeClr val="bg1"/>
                        </a:solidFill>
                      </a:endParaRPr>
                    </a:p>
                  </a:txBody>
                  <a:tcPr>
                    <a:solidFill>
                      <a:srgbClr val="C00000"/>
                    </a:solidFill>
                  </a:tcPr>
                </a:tc>
                <a:extLst>
                  <a:ext uri="{0D108BD9-81ED-4DB2-BD59-A6C34878D82A}">
                    <a16:rowId xmlns:a16="http://schemas.microsoft.com/office/drawing/2014/main" val="2242466351"/>
                  </a:ext>
                </a:extLst>
              </a:tr>
              <a:tr h="351338">
                <a:tc rowSpan="2">
                  <a:txBody>
                    <a:bodyPr/>
                    <a:lstStyle/>
                    <a:p>
                      <a:pPr algn="just"/>
                      <a:r>
                        <a:rPr lang="es-ES" sz="1600" kern="1200" dirty="0">
                          <a:solidFill>
                            <a:schemeClr val="bg2">
                              <a:lumMod val="50000"/>
                            </a:schemeClr>
                          </a:solidFill>
                          <a:latin typeface="+mn-lt"/>
                          <a:ea typeface="+mn-ea"/>
                          <a:cs typeface="+mn-cs"/>
                        </a:rPr>
                        <a:t>Contar con el 100% del hardware, software y redes que permitan fortalecer la arquitectura tecnológica base.</a:t>
                      </a:r>
                      <a:r>
                        <a:rPr lang="es-CO" sz="1600" kern="1200" dirty="0">
                          <a:solidFill>
                            <a:schemeClr val="bg2">
                              <a:lumMod val="50000"/>
                            </a:schemeClr>
                          </a:solidFill>
                          <a:latin typeface="+mn-lt"/>
                          <a:ea typeface="+mn-ea"/>
                          <a:cs typeface="+mn-cs"/>
                        </a:rPr>
                        <a:t> </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100%</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67%</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67%</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3917117738"/>
                  </a:ext>
                </a:extLst>
              </a:tr>
              <a:tr h="351338">
                <a:tc vMerge="1">
                  <a:txBody>
                    <a:bodyPr/>
                    <a:lstStyle/>
                    <a:p>
                      <a:endParaRPr lang="es-CO" sz="1600" dirty="0"/>
                    </a:p>
                  </a:txBody>
                  <a:tcPr>
                    <a:solidFill>
                      <a:schemeClr val="bg2">
                        <a:lumMod val="75000"/>
                      </a:schemeClr>
                    </a:solidFill>
                  </a:tcPr>
                </a:tc>
                <a:tc>
                  <a:txBody>
                    <a:bodyPr/>
                    <a:lstStyle/>
                    <a:p>
                      <a:pPr algn="ctr"/>
                      <a:r>
                        <a:rPr lang="es-CO" sz="1600" kern="1200" dirty="0">
                          <a:solidFill>
                            <a:schemeClr val="bg2">
                              <a:lumMod val="50000"/>
                            </a:schemeClr>
                          </a:solidFill>
                          <a:latin typeface="+mn-lt"/>
                          <a:ea typeface="+mn-ea"/>
                          <a:cs typeface="+mn-cs"/>
                        </a:rPr>
                        <a:t>$1.248.877.624</a:t>
                      </a:r>
                    </a:p>
                  </a:txBody>
                  <a:tcPr>
                    <a:solidFill>
                      <a:schemeClr val="bg1">
                        <a:lumMod val="85000"/>
                      </a:schemeClr>
                    </a:solidFill>
                  </a:tcPr>
                </a:tc>
                <a:tc>
                  <a:txBody>
                    <a:bodyPr/>
                    <a:lstStyle/>
                    <a:p>
                      <a:pPr algn="ctr"/>
                      <a:r>
                        <a:rPr lang="es-CO" sz="1600" kern="1200" dirty="0">
                          <a:solidFill>
                            <a:schemeClr val="bg2">
                              <a:lumMod val="50000"/>
                            </a:schemeClr>
                          </a:solidFill>
                          <a:latin typeface="+mn-lt"/>
                          <a:ea typeface="+mn-ea"/>
                          <a:cs typeface="+mn-cs"/>
                        </a:rPr>
                        <a:t>$857.579.425</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66%</a:t>
                      </a:r>
                    </a:p>
                  </a:txBody>
                  <a:tcPr>
                    <a:solidFill>
                      <a:schemeClr val="bg1">
                        <a:lumMod val="85000"/>
                      </a:schemeClr>
                    </a:solidFill>
                  </a:tcPr>
                </a:tc>
                <a:extLst>
                  <a:ext uri="{0D108BD9-81ED-4DB2-BD59-A6C34878D82A}">
                    <a16:rowId xmlns:a16="http://schemas.microsoft.com/office/drawing/2014/main" val="1322769510"/>
                  </a:ext>
                </a:extLst>
              </a:tr>
              <a:tr h="351338">
                <a:tc rowSpan="2">
                  <a:txBody>
                    <a:bodyPr/>
                    <a:lstStyle/>
                    <a:p>
                      <a:r>
                        <a:rPr lang="es-ES" sz="1600" kern="1200" dirty="0">
                          <a:solidFill>
                            <a:schemeClr val="bg2">
                              <a:lumMod val="50000"/>
                            </a:schemeClr>
                          </a:solidFill>
                          <a:latin typeface="+mn-lt"/>
                          <a:ea typeface="+mn-ea"/>
                          <a:cs typeface="+mn-cs"/>
                        </a:rPr>
                        <a:t>Ejecutar el 95% del plan de sostenibilidad de MIPG</a:t>
                      </a:r>
                      <a:endParaRPr lang="es-CO" sz="1600" kern="1200" dirty="0">
                        <a:solidFill>
                          <a:schemeClr val="bg2">
                            <a:lumMod val="50000"/>
                          </a:schemeClr>
                        </a:solidFill>
                        <a:latin typeface="+mn-lt"/>
                        <a:ea typeface="+mn-ea"/>
                        <a:cs typeface="+mn-cs"/>
                      </a:endParaRPr>
                    </a:p>
                  </a:txBody>
                  <a:tcPr anchor="ct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95%</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83%</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87,68%</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426975183"/>
                  </a:ext>
                </a:extLst>
              </a:tr>
              <a:tr h="351338">
                <a:tc vMerge="1">
                  <a:txBody>
                    <a:bodyPr/>
                    <a:lstStyle/>
                    <a:p>
                      <a:endParaRPr lang="es-CO" sz="1600" dirty="0"/>
                    </a:p>
                  </a:txBody>
                  <a:tcPr>
                    <a:solidFill>
                      <a:schemeClr val="bg2">
                        <a:lumMod val="75000"/>
                      </a:schemeClr>
                    </a:solidFill>
                  </a:tcPr>
                </a:tc>
                <a:tc>
                  <a:txBody>
                    <a:bodyPr/>
                    <a:lstStyle/>
                    <a:p>
                      <a:pPr algn="ctr"/>
                      <a:r>
                        <a:rPr lang="es-CO" sz="1600" kern="1200" dirty="0">
                          <a:solidFill>
                            <a:schemeClr val="bg2">
                              <a:lumMod val="50000"/>
                            </a:schemeClr>
                          </a:solidFill>
                          <a:latin typeface="+mn-lt"/>
                          <a:ea typeface="+mn-ea"/>
                          <a:cs typeface="+mn-cs"/>
                        </a:rPr>
                        <a:t>$118.550.000</a:t>
                      </a:r>
                    </a:p>
                  </a:txBody>
                  <a:tcPr>
                    <a:solidFill>
                      <a:schemeClr val="bg1">
                        <a:lumMod val="85000"/>
                      </a:schemeClr>
                    </a:solidFill>
                  </a:tcPr>
                </a:tc>
                <a:tc>
                  <a:txBody>
                    <a:bodyPr/>
                    <a:lstStyle/>
                    <a:p>
                      <a:pPr algn="ctr"/>
                      <a:r>
                        <a:rPr lang="es-CO" sz="1600" kern="1200" dirty="0">
                          <a:solidFill>
                            <a:schemeClr val="bg2">
                              <a:lumMod val="50000"/>
                            </a:schemeClr>
                          </a:solidFill>
                          <a:latin typeface="+mn-lt"/>
                          <a:ea typeface="+mn-ea"/>
                          <a:cs typeface="+mn-cs"/>
                        </a:rPr>
                        <a:t>$112.387.650</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95%</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3331047022"/>
                  </a:ext>
                </a:extLst>
              </a:tr>
              <a:tr h="3513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bg2">
                              <a:lumMod val="50000"/>
                            </a:schemeClr>
                          </a:solidFill>
                          <a:latin typeface="+mn-lt"/>
                          <a:ea typeface="+mn-ea"/>
                          <a:cs typeface="+mn-cs"/>
                        </a:rPr>
                        <a:t>Atender el 100% de usuarios por los diferentes canales dispuestos por la entidad. </a:t>
                      </a:r>
                      <a:r>
                        <a:rPr lang="es-CO" sz="1600" kern="1200" dirty="0">
                          <a:solidFill>
                            <a:schemeClr val="bg2">
                              <a:lumMod val="50000"/>
                            </a:schemeClr>
                          </a:solidFill>
                          <a:latin typeface="+mn-lt"/>
                          <a:ea typeface="+mn-ea"/>
                          <a:cs typeface="+mn-cs"/>
                        </a:rPr>
                        <a:t> </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100%</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67%</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bg2">
                              <a:lumMod val="50000"/>
                            </a:schemeClr>
                          </a:solidFill>
                          <a:latin typeface="+mn-lt"/>
                          <a:ea typeface="+mn-ea"/>
                          <a:cs typeface="+mn-cs"/>
                        </a:rPr>
                        <a:t>67%</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3532898900"/>
                  </a:ext>
                </a:extLst>
              </a:tr>
              <a:tr h="351338">
                <a:tc vMerge="1">
                  <a:txBody>
                    <a:bodyPr/>
                    <a:lstStyle/>
                    <a:p>
                      <a:endParaRPr lang="es-CO" sz="1600" dirty="0"/>
                    </a:p>
                  </a:txBody>
                  <a:tcPr>
                    <a:solidFill>
                      <a:schemeClr val="bg1">
                        <a:lumMod val="85000"/>
                      </a:schemeClr>
                    </a:solidFill>
                  </a:tcPr>
                </a:tc>
                <a:tc>
                  <a:txBody>
                    <a:bodyPr/>
                    <a:lstStyle/>
                    <a:p>
                      <a:pPr algn="ctr"/>
                      <a:r>
                        <a:rPr lang="es-CO" sz="1600" kern="1200" dirty="0">
                          <a:solidFill>
                            <a:schemeClr val="bg2">
                              <a:lumMod val="50000"/>
                            </a:schemeClr>
                          </a:solidFill>
                          <a:latin typeface="+mn-lt"/>
                          <a:ea typeface="+mn-ea"/>
                          <a:cs typeface="+mn-cs"/>
                        </a:rPr>
                        <a:t>$19.000.000</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0%</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0%</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791813491"/>
                  </a:ext>
                </a:extLst>
              </a:tr>
              <a:tr h="35133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kern="1200" dirty="0">
                          <a:solidFill>
                            <a:schemeClr val="bg2">
                              <a:lumMod val="50000"/>
                            </a:schemeClr>
                          </a:solidFill>
                          <a:latin typeface="+mn-lt"/>
                          <a:ea typeface="+mn-ea"/>
                          <a:cs typeface="+mn-cs"/>
                        </a:rPr>
                        <a:t>Suscribir anualmente 4 convenios y/o contratos interadministrativos con entidades públicas o privadas en desarrollo de la actividad misional y comercial de la entidad. </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4</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3</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75%</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2821793242"/>
                  </a:ext>
                </a:extLst>
              </a:tr>
              <a:tr h="351338">
                <a:tc vMerge="1">
                  <a:txBody>
                    <a:bodyPr/>
                    <a:lstStyle/>
                    <a:p>
                      <a:endParaRPr lang="es-CO" sz="1600" dirty="0"/>
                    </a:p>
                  </a:txBody>
                  <a:tcPr>
                    <a:solidFill>
                      <a:schemeClr val="bg1">
                        <a:lumMod val="85000"/>
                      </a:schemeClr>
                    </a:solidFill>
                  </a:tcPr>
                </a:tc>
                <a:tc>
                  <a:txBody>
                    <a:bodyPr/>
                    <a:lstStyle/>
                    <a:p>
                      <a:pPr algn="ctr"/>
                      <a:r>
                        <a:rPr lang="es-CO" sz="1600" kern="1200" dirty="0">
                          <a:solidFill>
                            <a:schemeClr val="bg2">
                              <a:lumMod val="50000"/>
                            </a:schemeClr>
                          </a:solidFill>
                          <a:latin typeface="+mn-lt"/>
                          <a:ea typeface="+mn-ea"/>
                          <a:cs typeface="+mn-cs"/>
                        </a:rPr>
                        <a:t>$1.149.254.401</a:t>
                      </a:r>
                    </a:p>
                  </a:txBody>
                  <a:tcPr>
                    <a:solidFill>
                      <a:schemeClr val="bg1">
                        <a:lumMod val="85000"/>
                      </a:schemeClr>
                    </a:solidFill>
                  </a:tcPr>
                </a:tc>
                <a:tc>
                  <a:txBody>
                    <a:bodyPr/>
                    <a:lstStyle/>
                    <a:p>
                      <a:pPr algn="ctr"/>
                      <a:r>
                        <a:rPr lang="es-CO" sz="1600" kern="1200" dirty="0">
                          <a:solidFill>
                            <a:schemeClr val="bg2">
                              <a:lumMod val="50000"/>
                            </a:schemeClr>
                          </a:solidFill>
                          <a:latin typeface="+mn-lt"/>
                          <a:ea typeface="+mn-ea"/>
                          <a:cs typeface="+mn-cs"/>
                        </a:rPr>
                        <a:t>$281.588.000</a:t>
                      </a:r>
                    </a:p>
                  </a:txBody>
                  <a:tcPr>
                    <a:solidFill>
                      <a:schemeClr val="bg1">
                        <a:lumMod val="85000"/>
                      </a:schemeClr>
                    </a:solidFill>
                  </a:tcPr>
                </a:tc>
                <a:tc>
                  <a:txBody>
                    <a:bodyPr/>
                    <a:lstStyle/>
                    <a:p>
                      <a:pPr algn="ctr"/>
                      <a:r>
                        <a:rPr lang="es-ES" sz="1600" kern="1200" dirty="0">
                          <a:solidFill>
                            <a:schemeClr val="bg2">
                              <a:lumMod val="50000"/>
                            </a:schemeClr>
                          </a:solidFill>
                          <a:latin typeface="+mn-lt"/>
                          <a:ea typeface="+mn-ea"/>
                          <a:cs typeface="+mn-cs"/>
                        </a:rPr>
                        <a:t>25%</a:t>
                      </a:r>
                      <a:endParaRPr lang="es-CO" sz="1600" kern="1200" dirty="0">
                        <a:solidFill>
                          <a:schemeClr val="bg2">
                            <a:lumMod val="50000"/>
                          </a:schemeClr>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433717284"/>
                  </a:ext>
                </a:extLst>
              </a:tr>
            </a:tbl>
          </a:graphicData>
        </a:graphic>
      </p:graphicFrame>
      <p:sp>
        <p:nvSpPr>
          <p:cNvPr id="8" name="Rectángulo 7">
            <a:extLst>
              <a:ext uri="{FF2B5EF4-FFF2-40B4-BE49-F238E27FC236}">
                <a16:creationId xmlns:a16="http://schemas.microsoft.com/office/drawing/2014/main" id="{1407B044-988F-4C15-B6D3-E1FF46B7EE61}"/>
              </a:ext>
            </a:extLst>
          </p:cNvPr>
          <p:cNvSpPr/>
          <p:nvPr/>
        </p:nvSpPr>
        <p:spPr>
          <a:xfrm>
            <a:off x="10446201" y="1738161"/>
            <a:ext cx="1357872" cy="307777"/>
          </a:xfrm>
          <a:prstGeom prst="rect">
            <a:avLst/>
          </a:prstGeom>
        </p:spPr>
        <p:txBody>
          <a:bodyPr wrap="none">
            <a:spAutoFit/>
          </a:bodyPr>
          <a:lstStyle/>
          <a:p>
            <a:r>
              <a:rPr lang="es-CO" sz="1400" dirty="0">
                <a:solidFill>
                  <a:schemeClr val="bg2">
                    <a:lumMod val="50000"/>
                  </a:schemeClr>
                </a:solidFill>
              </a:rPr>
              <a:t>Corte 31/oct/20</a:t>
            </a:r>
            <a:endParaRPr lang="es-CO" sz="1400" dirty="0"/>
          </a:p>
        </p:txBody>
      </p:sp>
    </p:spTree>
    <p:extLst>
      <p:ext uri="{BB962C8B-B14F-4D97-AF65-F5344CB8AC3E}">
        <p14:creationId xmlns:p14="http://schemas.microsoft.com/office/powerpoint/2010/main" val="2059329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218190" y="2404958"/>
            <a:ext cx="6944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Principales logros</a:t>
            </a:r>
            <a:endPar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pic>
        <p:nvPicPr>
          <p:cNvPr id="7170" name="Picture 2" descr="Logro de objetivos y concepto de trabajo en equipo, crecimiento profesional y cooperación para el desarrollo del proyecto. vector gratui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503" y="1236805"/>
            <a:ext cx="5962650" cy="5210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7C4564C1-CACD-4F47-AAF5-DC0051DF229C}"/>
              </a:ext>
            </a:extLst>
          </p:cNvPr>
          <p:cNvSpPr/>
          <p:nvPr/>
        </p:nvSpPr>
        <p:spPr>
          <a:xfrm>
            <a:off x="6987958" y="2057932"/>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48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C79BD3-C62C-4218-9425-B1AA43433B82}"/>
              </a:ext>
            </a:extLst>
          </p:cNvPr>
          <p:cNvSpPr/>
          <p:nvPr/>
        </p:nvSpPr>
        <p:spPr>
          <a:xfrm>
            <a:off x="4624554" y="277307"/>
            <a:ext cx="7295072" cy="954107"/>
          </a:xfrm>
          <a:prstGeom prst="rect">
            <a:avLst/>
          </a:prstGeom>
          <a:noFill/>
          <a:ln>
            <a:noFill/>
          </a:ln>
        </p:spPr>
        <p:txBody>
          <a:bodyPr spcFirstLastPara="1" wrap="square" lIns="91425" tIns="91425" rIns="91425" bIns="91425" anchor="t" anchorCtr="0">
            <a:noAutofit/>
          </a:bodyPr>
          <a:lstStyle/>
          <a:p>
            <a:pPr algn="r">
              <a:buClr>
                <a:srgbClr val="F3F3F3"/>
              </a:buClr>
              <a:buSzPts val="1800"/>
            </a:pPr>
            <a:r>
              <a:rPr lang="es-CO" sz="2800" dirty="0">
                <a:solidFill>
                  <a:srgbClr val="C00000"/>
                </a:solidFill>
              </a:rPr>
              <a:t>Formulación nueva plataforma estratégica </a:t>
            </a:r>
          </a:p>
          <a:p>
            <a:pPr algn="r">
              <a:buClr>
                <a:srgbClr val="F3F3F3"/>
              </a:buClr>
              <a:buSzPts val="1800"/>
            </a:pPr>
            <a:r>
              <a:rPr lang="es-CO" sz="2800" dirty="0">
                <a:solidFill>
                  <a:srgbClr val="C00000"/>
                </a:solidFill>
              </a:rPr>
              <a:t>2020 - 2030</a:t>
            </a:r>
          </a:p>
        </p:txBody>
      </p:sp>
      <p:sp>
        <p:nvSpPr>
          <p:cNvPr id="10" name="CuadroTexto 9">
            <a:extLst>
              <a:ext uri="{FF2B5EF4-FFF2-40B4-BE49-F238E27FC236}">
                <a16:creationId xmlns:a16="http://schemas.microsoft.com/office/drawing/2014/main" id="{46A7DB65-1B65-41C9-9C40-3BCC10D59C38}"/>
              </a:ext>
            </a:extLst>
          </p:cNvPr>
          <p:cNvSpPr txBox="1"/>
          <p:nvPr/>
        </p:nvSpPr>
        <p:spPr>
          <a:xfrm>
            <a:off x="9013684" y="3318262"/>
            <a:ext cx="2684396" cy="2062103"/>
          </a:xfrm>
          <a:prstGeom prst="rect">
            <a:avLst/>
          </a:prstGeom>
          <a:solidFill>
            <a:srgbClr val="006F66"/>
          </a:solidFill>
        </p:spPr>
        <p:txBody>
          <a:bodyPr wrap="square" rtlCol="0">
            <a:spAutoFit/>
          </a:bodyPr>
          <a:lstStyle/>
          <a:p>
            <a:r>
              <a:rPr lang="es-CO" sz="1600" dirty="0">
                <a:solidFill>
                  <a:schemeClr val="bg1"/>
                </a:solidFill>
              </a:rPr>
              <a:t>Genero un ambiente habilitador, integrador y facilitador de experiencias creativas e innovadoras desde el punto de vista productivo y social que transformen realidades, para prosperar y competir en el tiempo.</a:t>
            </a:r>
            <a:endParaRPr lang="es-CO" sz="1050" dirty="0">
              <a:solidFill>
                <a:schemeClr val="bg1"/>
              </a:solidFill>
            </a:endParaRPr>
          </a:p>
        </p:txBody>
      </p:sp>
      <p:sp>
        <p:nvSpPr>
          <p:cNvPr id="15" name="Subtítulo 6">
            <a:extLst>
              <a:ext uri="{FF2B5EF4-FFF2-40B4-BE49-F238E27FC236}">
                <a16:creationId xmlns:a16="http://schemas.microsoft.com/office/drawing/2014/main" id="{4EA8DC66-5A5D-4AC7-9198-ED3D66DAC1A9}"/>
              </a:ext>
            </a:extLst>
          </p:cNvPr>
          <p:cNvSpPr txBox="1">
            <a:spLocks/>
          </p:cNvSpPr>
          <p:nvPr/>
        </p:nvSpPr>
        <p:spPr>
          <a:xfrm>
            <a:off x="378593" y="1436590"/>
            <a:ext cx="4626483" cy="1253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b="1" dirty="0">
                <a:solidFill>
                  <a:srgbClr val="C00000"/>
                </a:solidFill>
              </a:rPr>
              <a:t>Misión</a:t>
            </a:r>
          </a:p>
          <a:p>
            <a:pPr marL="0" indent="0">
              <a:buNone/>
            </a:pPr>
            <a:r>
              <a:rPr lang="es-CO" sz="1400" dirty="0"/>
              <a:t>La UAECD aporta al mejoramiento de la calidad de vida de los ciudadanos, la toma de decisiones de política pública, la reducción de la inequidad y la focalización de la inversión, gestionando información georreferenciada, integral e interoperable, haciendo uso de tecnologías de punta, aplicando un modelo innovador con participación ciudadana en los procesos de formación, actualización, conservación y difusión de la información con enfoque multipropósito en calidad de gestor y operador catastral en el territorio nacional.</a:t>
            </a:r>
          </a:p>
          <a:p>
            <a:pPr marL="0" indent="0">
              <a:buNone/>
            </a:pPr>
            <a:endParaRPr lang="es-CO" sz="1400" dirty="0"/>
          </a:p>
          <a:p>
            <a:pPr marL="0" indent="0">
              <a:buNone/>
            </a:pPr>
            <a:r>
              <a:rPr lang="es-CO" sz="1800" b="1" dirty="0">
                <a:solidFill>
                  <a:srgbClr val="C00000"/>
                </a:solidFill>
              </a:rPr>
              <a:t>Visión</a:t>
            </a:r>
          </a:p>
          <a:p>
            <a:pPr marL="0" indent="0">
              <a:buNone/>
            </a:pPr>
            <a:r>
              <a:rPr lang="es-CO" sz="1400" dirty="0"/>
              <a:t>La UAECD en 2030 será referente latinoamericano y socio estratégico de las entidades nacionales y territoriales en la gestión y operación catastral multipropósito, con capacidad innovadora, experto talento humano, apropiación de tecnología y altos estándares de calidad, que consolide la Bogotá-Región inteligente y contribuya a la modernización del País en materia catastral.</a:t>
            </a:r>
          </a:p>
          <a:p>
            <a:pPr marL="0" indent="0">
              <a:buNone/>
            </a:pPr>
            <a:endParaRPr lang="es-CO" sz="1400" dirty="0"/>
          </a:p>
          <a:p>
            <a:endParaRPr lang="es-CO" sz="1400" dirty="0"/>
          </a:p>
        </p:txBody>
      </p:sp>
      <p:pic>
        <p:nvPicPr>
          <p:cNvPr id="16" name="Imagen 15">
            <a:extLst>
              <a:ext uri="{FF2B5EF4-FFF2-40B4-BE49-F238E27FC236}">
                <a16:creationId xmlns:a16="http://schemas.microsoft.com/office/drawing/2014/main" id="{786548A5-E07E-49C3-AEEF-55FF53FFB2A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9355637" y="1952980"/>
            <a:ext cx="2116169" cy="1253164"/>
          </a:xfrm>
          <a:prstGeom prst="rect">
            <a:avLst/>
          </a:prstGeom>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id="{6A9825DF-9B17-4044-8265-4773FD9E7393}"/>
              </a:ext>
            </a:extLst>
          </p:cNvPr>
          <p:cNvSpPr/>
          <p:nvPr/>
        </p:nvSpPr>
        <p:spPr>
          <a:xfrm>
            <a:off x="5763437" y="1667437"/>
            <a:ext cx="2287999" cy="369332"/>
          </a:xfrm>
          <a:prstGeom prst="rect">
            <a:avLst/>
          </a:prstGeom>
        </p:spPr>
        <p:txBody>
          <a:bodyPr wrap="none">
            <a:spAutoFit/>
          </a:bodyPr>
          <a:lstStyle/>
          <a:p>
            <a:pPr algn="just"/>
            <a:r>
              <a:rPr lang="es-CO" b="1" dirty="0">
                <a:solidFill>
                  <a:srgbClr val="C00000"/>
                </a:solidFill>
              </a:rPr>
              <a:t>Objetivos estratégicos</a:t>
            </a:r>
          </a:p>
        </p:txBody>
      </p:sp>
      <p:sp>
        <p:nvSpPr>
          <p:cNvPr id="18" name="Rectángulo 17">
            <a:extLst>
              <a:ext uri="{FF2B5EF4-FFF2-40B4-BE49-F238E27FC236}">
                <a16:creationId xmlns:a16="http://schemas.microsoft.com/office/drawing/2014/main" id="{99667E44-91BF-4019-940B-2970D8096C15}"/>
              </a:ext>
            </a:extLst>
          </p:cNvPr>
          <p:cNvSpPr/>
          <p:nvPr/>
        </p:nvSpPr>
        <p:spPr>
          <a:xfrm>
            <a:off x="9129363" y="1667437"/>
            <a:ext cx="2568717" cy="369332"/>
          </a:xfrm>
          <a:prstGeom prst="rect">
            <a:avLst/>
          </a:prstGeom>
        </p:spPr>
        <p:txBody>
          <a:bodyPr wrap="none">
            <a:spAutoFit/>
          </a:bodyPr>
          <a:lstStyle/>
          <a:p>
            <a:pPr algn="just"/>
            <a:r>
              <a:rPr lang="es-CO" b="1" dirty="0">
                <a:solidFill>
                  <a:srgbClr val="C00000"/>
                </a:solidFill>
              </a:rPr>
              <a:t>Nuevo valor institucional</a:t>
            </a:r>
          </a:p>
        </p:txBody>
      </p:sp>
      <p:pic>
        <p:nvPicPr>
          <p:cNvPr id="3" name="Picture 2" descr="A picture containing graphical user interface&#10;&#10;Description automatically generated">
            <a:extLst>
              <a:ext uri="{FF2B5EF4-FFF2-40B4-BE49-F238E27FC236}">
                <a16:creationId xmlns:a16="http://schemas.microsoft.com/office/drawing/2014/main" id="{E9C10DC9-293A-49B6-B835-8CABD8DC8B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4506" y="2268605"/>
            <a:ext cx="3285860" cy="3280299"/>
          </a:xfrm>
          <a:prstGeom prst="rect">
            <a:avLst/>
          </a:prstGeom>
        </p:spPr>
      </p:pic>
    </p:spTree>
    <p:extLst>
      <p:ext uri="{BB962C8B-B14F-4D97-AF65-F5344CB8AC3E}">
        <p14:creationId xmlns:p14="http://schemas.microsoft.com/office/powerpoint/2010/main" val="82804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BF1BB9A-4E53-40F7-8270-23712FB371D9}"/>
              </a:ext>
            </a:extLst>
          </p:cNvPr>
          <p:cNvSpPr txBox="1">
            <a:spLocks/>
          </p:cNvSpPr>
          <p:nvPr/>
        </p:nvSpPr>
        <p:spPr>
          <a:xfrm>
            <a:off x="3614055" y="1412310"/>
            <a:ext cx="5098062" cy="523220"/>
          </a:xfrm>
          <a:prstGeom prst="rect">
            <a:avLst/>
          </a:prstGeom>
          <a:noFill/>
        </p:spPr>
        <p:txBody>
          <a:bodyPr wrap="none" rtlCol="0">
            <a:spAutoFit/>
          </a:bodyPr>
          <a:lstStyle>
            <a:defPPr>
              <a:defRPr lang="es-CO"/>
            </a:defPPr>
            <a:lvl1pPr>
              <a:defRPr sz="2800" b="1">
                <a:solidFill>
                  <a:srgbClr val="C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CO" dirty="0"/>
              <a:t>Actualización de la base catastral</a:t>
            </a:r>
          </a:p>
        </p:txBody>
      </p:sp>
      <p:sp>
        <p:nvSpPr>
          <p:cNvPr id="7" name="CuadroTexto 6">
            <a:extLst>
              <a:ext uri="{FF2B5EF4-FFF2-40B4-BE49-F238E27FC236}">
                <a16:creationId xmlns:a16="http://schemas.microsoft.com/office/drawing/2014/main" id="{E2D3BFDD-CB27-49FE-A975-E5DD5DF0986E}"/>
              </a:ext>
            </a:extLst>
          </p:cNvPr>
          <p:cNvSpPr txBox="1"/>
          <p:nvPr/>
        </p:nvSpPr>
        <p:spPr>
          <a:xfrm>
            <a:off x="-343296" y="5628118"/>
            <a:ext cx="4514696" cy="584775"/>
          </a:xfrm>
          <a:prstGeom prst="rect">
            <a:avLst/>
          </a:prstGeom>
          <a:noFill/>
        </p:spPr>
        <p:txBody>
          <a:bodyPr wrap="square" rtlCol="0">
            <a:spAutoFit/>
          </a:bodyPr>
          <a:lstStyle/>
          <a:p>
            <a:pPr algn="ctr"/>
            <a:r>
              <a:rPr lang="es-MX" sz="1600" b="1" dirty="0">
                <a:solidFill>
                  <a:srgbClr val="C00000"/>
                </a:solidFill>
              </a:rPr>
              <a:t>38.220 </a:t>
            </a:r>
          </a:p>
          <a:p>
            <a:pPr algn="ctr"/>
            <a:r>
              <a:rPr lang="es-MX" sz="1600" b="1" dirty="0">
                <a:solidFill>
                  <a:srgbClr val="C00000"/>
                </a:solidFill>
              </a:rPr>
              <a:t>predios nuevos</a:t>
            </a:r>
            <a:endParaRPr lang="es-CO" sz="1600" b="1" dirty="0">
              <a:solidFill>
                <a:srgbClr val="C00000"/>
              </a:solidFill>
            </a:endParaRPr>
          </a:p>
        </p:txBody>
      </p:sp>
      <p:pic>
        <p:nvPicPr>
          <p:cNvPr id="17" name="Imagen 16">
            <a:extLst>
              <a:ext uri="{FF2B5EF4-FFF2-40B4-BE49-F238E27FC236}">
                <a16:creationId xmlns:a16="http://schemas.microsoft.com/office/drawing/2014/main" id="{1C2418C6-F19A-4341-8555-9BD6CAF0BF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41" y="2967710"/>
            <a:ext cx="3623221" cy="2340244"/>
          </a:xfrm>
          <a:prstGeom prst="rect">
            <a:avLst/>
          </a:prstGeom>
        </p:spPr>
      </p:pic>
      <p:sp>
        <p:nvSpPr>
          <p:cNvPr id="18" name="Google Shape;174;p27">
            <a:extLst>
              <a:ext uri="{FF2B5EF4-FFF2-40B4-BE49-F238E27FC236}">
                <a16:creationId xmlns:a16="http://schemas.microsoft.com/office/drawing/2014/main" id="{776C27F9-37E3-4C8C-9080-404ED7A3A59A}"/>
              </a:ext>
            </a:extLst>
          </p:cNvPr>
          <p:cNvSpPr/>
          <p:nvPr/>
        </p:nvSpPr>
        <p:spPr>
          <a:xfrm>
            <a:off x="378211" y="2075526"/>
            <a:ext cx="3235844" cy="608872"/>
          </a:xfrm>
          <a:prstGeom prst="rect">
            <a:avLst/>
          </a:prstGeom>
          <a:solidFill>
            <a:srgbClr val="C00000"/>
          </a:solidFill>
          <a:ln>
            <a:noFill/>
          </a:ln>
        </p:spPr>
        <p:txBody>
          <a:bodyPr spcFirstLastPara="1" wrap="square" lIns="68569" tIns="34275" rIns="68569" bIns="34275" anchor="ctr" anchorCtr="0">
            <a:noAutofit/>
          </a:bodyPr>
          <a:lstStyle/>
          <a:p>
            <a:pPr algn="ctr" defTabSz="342900">
              <a:spcBef>
                <a:spcPct val="20000"/>
              </a:spcBef>
            </a:pPr>
            <a:r>
              <a:rPr lang="es-MX" sz="1600" b="1" dirty="0">
                <a:solidFill>
                  <a:schemeClr val="bg1"/>
                </a:solidFill>
              </a:rPr>
              <a:t>NÚMERO DE PREDIOS VIGENCIA 2020</a:t>
            </a:r>
            <a:endParaRPr sz="1600" b="1" dirty="0">
              <a:solidFill>
                <a:schemeClr val="bg1"/>
              </a:solidFill>
              <a:latin typeface="Calibri" panose="020F0502020204030204" pitchFamily="34" charset="0"/>
            </a:endParaRPr>
          </a:p>
        </p:txBody>
      </p:sp>
      <p:pic>
        <p:nvPicPr>
          <p:cNvPr id="19" name="Imagen 18">
            <a:extLst>
              <a:ext uri="{FF2B5EF4-FFF2-40B4-BE49-F238E27FC236}">
                <a16:creationId xmlns:a16="http://schemas.microsoft.com/office/drawing/2014/main" id="{C84F6B37-BFBC-4D3F-832C-E1B7B02CC6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1400" y="2979141"/>
            <a:ext cx="3623221" cy="2340601"/>
          </a:xfrm>
          <a:prstGeom prst="rect">
            <a:avLst/>
          </a:prstGeom>
        </p:spPr>
      </p:pic>
      <p:sp>
        <p:nvSpPr>
          <p:cNvPr id="20" name="Google Shape;174;p27">
            <a:extLst>
              <a:ext uri="{FF2B5EF4-FFF2-40B4-BE49-F238E27FC236}">
                <a16:creationId xmlns:a16="http://schemas.microsoft.com/office/drawing/2014/main" id="{34DA4D7E-279E-47DD-926F-FED5F3ABF0DE}"/>
              </a:ext>
            </a:extLst>
          </p:cNvPr>
          <p:cNvSpPr/>
          <p:nvPr/>
        </p:nvSpPr>
        <p:spPr>
          <a:xfrm>
            <a:off x="4091811" y="2068859"/>
            <a:ext cx="3891421" cy="622206"/>
          </a:xfrm>
          <a:prstGeom prst="rect">
            <a:avLst/>
          </a:prstGeom>
          <a:solidFill>
            <a:srgbClr val="C00000"/>
          </a:solidFill>
          <a:ln>
            <a:noFill/>
          </a:ln>
        </p:spPr>
        <p:txBody>
          <a:bodyPr spcFirstLastPara="1" wrap="square" lIns="68569" tIns="34275" rIns="68569" bIns="34275" anchor="t" anchorCtr="0">
            <a:noAutofit/>
          </a:bodyPr>
          <a:lstStyle/>
          <a:p>
            <a:pPr algn="ctr" defTabSz="342900">
              <a:spcBef>
                <a:spcPct val="20000"/>
              </a:spcBef>
            </a:pPr>
            <a:r>
              <a:rPr lang="es-MX" sz="1600" b="1" dirty="0">
                <a:solidFill>
                  <a:schemeClr val="bg1"/>
                </a:solidFill>
                <a:latin typeface="Calibri" panose="020F0502020204030204" pitchFamily="34" charset="0"/>
              </a:rPr>
              <a:t>METROS CUADRADOS NUEVOS DE ÁREA CONSTRUIDA </a:t>
            </a:r>
            <a:r>
              <a:rPr lang="es-MX" sz="1600" b="1" dirty="0">
                <a:solidFill>
                  <a:schemeClr val="bg1"/>
                </a:solidFill>
              </a:rPr>
              <a:t>VIGENCIA 2020</a:t>
            </a:r>
            <a:endParaRPr lang="es-MX" sz="1600" b="1" dirty="0">
              <a:solidFill>
                <a:schemeClr val="bg1"/>
              </a:solidFill>
              <a:latin typeface="Calibri" panose="020F0502020204030204" pitchFamily="34" charset="0"/>
            </a:endParaRPr>
          </a:p>
        </p:txBody>
      </p:sp>
      <p:sp>
        <p:nvSpPr>
          <p:cNvPr id="21" name="CuadroTexto 20">
            <a:extLst>
              <a:ext uri="{FF2B5EF4-FFF2-40B4-BE49-F238E27FC236}">
                <a16:creationId xmlns:a16="http://schemas.microsoft.com/office/drawing/2014/main" id="{D282796C-4A77-41FF-9632-DD17E6285A6E}"/>
              </a:ext>
            </a:extLst>
          </p:cNvPr>
          <p:cNvSpPr txBox="1"/>
          <p:nvPr/>
        </p:nvSpPr>
        <p:spPr>
          <a:xfrm>
            <a:off x="3656685" y="5620093"/>
            <a:ext cx="4363917" cy="584775"/>
          </a:xfrm>
          <a:prstGeom prst="rect">
            <a:avLst/>
          </a:prstGeom>
          <a:noFill/>
        </p:spPr>
        <p:txBody>
          <a:bodyPr wrap="square" rtlCol="0">
            <a:spAutoFit/>
          </a:bodyPr>
          <a:lstStyle/>
          <a:p>
            <a:pPr algn="ctr"/>
            <a:r>
              <a:rPr lang="es-MX" sz="1600" b="1" dirty="0">
                <a:solidFill>
                  <a:srgbClr val="C00000"/>
                </a:solidFill>
              </a:rPr>
              <a:t> 4.705.546 </a:t>
            </a:r>
          </a:p>
          <a:p>
            <a:pPr algn="ctr"/>
            <a:r>
              <a:rPr lang="es-MX" sz="1600" b="1" dirty="0">
                <a:solidFill>
                  <a:srgbClr val="C00000"/>
                </a:solidFill>
              </a:rPr>
              <a:t>mt2 adicionales de área construida</a:t>
            </a:r>
            <a:endParaRPr lang="es-CO" sz="1600" b="1" dirty="0">
              <a:solidFill>
                <a:srgbClr val="C00000"/>
              </a:solidFill>
            </a:endParaRPr>
          </a:p>
        </p:txBody>
      </p:sp>
      <p:pic>
        <p:nvPicPr>
          <p:cNvPr id="25" name="Imagen 24">
            <a:extLst>
              <a:ext uri="{FF2B5EF4-FFF2-40B4-BE49-F238E27FC236}">
                <a16:creationId xmlns:a16="http://schemas.microsoft.com/office/drawing/2014/main" id="{73EE2D93-513E-4C2D-AE95-021DA606EB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7232" y="3025712"/>
            <a:ext cx="3622669" cy="2340244"/>
          </a:xfrm>
          <a:prstGeom prst="rect">
            <a:avLst/>
          </a:prstGeom>
        </p:spPr>
      </p:pic>
      <p:sp>
        <p:nvSpPr>
          <p:cNvPr id="26" name="CuadroTexto 25">
            <a:extLst>
              <a:ext uri="{FF2B5EF4-FFF2-40B4-BE49-F238E27FC236}">
                <a16:creationId xmlns:a16="http://schemas.microsoft.com/office/drawing/2014/main" id="{94DAB732-02F5-4984-B61E-D27D4F24AEB5}"/>
              </a:ext>
            </a:extLst>
          </p:cNvPr>
          <p:cNvSpPr txBox="1"/>
          <p:nvPr/>
        </p:nvSpPr>
        <p:spPr>
          <a:xfrm>
            <a:off x="8892624" y="5620093"/>
            <a:ext cx="2431473" cy="584775"/>
          </a:xfrm>
          <a:prstGeom prst="rect">
            <a:avLst/>
          </a:prstGeom>
          <a:noFill/>
        </p:spPr>
        <p:txBody>
          <a:bodyPr wrap="square" rtlCol="0">
            <a:spAutoFit/>
          </a:bodyPr>
          <a:lstStyle/>
          <a:p>
            <a:pPr algn="ctr"/>
            <a:r>
              <a:rPr lang="es-MX" sz="1600" b="1" dirty="0">
                <a:solidFill>
                  <a:srgbClr val="C00000"/>
                </a:solidFill>
              </a:rPr>
              <a:t>56,46 Billones adicionales en el valor catastral</a:t>
            </a:r>
            <a:endParaRPr lang="es-CO" sz="1600" b="1" dirty="0">
              <a:solidFill>
                <a:srgbClr val="C00000"/>
              </a:solidFill>
            </a:endParaRPr>
          </a:p>
        </p:txBody>
      </p:sp>
      <p:sp>
        <p:nvSpPr>
          <p:cNvPr id="27" name="Google Shape;174;p27">
            <a:extLst>
              <a:ext uri="{FF2B5EF4-FFF2-40B4-BE49-F238E27FC236}">
                <a16:creationId xmlns:a16="http://schemas.microsoft.com/office/drawing/2014/main" id="{388A9BA8-B119-4309-A703-39471A333F04}"/>
              </a:ext>
            </a:extLst>
          </p:cNvPr>
          <p:cNvSpPr/>
          <p:nvPr/>
        </p:nvSpPr>
        <p:spPr>
          <a:xfrm>
            <a:off x="8431961" y="2068859"/>
            <a:ext cx="3352800" cy="622206"/>
          </a:xfrm>
          <a:prstGeom prst="rect">
            <a:avLst/>
          </a:prstGeom>
          <a:solidFill>
            <a:srgbClr val="C00000"/>
          </a:solidFill>
          <a:ln>
            <a:noFill/>
          </a:ln>
        </p:spPr>
        <p:txBody>
          <a:bodyPr spcFirstLastPara="1" wrap="square" lIns="68569" tIns="34275" rIns="68569" bIns="34275" anchor="t" anchorCtr="0">
            <a:noAutofit/>
          </a:bodyPr>
          <a:lstStyle/>
          <a:p>
            <a:pPr algn="ctr" defTabSz="342900">
              <a:spcBef>
                <a:spcPct val="20000"/>
              </a:spcBef>
            </a:pPr>
            <a:r>
              <a:rPr lang="es-MX" sz="1600" b="1" dirty="0">
                <a:solidFill>
                  <a:schemeClr val="bg1"/>
                </a:solidFill>
                <a:latin typeface="Calibri" panose="020F0502020204030204" pitchFamily="34" charset="0"/>
              </a:rPr>
              <a:t>VALOR CATASTRAL DE LA TOTALIDAD DE PREDIOS </a:t>
            </a:r>
            <a:r>
              <a:rPr lang="es-MX" sz="1600" b="1" dirty="0">
                <a:solidFill>
                  <a:schemeClr val="bg1"/>
                </a:solidFill>
              </a:rPr>
              <a:t>VIGENCIA 2020</a:t>
            </a:r>
            <a:endParaRPr lang="es-MX" sz="1600" b="1" dirty="0">
              <a:solidFill>
                <a:schemeClr val="bg1"/>
              </a:solidFill>
              <a:latin typeface="Calibri" panose="020F0502020204030204" pitchFamily="34" charset="0"/>
            </a:endParaRPr>
          </a:p>
        </p:txBody>
      </p:sp>
      <p:sp>
        <p:nvSpPr>
          <p:cNvPr id="12" name="Título 1">
            <a:extLst>
              <a:ext uri="{FF2B5EF4-FFF2-40B4-BE49-F238E27FC236}">
                <a16:creationId xmlns:a16="http://schemas.microsoft.com/office/drawing/2014/main" id="{AC432FB3-DF66-4F07-ABCD-D82622FB05EF}"/>
              </a:ext>
            </a:extLst>
          </p:cNvPr>
          <p:cNvSpPr txBox="1">
            <a:spLocks/>
          </p:cNvSpPr>
          <p:nvPr/>
        </p:nvSpPr>
        <p:spPr>
          <a:xfrm>
            <a:off x="4206982" y="322128"/>
            <a:ext cx="7722919" cy="89255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3F3F3"/>
              </a:buClr>
              <a:buSzPts val="1800"/>
              <a:buFont typeface="Nunito Sans ExtraBold"/>
              <a:buNone/>
              <a:defRPr sz="3200" b="1">
                <a:solidFill>
                  <a:schemeClr val="bg2">
                    <a:lumMod val="50000"/>
                  </a:schemeClr>
                </a:solidFill>
                <a:latin typeface="Calibri Light" panose="020F0302020204030204" pitchFamily="34" charset="0"/>
                <a:cs typeface="Calibri Light" panose="020F0302020204030204" pitchFamily="34" charset="0"/>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algn="r"/>
            <a:r>
              <a:rPr lang="es-CO" sz="2800" b="0" dirty="0">
                <a:solidFill>
                  <a:srgbClr val="C00000"/>
                </a:solidFill>
                <a:latin typeface="+mn-lt"/>
                <a:cs typeface="+mn-cs"/>
              </a:rPr>
              <a:t>Gestión catastral con enfoque multipropósito en Bogotá D.C.</a:t>
            </a:r>
          </a:p>
        </p:txBody>
      </p:sp>
    </p:spTree>
    <p:extLst>
      <p:ext uri="{BB962C8B-B14F-4D97-AF65-F5344CB8AC3E}">
        <p14:creationId xmlns:p14="http://schemas.microsoft.com/office/powerpoint/2010/main" val="1725660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4BE0B025-CDFC-4316-A899-0A53E3F15E64}"/>
              </a:ext>
            </a:extLst>
          </p:cNvPr>
          <p:cNvSpPr/>
          <p:nvPr/>
        </p:nvSpPr>
        <p:spPr>
          <a:xfrm rot="16200000">
            <a:off x="5247028" y="2667816"/>
            <a:ext cx="649537" cy="230832"/>
          </a:xfrm>
          <a:prstGeom prst="rect">
            <a:avLst/>
          </a:prstGeom>
        </p:spPr>
        <p:txBody>
          <a:bodyPr wrap="none" anchor="b">
            <a:spAutoFit/>
          </a:bodyPr>
          <a:lstStyle/>
          <a:p>
            <a:r>
              <a:rPr lang="es-CO" sz="900" b="1" dirty="0">
                <a:solidFill>
                  <a:schemeClr val="bg1"/>
                </a:solidFill>
              </a:rPr>
              <a:t>2.681.886</a:t>
            </a:r>
          </a:p>
        </p:txBody>
      </p:sp>
      <p:sp>
        <p:nvSpPr>
          <p:cNvPr id="4" name="Título 3">
            <a:extLst>
              <a:ext uri="{FF2B5EF4-FFF2-40B4-BE49-F238E27FC236}">
                <a16:creationId xmlns:a16="http://schemas.microsoft.com/office/drawing/2014/main" id="{C88335F1-4E73-4AF2-B62B-0D531BB208A8}"/>
              </a:ext>
            </a:extLst>
          </p:cNvPr>
          <p:cNvSpPr>
            <a:spLocks noGrp="1"/>
          </p:cNvSpPr>
          <p:nvPr>
            <p:ph type="title"/>
          </p:nvPr>
        </p:nvSpPr>
        <p:spPr>
          <a:xfrm>
            <a:off x="6096000" y="262111"/>
            <a:ext cx="7510732" cy="777785"/>
          </a:xfrm>
        </p:spPr>
        <p:txBody>
          <a:bodyPr/>
          <a:lstStyle/>
          <a:p>
            <a:r>
              <a:rPr lang="es-CO" sz="2800" dirty="0">
                <a:solidFill>
                  <a:srgbClr val="C00000"/>
                </a:solidFill>
                <a:latin typeface="+mn-lt"/>
                <a:ea typeface="+mn-ea"/>
                <a:cs typeface="+mn-cs"/>
              </a:rPr>
              <a:t>Reconocimiento</a:t>
            </a:r>
          </a:p>
        </p:txBody>
      </p:sp>
      <p:grpSp>
        <p:nvGrpSpPr>
          <p:cNvPr id="19" name="Grupo 10">
            <a:extLst>
              <a:ext uri="{FF2B5EF4-FFF2-40B4-BE49-F238E27FC236}">
                <a16:creationId xmlns:a16="http://schemas.microsoft.com/office/drawing/2014/main" id="{284811A0-A0B5-4C31-837A-3F24BB4D4B01}"/>
              </a:ext>
            </a:extLst>
          </p:cNvPr>
          <p:cNvGrpSpPr/>
          <p:nvPr/>
        </p:nvGrpSpPr>
        <p:grpSpPr>
          <a:xfrm>
            <a:off x="-23381" y="1371710"/>
            <a:ext cx="3829865" cy="4238268"/>
            <a:chOff x="4850178" y="765432"/>
            <a:chExt cx="4230638" cy="6092568"/>
          </a:xfrm>
        </p:grpSpPr>
        <p:pic>
          <p:nvPicPr>
            <p:cNvPr id="20" name="Imagen 11">
              <a:extLst>
                <a:ext uri="{FF2B5EF4-FFF2-40B4-BE49-F238E27FC236}">
                  <a16:creationId xmlns:a16="http://schemas.microsoft.com/office/drawing/2014/main" id="{B2F5015B-172D-46F0-BC0C-2A83F150AF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5298" y="765432"/>
              <a:ext cx="4215518" cy="5960176"/>
            </a:xfrm>
            <a:prstGeom prst="rect">
              <a:avLst/>
            </a:prstGeom>
          </p:spPr>
        </p:pic>
        <p:sp>
          <p:nvSpPr>
            <p:cNvPr id="21" name="Rectángulo 12">
              <a:extLst>
                <a:ext uri="{FF2B5EF4-FFF2-40B4-BE49-F238E27FC236}">
                  <a16:creationId xmlns:a16="http://schemas.microsoft.com/office/drawing/2014/main" id="{9EC67202-1455-4DD3-8EC4-641036A1F2C4}"/>
                </a:ext>
              </a:extLst>
            </p:cNvPr>
            <p:cNvSpPr/>
            <p:nvPr/>
          </p:nvSpPr>
          <p:spPr>
            <a:xfrm>
              <a:off x="4850178" y="5117057"/>
              <a:ext cx="715902" cy="1740943"/>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s-CO" dirty="0"/>
            </a:p>
          </p:txBody>
        </p:sp>
      </p:grpSp>
      <p:sp>
        <p:nvSpPr>
          <p:cNvPr id="22" name="CuadroTexto 13">
            <a:extLst>
              <a:ext uri="{FF2B5EF4-FFF2-40B4-BE49-F238E27FC236}">
                <a16:creationId xmlns:a16="http://schemas.microsoft.com/office/drawing/2014/main" id="{7545EDF9-7C6C-4464-92A9-4D6EBD6ECD80}"/>
              </a:ext>
            </a:extLst>
          </p:cNvPr>
          <p:cNvSpPr txBox="1"/>
          <p:nvPr/>
        </p:nvSpPr>
        <p:spPr>
          <a:xfrm>
            <a:off x="3602151" y="1280321"/>
            <a:ext cx="2684083" cy="1908215"/>
          </a:xfrm>
          <a:prstGeom prst="rect">
            <a:avLst/>
          </a:prstGeom>
          <a:noFill/>
        </p:spPr>
        <p:txBody>
          <a:bodyPr wrap="square">
            <a:spAutoFit/>
          </a:bodyPr>
          <a:lstStyle/>
          <a:p>
            <a:r>
              <a:rPr lang="es-MX" b="1" dirty="0">
                <a:solidFill>
                  <a:srgbClr val="C00000"/>
                </a:solidFill>
              </a:rPr>
              <a:t>Pre – reconocimiento </a:t>
            </a:r>
          </a:p>
          <a:p>
            <a:r>
              <a:rPr lang="es-MX" b="1" dirty="0">
                <a:solidFill>
                  <a:srgbClr val="C00000"/>
                </a:solidFill>
              </a:rPr>
              <a:t>vigencia 2021 </a:t>
            </a:r>
          </a:p>
          <a:p>
            <a:endParaRPr lang="es-MX" b="1" dirty="0">
              <a:solidFill>
                <a:srgbClr val="C00000"/>
              </a:solidFill>
            </a:endParaRPr>
          </a:p>
          <a:p>
            <a:r>
              <a:rPr lang="es-MX" sz="1600" b="1" dirty="0"/>
              <a:t>Total </a:t>
            </a:r>
            <a:r>
              <a:rPr lang="es-MX" sz="1600" dirty="0"/>
              <a:t>912.662 lotes</a:t>
            </a:r>
            <a:endParaRPr lang="es-CO" sz="1600" dirty="0"/>
          </a:p>
          <a:p>
            <a:r>
              <a:rPr lang="es-MX" sz="1600" b="1" dirty="0"/>
              <a:t>Corte 25 nov  895.911</a:t>
            </a:r>
            <a:r>
              <a:rPr lang="es-MX" sz="1600" dirty="0"/>
              <a:t> (98%)</a:t>
            </a:r>
          </a:p>
          <a:p>
            <a:endParaRPr lang="es-MX" sz="1600" b="1" dirty="0"/>
          </a:p>
          <a:p>
            <a:r>
              <a:rPr lang="es-MX" sz="1600" b="1" dirty="0"/>
              <a:t>Finaliza 30 de nov. </a:t>
            </a:r>
            <a:endParaRPr lang="es-CO" sz="1600" b="1" dirty="0"/>
          </a:p>
        </p:txBody>
      </p:sp>
      <p:sp>
        <p:nvSpPr>
          <p:cNvPr id="31" name="CuadroTexto 28">
            <a:extLst>
              <a:ext uri="{FF2B5EF4-FFF2-40B4-BE49-F238E27FC236}">
                <a16:creationId xmlns:a16="http://schemas.microsoft.com/office/drawing/2014/main" id="{4A261619-D8AC-41DF-B8FC-27CB37FDDCFB}"/>
              </a:ext>
            </a:extLst>
          </p:cNvPr>
          <p:cNvSpPr txBox="1"/>
          <p:nvPr/>
        </p:nvSpPr>
        <p:spPr>
          <a:xfrm>
            <a:off x="3619770" y="3403035"/>
            <a:ext cx="1864889" cy="1415772"/>
          </a:xfrm>
          <a:prstGeom prst="rect">
            <a:avLst/>
          </a:prstGeom>
          <a:noFill/>
        </p:spPr>
        <p:txBody>
          <a:bodyPr wrap="square">
            <a:spAutoFit/>
          </a:bodyPr>
          <a:lstStyle>
            <a:defPPr>
              <a:defRPr lang="es-CO"/>
            </a:defPPr>
            <a:lvl1pPr algn="ctr">
              <a:defRPr b="1">
                <a:solidFill>
                  <a:srgbClr val="C00000"/>
                </a:solidFill>
              </a:defRPr>
            </a:lvl1pPr>
          </a:lstStyle>
          <a:p>
            <a:pPr algn="l"/>
            <a:r>
              <a:rPr lang="es-MX" dirty="0"/>
              <a:t>Actualización jurídica masiva </a:t>
            </a:r>
          </a:p>
          <a:p>
            <a:pPr algn="l"/>
            <a:r>
              <a:rPr lang="es-MX" sz="1600" b="0" dirty="0">
                <a:solidFill>
                  <a:schemeClr val="tx1"/>
                </a:solidFill>
              </a:rPr>
              <a:t>55.506 cambios de nombre 84 %</a:t>
            </a:r>
          </a:p>
          <a:p>
            <a:pPr algn="l"/>
            <a:endParaRPr lang="es-MX" dirty="0"/>
          </a:p>
        </p:txBody>
      </p:sp>
      <p:sp>
        <p:nvSpPr>
          <p:cNvPr id="25" name="Rectangle 24">
            <a:extLst>
              <a:ext uri="{FF2B5EF4-FFF2-40B4-BE49-F238E27FC236}">
                <a16:creationId xmlns:a16="http://schemas.microsoft.com/office/drawing/2014/main" id="{60D65C9E-3BB5-4CE3-B7A9-97D34F2E3457}"/>
              </a:ext>
            </a:extLst>
          </p:cNvPr>
          <p:cNvSpPr/>
          <p:nvPr/>
        </p:nvSpPr>
        <p:spPr>
          <a:xfrm>
            <a:off x="4463768" y="4880363"/>
            <a:ext cx="1822469" cy="1138773"/>
          </a:xfrm>
          <a:prstGeom prst="rect">
            <a:avLst/>
          </a:prstGeom>
        </p:spPr>
        <p:txBody>
          <a:bodyPr wrap="square">
            <a:spAutoFit/>
          </a:bodyPr>
          <a:lstStyle/>
          <a:p>
            <a:r>
              <a:rPr lang="es-MX" b="1" dirty="0">
                <a:solidFill>
                  <a:srgbClr val="C00000"/>
                </a:solidFill>
              </a:rPr>
              <a:t>Actualización jurídica puntual </a:t>
            </a:r>
          </a:p>
          <a:p>
            <a:r>
              <a:rPr lang="es-MX" sz="1600" dirty="0"/>
              <a:t>33.591 cambios de nombre 156%   </a:t>
            </a:r>
            <a:endParaRPr lang="es-CO" sz="1600" dirty="0"/>
          </a:p>
        </p:txBody>
      </p:sp>
      <p:sp>
        <p:nvSpPr>
          <p:cNvPr id="32" name="Rectángulo 14">
            <a:extLst>
              <a:ext uri="{FF2B5EF4-FFF2-40B4-BE49-F238E27FC236}">
                <a16:creationId xmlns:a16="http://schemas.microsoft.com/office/drawing/2014/main" id="{11A49062-F39A-476C-AD69-B9187F386B06}"/>
              </a:ext>
            </a:extLst>
          </p:cNvPr>
          <p:cNvSpPr/>
          <p:nvPr/>
        </p:nvSpPr>
        <p:spPr>
          <a:xfrm>
            <a:off x="6497723" y="1234020"/>
            <a:ext cx="3356491" cy="1354217"/>
          </a:xfrm>
          <a:prstGeom prst="rect">
            <a:avLst/>
          </a:prstGeom>
        </p:spPr>
        <p:txBody>
          <a:bodyPr wrap="square">
            <a:spAutoFit/>
          </a:bodyPr>
          <a:lstStyle/>
          <a:p>
            <a:r>
              <a:rPr lang="es-CO" b="1" dirty="0">
                <a:solidFill>
                  <a:srgbClr val="C00000"/>
                </a:solidFill>
              </a:rPr>
              <a:t>Actualización económica</a:t>
            </a:r>
          </a:p>
          <a:p>
            <a:r>
              <a:rPr lang="es-CO" sz="1600" dirty="0"/>
              <a:t>El incremento de los avalúos catastrales, se realizará mediante el cálculo del índice de valoración inmobiliaria urbano y rural – IVIUR.</a:t>
            </a:r>
          </a:p>
        </p:txBody>
      </p:sp>
      <p:pic>
        <p:nvPicPr>
          <p:cNvPr id="33" name="Imagen 15" descr="Imagen que contiene lego, computadora&#10;&#10;Descripción generada automáticamente">
            <a:extLst>
              <a:ext uri="{FF2B5EF4-FFF2-40B4-BE49-F238E27FC236}">
                <a16:creationId xmlns:a16="http://schemas.microsoft.com/office/drawing/2014/main" id="{079F7E36-6C5A-48C8-BF56-3543CE1C83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7060" y="1336659"/>
            <a:ext cx="3734940" cy="5521341"/>
          </a:xfrm>
          <a:prstGeom prst="rect">
            <a:avLst/>
          </a:prstGeom>
        </p:spPr>
      </p:pic>
      <p:sp>
        <p:nvSpPr>
          <p:cNvPr id="34" name="Rectángulo 16">
            <a:extLst>
              <a:ext uri="{FF2B5EF4-FFF2-40B4-BE49-F238E27FC236}">
                <a16:creationId xmlns:a16="http://schemas.microsoft.com/office/drawing/2014/main" id="{56CD6C69-E88B-4205-BEFA-B01ADC4803B5}"/>
              </a:ext>
            </a:extLst>
          </p:cNvPr>
          <p:cNvSpPr/>
          <p:nvPr/>
        </p:nvSpPr>
        <p:spPr>
          <a:xfrm>
            <a:off x="6497724" y="2905472"/>
            <a:ext cx="3143426" cy="2339102"/>
          </a:xfrm>
          <a:prstGeom prst="rect">
            <a:avLst/>
          </a:prstGeom>
        </p:spPr>
        <p:txBody>
          <a:bodyPr wrap="square">
            <a:spAutoFit/>
          </a:bodyPr>
          <a:lstStyle/>
          <a:p>
            <a:r>
              <a:rPr lang="es-MX" sz="1600" dirty="0">
                <a:solidFill>
                  <a:srgbClr val="C00000"/>
                </a:solidFill>
              </a:rPr>
              <a:t>Área urbana </a:t>
            </a:r>
            <a:r>
              <a:rPr lang="es-MX" sz="1600" dirty="0"/>
              <a:t>se calculará el índice por metodología IVP (Índice de Valoración Predial) y por precios hedónicos</a:t>
            </a:r>
          </a:p>
          <a:p>
            <a:endParaRPr lang="es-MX" dirty="0"/>
          </a:p>
          <a:p>
            <a:pPr algn="ctr"/>
            <a:endParaRPr lang="es-MX" sz="1600" dirty="0">
              <a:solidFill>
                <a:srgbClr val="C00000"/>
              </a:solidFill>
            </a:endParaRPr>
          </a:p>
          <a:p>
            <a:pPr algn="ctr"/>
            <a:endParaRPr lang="es-MX" sz="1600" dirty="0">
              <a:solidFill>
                <a:srgbClr val="C00000"/>
              </a:solidFill>
            </a:endParaRPr>
          </a:p>
          <a:p>
            <a:pPr algn="ctr"/>
            <a:endParaRPr lang="es-MX" sz="1600" dirty="0">
              <a:solidFill>
                <a:srgbClr val="C00000"/>
              </a:solidFill>
            </a:endParaRPr>
          </a:p>
          <a:p>
            <a:pPr algn="ctr"/>
            <a:endParaRPr lang="es-CO" sz="1600" i="1" dirty="0">
              <a:solidFill>
                <a:schemeClr val="tx1">
                  <a:lumMod val="65000"/>
                  <a:lumOff val="35000"/>
                </a:schemeClr>
              </a:solidFill>
            </a:endParaRPr>
          </a:p>
        </p:txBody>
      </p:sp>
      <p:sp>
        <p:nvSpPr>
          <p:cNvPr id="35" name="CuadroTexto 17">
            <a:extLst>
              <a:ext uri="{FF2B5EF4-FFF2-40B4-BE49-F238E27FC236}">
                <a16:creationId xmlns:a16="http://schemas.microsoft.com/office/drawing/2014/main" id="{F3CED264-0F15-4200-83F0-621EB295F605}"/>
              </a:ext>
            </a:extLst>
          </p:cNvPr>
          <p:cNvSpPr txBox="1"/>
          <p:nvPr/>
        </p:nvSpPr>
        <p:spPr>
          <a:xfrm>
            <a:off x="6141852" y="4175051"/>
            <a:ext cx="3695676" cy="692497"/>
          </a:xfrm>
          <a:prstGeom prst="rect">
            <a:avLst/>
          </a:prstGeom>
          <a:noFill/>
        </p:spPr>
        <p:txBody>
          <a:bodyPr wrap="square" rtlCol="0">
            <a:spAutoFit/>
          </a:bodyPr>
          <a:lstStyle/>
          <a:p>
            <a:pPr algn="ctr"/>
            <a:r>
              <a:rPr lang="es-MX" sz="2100" b="1" dirty="0">
                <a:solidFill>
                  <a:srgbClr val="C00000"/>
                </a:solidFill>
              </a:rPr>
              <a:t>6.965 PUNTOS MUESTRA</a:t>
            </a:r>
          </a:p>
          <a:p>
            <a:pPr algn="ctr"/>
            <a:r>
              <a:rPr lang="es-MX" dirty="0">
                <a:solidFill>
                  <a:srgbClr val="C00000"/>
                </a:solidFill>
              </a:rPr>
              <a:t>83% Ejecutado al 30 nov</a:t>
            </a:r>
            <a:endParaRPr lang="es-CO" dirty="0">
              <a:solidFill>
                <a:srgbClr val="C00000"/>
              </a:solidFill>
            </a:endParaRPr>
          </a:p>
        </p:txBody>
      </p:sp>
      <p:sp>
        <p:nvSpPr>
          <p:cNvPr id="26" name="Rectangle 25">
            <a:extLst>
              <a:ext uri="{FF2B5EF4-FFF2-40B4-BE49-F238E27FC236}">
                <a16:creationId xmlns:a16="http://schemas.microsoft.com/office/drawing/2014/main" id="{66B3013B-CBDD-476E-B0CC-A3CA08A206FF}"/>
              </a:ext>
            </a:extLst>
          </p:cNvPr>
          <p:cNvSpPr/>
          <p:nvPr/>
        </p:nvSpPr>
        <p:spPr>
          <a:xfrm>
            <a:off x="6497723" y="5008427"/>
            <a:ext cx="2777791" cy="615553"/>
          </a:xfrm>
          <a:prstGeom prst="rect">
            <a:avLst/>
          </a:prstGeom>
        </p:spPr>
        <p:txBody>
          <a:bodyPr wrap="square">
            <a:spAutoFit/>
          </a:bodyPr>
          <a:lstStyle/>
          <a:p>
            <a:r>
              <a:rPr lang="es-CO" dirty="0">
                <a:solidFill>
                  <a:srgbClr val="C00000"/>
                </a:solidFill>
              </a:rPr>
              <a:t>Área rural </a:t>
            </a:r>
            <a:r>
              <a:rPr lang="es-CO" sz="1600" dirty="0"/>
              <a:t>s</a:t>
            </a:r>
            <a:r>
              <a:rPr lang="es-ES" sz="1600" dirty="0"/>
              <a:t>e aplicará el índice que establezca la Nación </a:t>
            </a:r>
            <a:endParaRPr lang="es-CO" sz="1600" dirty="0"/>
          </a:p>
        </p:txBody>
      </p:sp>
      <p:cxnSp>
        <p:nvCxnSpPr>
          <p:cNvPr id="37" name="Straight Connector 36">
            <a:extLst>
              <a:ext uri="{FF2B5EF4-FFF2-40B4-BE49-F238E27FC236}">
                <a16:creationId xmlns:a16="http://schemas.microsoft.com/office/drawing/2014/main" id="{67EDE4F8-440F-4D3E-9921-6BBE911E24FA}"/>
              </a:ext>
            </a:extLst>
          </p:cNvPr>
          <p:cNvCxnSpPr>
            <a:endCxn id="35" idx="1"/>
          </p:cNvCxnSpPr>
          <p:nvPr/>
        </p:nvCxnSpPr>
        <p:spPr>
          <a:xfrm>
            <a:off x="6141852" y="1371710"/>
            <a:ext cx="0" cy="3149590"/>
          </a:xfrm>
          <a:prstGeom prst="line">
            <a:avLst/>
          </a:prstGeom>
          <a:ln w="38100">
            <a:solidFill>
              <a:srgbClr val="8E1F0B"/>
            </a:solidFill>
          </a:ln>
        </p:spPr>
        <p:style>
          <a:lnRef idx="3">
            <a:schemeClr val="accent2"/>
          </a:lnRef>
          <a:fillRef idx="0">
            <a:schemeClr val="accent2"/>
          </a:fillRef>
          <a:effectRef idx="2">
            <a:schemeClr val="accent2"/>
          </a:effectRef>
          <a:fontRef idx="minor">
            <a:schemeClr val="tx1"/>
          </a:fontRef>
        </p:style>
      </p:cxnSp>
      <p:pic>
        <p:nvPicPr>
          <p:cNvPr id="39" name="Picture 38" descr="A close up of a logo&#10;&#10;Description automatically generated">
            <a:extLst>
              <a:ext uri="{FF2B5EF4-FFF2-40B4-BE49-F238E27FC236}">
                <a16:creationId xmlns:a16="http://schemas.microsoft.com/office/drawing/2014/main" id="{8C21BB64-8DFD-447F-A658-A1C404D49F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8542" y="4445931"/>
            <a:ext cx="2416916" cy="2416916"/>
          </a:xfrm>
          <a:prstGeom prst="rect">
            <a:avLst/>
          </a:prstGeom>
        </p:spPr>
      </p:pic>
    </p:spTree>
    <p:extLst>
      <p:ext uri="{BB962C8B-B14F-4D97-AF65-F5344CB8AC3E}">
        <p14:creationId xmlns:p14="http://schemas.microsoft.com/office/powerpoint/2010/main" val="4188161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38FAFFD-095A-4BF7-BB96-3D32E3514447}"/>
              </a:ext>
            </a:extLst>
          </p:cNvPr>
          <p:cNvSpPr>
            <a:spLocks noGrp="1"/>
          </p:cNvSpPr>
          <p:nvPr>
            <p:ph type="title"/>
          </p:nvPr>
        </p:nvSpPr>
        <p:spPr>
          <a:xfrm>
            <a:off x="6188573" y="404048"/>
            <a:ext cx="7722919" cy="892559"/>
          </a:xfrm>
          <a:noFill/>
          <a:ln>
            <a:noFill/>
          </a:ln>
        </p:spPr>
        <p:txBody>
          <a:bodyPr spcFirstLastPara="1" wrap="square" lIns="91425" tIns="91425" rIns="91425" bIns="91425" anchor="t" anchorCtr="0">
            <a:noAutofit/>
          </a:bodyPr>
          <a:lstStyle/>
          <a:p>
            <a:pPr>
              <a:lnSpc>
                <a:spcPct val="100000"/>
              </a:lnSpc>
              <a:buClr>
                <a:srgbClr val="F3F3F3"/>
              </a:buClr>
              <a:buFont typeface="Nunito Sans ExtraBold"/>
            </a:pPr>
            <a:r>
              <a:rPr lang="es-CO" sz="2800" dirty="0">
                <a:solidFill>
                  <a:srgbClr val="C00000"/>
                </a:solidFill>
                <a:latin typeface="+mn-lt"/>
                <a:ea typeface="+mn-ea"/>
                <a:cs typeface="+mn-cs"/>
              </a:rPr>
              <a:t>Conservación catastral</a:t>
            </a:r>
          </a:p>
        </p:txBody>
      </p:sp>
      <p:graphicFrame>
        <p:nvGraphicFramePr>
          <p:cNvPr id="9" name="Tabla 8">
            <a:extLst>
              <a:ext uri="{FF2B5EF4-FFF2-40B4-BE49-F238E27FC236}">
                <a16:creationId xmlns:a16="http://schemas.microsoft.com/office/drawing/2014/main" id="{5BC1834B-1FFF-41BF-8DA3-F66713356B49}"/>
              </a:ext>
            </a:extLst>
          </p:cNvPr>
          <p:cNvGraphicFramePr>
            <a:graphicFrameLocks noGrp="1"/>
          </p:cNvGraphicFramePr>
          <p:nvPr/>
        </p:nvGraphicFramePr>
        <p:xfrm>
          <a:off x="781403" y="2014947"/>
          <a:ext cx="3557684" cy="2828105"/>
        </p:xfrm>
        <a:graphic>
          <a:graphicData uri="http://schemas.openxmlformats.org/drawingml/2006/table">
            <a:tbl>
              <a:tblPr/>
              <a:tblGrid>
                <a:gridCol w="2353509">
                  <a:extLst>
                    <a:ext uri="{9D8B030D-6E8A-4147-A177-3AD203B41FA5}">
                      <a16:colId xmlns:a16="http://schemas.microsoft.com/office/drawing/2014/main" val="3987776778"/>
                    </a:ext>
                  </a:extLst>
                </a:gridCol>
                <a:gridCol w="1204175">
                  <a:extLst>
                    <a:ext uri="{9D8B030D-6E8A-4147-A177-3AD203B41FA5}">
                      <a16:colId xmlns:a16="http://schemas.microsoft.com/office/drawing/2014/main" val="211448547"/>
                    </a:ext>
                  </a:extLst>
                </a:gridCol>
              </a:tblGrid>
              <a:tr h="540068">
                <a:tc>
                  <a:txBody>
                    <a:bodyPr/>
                    <a:lstStyle/>
                    <a:p>
                      <a:pPr algn="ctr" fontAlgn="b"/>
                      <a:r>
                        <a:rPr lang="es-CO" sz="1500" b="1" dirty="0">
                          <a:solidFill>
                            <a:schemeClr val="bg1"/>
                          </a:solidFill>
                          <a:effectLst/>
                          <a:latin typeface="Calibri" panose="020F0502020204030204" pitchFamily="34" charset="0"/>
                        </a:rPr>
                        <a:t>TRAMITES</a:t>
                      </a:r>
                    </a:p>
                  </a:txBody>
                  <a:tcPr marL="7144" marR="7144" marT="7144"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b"/>
                      <a:r>
                        <a:rPr lang="es-CO" sz="1500" b="1" dirty="0">
                          <a:solidFill>
                            <a:schemeClr val="bg1"/>
                          </a:solidFill>
                          <a:effectLst/>
                          <a:latin typeface="Calibri" panose="020F0502020204030204" pitchFamily="34" charset="0"/>
                        </a:rPr>
                        <a:t> TOTAL ATENDIDOS</a:t>
                      </a:r>
                    </a:p>
                    <a:p>
                      <a:pPr algn="ctr" fontAlgn="b"/>
                      <a:r>
                        <a:rPr lang="es-CO" sz="1500" b="1" dirty="0">
                          <a:solidFill>
                            <a:schemeClr val="bg1"/>
                          </a:solidFill>
                          <a:effectLst/>
                          <a:latin typeface="Calibri" panose="020F0502020204030204" pitchFamily="34" charset="0"/>
                        </a:rPr>
                        <a:t>31 oct</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44436958"/>
                  </a:ext>
                </a:extLst>
              </a:tr>
              <a:tr h="466344">
                <a:tc>
                  <a:txBody>
                    <a:bodyPr/>
                    <a:lstStyle/>
                    <a:p>
                      <a:pPr algn="l" fontAlgn="b"/>
                      <a:r>
                        <a:rPr lang="es-CO" sz="1500" dirty="0">
                          <a:solidFill>
                            <a:srgbClr val="000000"/>
                          </a:solidFill>
                          <a:effectLst/>
                          <a:latin typeface="Calibri" panose="020F0502020204030204" pitchFamily="34" charset="0"/>
                        </a:rPr>
                        <a:t> Información Física y jurídica</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8.267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416043"/>
                  </a:ext>
                </a:extLst>
              </a:tr>
              <a:tr h="270034">
                <a:tc>
                  <a:txBody>
                    <a:bodyPr/>
                    <a:lstStyle/>
                    <a:p>
                      <a:pPr algn="l" fontAlgn="b"/>
                      <a:r>
                        <a:rPr lang="es-CO" sz="1500" dirty="0">
                          <a:solidFill>
                            <a:srgbClr val="000000"/>
                          </a:solidFill>
                          <a:effectLst/>
                          <a:latin typeface="Calibri" panose="020F0502020204030204" pitchFamily="34" charset="0"/>
                        </a:rPr>
                        <a:t> Revisión avalúos</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1.636</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02825"/>
                  </a:ext>
                </a:extLst>
              </a:tr>
              <a:tr h="270034">
                <a:tc>
                  <a:txBody>
                    <a:bodyPr/>
                    <a:lstStyle/>
                    <a:p>
                      <a:pPr algn="l" fontAlgn="b"/>
                      <a:r>
                        <a:rPr lang="es-CO" sz="1500">
                          <a:solidFill>
                            <a:srgbClr val="000000"/>
                          </a:solidFill>
                          <a:effectLst/>
                          <a:latin typeface="Calibri" panose="020F0502020204030204" pitchFamily="34" charset="0"/>
                        </a:rPr>
                        <a:t> Plusvalía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173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2332223"/>
                  </a:ext>
                </a:extLst>
              </a:tr>
              <a:tr h="270034">
                <a:tc>
                  <a:txBody>
                    <a:bodyPr/>
                    <a:lstStyle/>
                    <a:p>
                      <a:pPr algn="l" fontAlgn="b"/>
                      <a:r>
                        <a:rPr lang="es-CO" sz="1500">
                          <a:solidFill>
                            <a:srgbClr val="000000"/>
                          </a:solidFill>
                          <a:effectLst/>
                          <a:latin typeface="Calibri" panose="020F0502020204030204" pitchFamily="34" charset="0"/>
                        </a:rPr>
                        <a:t>Nomenclatura</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180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77853"/>
                  </a:ext>
                </a:extLst>
              </a:tr>
              <a:tr h="270034">
                <a:tc>
                  <a:txBody>
                    <a:bodyPr/>
                    <a:lstStyle/>
                    <a:p>
                      <a:pPr algn="l" fontAlgn="b"/>
                      <a:r>
                        <a:rPr lang="es-CO" sz="1500">
                          <a:solidFill>
                            <a:srgbClr val="000000"/>
                          </a:solidFill>
                          <a:effectLst/>
                          <a:latin typeface="Calibri" panose="020F0502020204030204" pitchFamily="34" charset="0"/>
                        </a:rPr>
                        <a:t>Topográficos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220</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849136"/>
                  </a:ext>
                </a:extLst>
              </a:tr>
              <a:tr h="270034">
                <a:tc>
                  <a:txBody>
                    <a:bodyPr/>
                    <a:lstStyle/>
                    <a:p>
                      <a:pPr algn="l" fontAlgn="b"/>
                      <a:r>
                        <a:rPr lang="es-CO" sz="1500">
                          <a:solidFill>
                            <a:srgbClr val="000000"/>
                          </a:solidFill>
                          <a:effectLst/>
                          <a:latin typeface="Calibri" panose="020F0502020204030204" pitchFamily="34" charset="0"/>
                        </a:rPr>
                        <a:t> OTROS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dirty="0">
                          <a:solidFill>
                            <a:srgbClr val="000000"/>
                          </a:solidFill>
                          <a:effectLst/>
                          <a:latin typeface="Calibri" panose="020F0502020204030204" pitchFamily="34" charset="0"/>
                        </a:rPr>
                        <a:t>                947</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8130812"/>
                  </a:ext>
                </a:extLst>
              </a:tr>
              <a:tr h="284357">
                <a:tc>
                  <a:txBody>
                    <a:bodyPr/>
                    <a:lstStyle/>
                    <a:p>
                      <a:pPr algn="l" fontAlgn="b"/>
                      <a:r>
                        <a:rPr lang="es-CO" sz="1500" b="1" dirty="0">
                          <a:solidFill>
                            <a:srgbClr val="000000"/>
                          </a:solidFill>
                          <a:effectLst/>
                          <a:latin typeface="Calibri" panose="020F0502020204030204" pitchFamily="34" charset="0"/>
                        </a:rPr>
                        <a:t> Total general </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500" b="1" dirty="0">
                          <a:solidFill>
                            <a:srgbClr val="000000"/>
                          </a:solidFill>
                          <a:effectLst/>
                          <a:latin typeface="Calibri" panose="020F0502020204030204" pitchFamily="34" charset="0"/>
                        </a:rPr>
                        <a:t>      11.423</a:t>
                      </a:r>
                    </a:p>
                  </a:txBody>
                  <a:tcPr marL="7144" marR="7144" marT="7144" marB="3429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711926"/>
                  </a:ext>
                </a:extLst>
              </a:tr>
            </a:tbl>
          </a:graphicData>
        </a:graphic>
      </p:graphicFrame>
      <p:sp>
        <p:nvSpPr>
          <p:cNvPr id="3" name="Rectángulo 2">
            <a:extLst>
              <a:ext uri="{FF2B5EF4-FFF2-40B4-BE49-F238E27FC236}">
                <a16:creationId xmlns:a16="http://schemas.microsoft.com/office/drawing/2014/main" id="{7EB9D126-F9CE-4289-A914-9D6955837475}"/>
              </a:ext>
            </a:extLst>
          </p:cNvPr>
          <p:cNvSpPr/>
          <p:nvPr/>
        </p:nvSpPr>
        <p:spPr>
          <a:xfrm>
            <a:off x="4666892" y="2014947"/>
            <a:ext cx="7113775" cy="2308324"/>
          </a:xfrm>
          <a:prstGeom prst="rect">
            <a:avLst/>
          </a:prstGeom>
        </p:spPr>
        <p:txBody>
          <a:bodyPr wrap="square">
            <a:spAutoFit/>
          </a:bodyPr>
          <a:lstStyle/>
          <a:p>
            <a:pPr marL="285750" lvl="0" indent="-285750">
              <a:buFont typeface="Arial" panose="020B0604020202020204" pitchFamily="34" charset="0"/>
              <a:buChar char="•"/>
              <a:defRPr/>
            </a:pPr>
            <a:r>
              <a:rPr lang="es-ES" sz="1600" dirty="0">
                <a:solidFill>
                  <a:prstClr val="black"/>
                </a:solidFill>
              </a:rPr>
              <a:t>Aplicación de métodos indirectos para atención de trámite de cabida y linderos.</a:t>
            </a:r>
          </a:p>
          <a:p>
            <a:pPr marL="285750" lvl="0" indent="-285750">
              <a:buFont typeface="Arial" panose="020B0604020202020204" pitchFamily="34" charset="0"/>
              <a:buChar char="•"/>
              <a:defRPr/>
            </a:pPr>
            <a:r>
              <a:rPr lang="es-ES" sz="1600" dirty="0">
                <a:solidFill>
                  <a:prstClr val="black"/>
                </a:solidFill>
              </a:rPr>
              <a:t>Implementación de “Mesas permanentes” para la articulación y seguimiento interinstitucional (DADEP, IDU, Empresa Acueducto, Secretaría Distrital de Hábitat) para la atención trámites de predios para el desarrollo de la ciudad y apoyo técnico para los Planes Parciales en ejecución.</a:t>
            </a:r>
          </a:p>
          <a:p>
            <a:pPr marL="285750" indent="-285750">
              <a:buFont typeface="Arial" panose="020B0604020202020204" pitchFamily="34" charset="0"/>
              <a:buChar char="•"/>
              <a:defRPr/>
            </a:pPr>
            <a:r>
              <a:rPr lang="es-ES" sz="1600" dirty="0">
                <a:solidFill>
                  <a:prstClr val="black"/>
                </a:solidFill>
              </a:rPr>
              <a:t>Atención no presencial </a:t>
            </a:r>
            <a:r>
              <a:rPr lang="es-ES" sz="1600" b="1" dirty="0">
                <a:solidFill>
                  <a:prstClr val="black"/>
                </a:solidFill>
              </a:rPr>
              <a:t>Catastro En Línea </a:t>
            </a:r>
            <a:r>
              <a:rPr lang="es-ES" sz="1600" dirty="0">
                <a:solidFill>
                  <a:prstClr val="black"/>
                </a:solidFill>
              </a:rPr>
              <a:t>apoyando las medidas de aislamiento preventivo.</a:t>
            </a:r>
          </a:p>
          <a:p>
            <a:pPr marL="285750" lvl="0" indent="-285750">
              <a:buFont typeface="Arial" panose="020B0604020202020204" pitchFamily="34" charset="0"/>
              <a:buChar char="•"/>
              <a:defRPr/>
            </a:pPr>
            <a:r>
              <a:rPr lang="es-ES" sz="1600" dirty="0">
                <a:solidFill>
                  <a:prstClr val="black"/>
                </a:solidFill>
              </a:rPr>
              <a:t>Orientación y atención de trámites de usuarios a través de reuniones virtuales.</a:t>
            </a:r>
            <a:endParaRPr lang="es-ES" sz="1600" b="1" dirty="0">
              <a:solidFill>
                <a:prstClr val="black"/>
              </a:solidFill>
            </a:endParaRPr>
          </a:p>
          <a:p>
            <a:pPr marL="285750" lvl="0" indent="-285750">
              <a:buFont typeface="Arial" panose="020B0604020202020204" pitchFamily="34" charset="0"/>
              <a:buChar char="•"/>
              <a:defRPr/>
            </a:pPr>
            <a:endParaRPr lang="es-ES" sz="1600" dirty="0">
              <a:solidFill>
                <a:prstClr val="black"/>
              </a:solidFill>
            </a:endParaRPr>
          </a:p>
        </p:txBody>
      </p:sp>
    </p:spTree>
    <p:extLst>
      <p:ext uri="{BB962C8B-B14F-4D97-AF65-F5344CB8AC3E}">
        <p14:creationId xmlns:p14="http://schemas.microsoft.com/office/powerpoint/2010/main" val="39823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A5F841C7-844F-4B88-8F8E-845DF0250D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5036" y="1390155"/>
            <a:ext cx="3001928" cy="12814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4C7D608-D2FA-42D4-A314-9FA99797B925}"/>
              </a:ext>
            </a:extLst>
          </p:cNvPr>
          <p:cNvSpPr>
            <a:spLocks noGrp="1"/>
          </p:cNvSpPr>
          <p:nvPr>
            <p:ph type="title"/>
          </p:nvPr>
        </p:nvSpPr>
        <p:spPr>
          <a:xfrm>
            <a:off x="4591410" y="508891"/>
            <a:ext cx="7293244" cy="498273"/>
          </a:xfrm>
          <a:noFill/>
          <a:ln>
            <a:noFill/>
          </a:ln>
        </p:spPr>
        <p:txBody>
          <a:bodyPr spcFirstLastPara="1" wrap="square" lIns="91425" tIns="91425" rIns="91425" bIns="91425" anchor="t" anchorCtr="0">
            <a:noAutofit/>
          </a:bodyPr>
          <a:lstStyle/>
          <a:p>
            <a:pPr algn="r">
              <a:lnSpc>
                <a:spcPct val="100000"/>
              </a:lnSpc>
              <a:spcBef>
                <a:spcPts val="0"/>
              </a:spcBef>
              <a:buClr>
                <a:srgbClr val="F3F3F3"/>
              </a:buClr>
              <a:buFont typeface="Nunito Sans ExtraBold"/>
            </a:pPr>
            <a:r>
              <a:rPr lang="es-ES" sz="2800" dirty="0">
                <a:solidFill>
                  <a:srgbClr val="C00000"/>
                </a:solidFill>
                <a:latin typeface="+mn-lt"/>
                <a:ea typeface="+mn-ea"/>
                <a:cs typeface="+mn-cs"/>
              </a:rPr>
              <a:t>Fortalecimiento de la Infraestructura de Datos Espaciales de Bogotá</a:t>
            </a:r>
            <a:endParaRPr lang="es-CO" sz="2800" dirty="0">
              <a:solidFill>
                <a:srgbClr val="C00000"/>
              </a:solidFill>
              <a:latin typeface="+mn-lt"/>
              <a:ea typeface="+mn-ea"/>
              <a:cs typeface="+mn-cs"/>
            </a:endParaRPr>
          </a:p>
        </p:txBody>
      </p:sp>
      <p:sp>
        <p:nvSpPr>
          <p:cNvPr id="18" name="Rectángulo 17">
            <a:extLst>
              <a:ext uri="{FF2B5EF4-FFF2-40B4-BE49-F238E27FC236}">
                <a16:creationId xmlns:a16="http://schemas.microsoft.com/office/drawing/2014/main" id="{BD49C77C-B917-4617-945C-70DAC71AB5A5}"/>
              </a:ext>
            </a:extLst>
          </p:cNvPr>
          <p:cNvSpPr/>
          <p:nvPr/>
        </p:nvSpPr>
        <p:spPr>
          <a:xfrm>
            <a:off x="4534201" y="2577241"/>
            <a:ext cx="7170120" cy="1569660"/>
          </a:xfrm>
          <a:prstGeom prst="rect">
            <a:avLst/>
          </a:prstGeom>
        </p:spPr>
        <p:txBody>
          <a:bodyPr wrap="square">
            <a:spAutoFit/>
          </a:bodyPr>
          <a:lstStyle/>
          <a:p>
            <a:pPr marL="285750" indent="-285750">
              <a:buFont typeface="Arial" panose="020B0604020202020204" pitchFamily="34" charset="0"/>
              <a:buChar char="•"/>
            </a:pPr>
            <a:r>
              <a:rPr lang="es-CO" sz="1600" dirty="0">
                <a:solidFill>
                  <a:prstClr val="black"/>
                </a:solidFill>
              </a:rPr>
              <a:t>Actualización de 20 capas de información geográfica</a:t>
            </a:r>
          </a:p>
          <a:p>
            <a:pPr marL="285750" indent="-285750">
              <a:buFont typeface="Arial" panose="020B0604020202020204" pitchFamily="34" charset="0"/>
              <a:buChar char="•"/>
            </a:pPr>
            <a:r>
              <a:rPr lang="es-ES" sz="1600" dirty="0">
                <a:solidFill>
                  <a:prstClr val="black"/>
                </a:solidFill>
              </a:rPr>
              <a:t>Implementación Data Lake y habilitación funcionalidades de procesamiento.  </a:t>
            </a:r>
          </a:p>
          <a:p>
            <a:pPr marL="285750" indent="-285750">
              <a:buFont typeface="Arial" panose="020B0604020202020204" pitchFamily="34" charset="0"/>
              <a:buChar char="•"/>
            </a:pPr>
            <a:r>
              <a:rPr lang="es-ES" sz="1600" dirty="0">
                <a:solidFill>
                  <a:prstClr val="black"/>
                </a:solidFill>
              </a:rPr>
              <a:t>Identificación de la totalidad de las fuentes de información del caso de uso de las zonas homogéneas físicas, con el diccionario de datos correspondiente. </a:t>
            </a:r>
          </a:p>
          <a:p>
            <a:pPr marL="285750" indent="-285750">
              <a:buFont typeface="Arial" panose="020B0604020202020204" pitchFamily="34" charset="0"/>
              <a:buChar char="•"/>
            </a:pPr>
            <a:r>
              <a:rPr lang="es-ES" sz="1600" dirty="0">
                <a:solidFill>
                  <a:prstClr val="black"/>
                </a:solidFill>
              </a:rPr>
              <a:t>Procesamiento de las áreas de servicio para la red de </a:t>
            </a:r>
            <a:r>
              <a:rPr lang="es-ES" sz="1600" dirty="0" err="1">
                <a:solidFill>
                  <a:prstClr val="black"/>
                </a:solidFill>
              </a:rPr>
              <a:t>ciclorutas</a:t>
            </a:r>
            <a:r>
              <a:rPr lang="es-ES" sz="1600" dirty="0">
                <a:solidFill>
                  <a:prstClr val="black"/>
                </a:solidFill>
              </a:rPr>
              <a:t> de la ciudad, establecidas por acceso a 15 min a una velocidad de 10 km/h.</a:t>
            </a:r>
          </a:p>
        </p:txBody>
      </p:sp>
      <p:pic>
        <p:nvPicPr>
          <p:cNvPr id="4" name="Picture 3" descr="Map&#10;&#10;Description automatically generated">
            <a:extLst>
              <a:ext uri="{FF2B5EF4-FFF2-40B4-BE49-F238E27FC236}">
                <a16:creationId xmlns:a16="http://schemas.microsoft.com/office/drawing/2014/main" id="{538204FB-9C09-42CA-A9E0-CC8FC6AB8A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00251"/>
            <a:ext cx="4378036" cy="3501422"/>
          </a:xfrm>
          <a:prstGeom prst="rect">
            <a:avLst/>
          </a:prstGeom>
        </p:spPr>
      </p:pic>
    </p:spTree>
    <p:extLst>
      <p:ext uri="{BB962C8B-B14F-4D97-AF65-F5344CB8AC3E}">
        <p14:creationId xmlns:p14="http://schemas.microsoft.com/office/powerpoint/2010/main" val="63627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D23BAD2-30CE-43C3-BB4F-BA28FA2665AE}"/>
              </a:ext>
            </a:extLst>
          </p:cNvPr>
          <p:cNvSpPr>
            <a:spLocks noGrp="1"/>
          </p:cNvSpPr>
          <p:nvPr>
            <p:ph type="ctrTitle"/>
          </p:nvPr>
        </p:nvSpPr>
        <p:spPr>
          <a:xfrm>
            <a:off x="5880675" y="304163"/>
            <a:ext cx="9144000" cy="695420"/>
          </a:xfrm>
        </p:spPr>
        <p:txBody>
          <a:bodyPr/>
          <a:lstStyle/>
          <a:p>
            <a:r>
              <a:rPr lang="es-CO" sz="2800" dirty="0">
                <a:solidFill>
                  <a:srgbClr val="C00000"/>
                </a:solidFill>
                <a:latin typeface="+mn-lt"/>
                <a:ea typeface="+mn-ea"/>
                <a:cs typeface="+mn-cs"/>
              </a:rPr>
              <a:t>¿Quiénes somos?</a:t>
            </a:r>
          </a:p>
        </p:txBody>
      </p:sp>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2" name="Rectángulo 1">
            <a:extLst>
              <a:ext uri="{FF2B5EF4-FFF2-40B4-BE49-F238E27FC236}">
                <a16:creationId xmlns:a16="http://schemas.microsoft.com/office/drawing/2014/main" id="{9C859D94-8396-4039-9474-624A74CA9D01}"/>
              </a:ext>
            </a:extLst>
          </p:cNvPr>
          <p:cNvSpPr/>
          <p:nvPr/>
        </p:nvSpPr>
        <p:spPr>
          <a:xfrm>
            <a:off x="238696" y="2121846"/>
            <a:ext cx="7342470" cy="3596882"/>
          </a:xfrm>
          <a:prstGeom prst="rect">
            <a:avLst/>
          </a:prstGeom>
        </p:spPr>
        <p:txBody>
          <a:bodyPr wrap="square">
            <a:spAutoFit/>
          </a:bodyPr>
          <a:lstStyle/>
          <a:p>
            <a:pPr marL="285750" lvl="0" indent="-285750" algn="just">
              <a:lnSpc>
                <a:spcPct val="90000"/>
              </a:lnSpc>
              <a:spcBef>
                <a:spcPts val="1000"/>
              </a:spcBef>
              <a:buFont typeface="Arial" panose="020B0604020202020204" pitchFamily="34" charset="0"/>
              <a:buChar char="•"/>
            </a:pPr>
            <a:r>
              <a:rPr lang="es-CO" dirty="0">
                <a:solidFill>
                  <a:schemeClr val="bg2">
                    <a:lumMod val="50000"/>
                  </a:schemeClr>
                </a:solidFill>
              </a:rPr>
              <a:t>Realizar, mantener y actualizar el censo catastral del Distrito Capital en sus diversos aspectos, en particular fijar el valor de los bienes inmuebles que sirve como base para la determinación de los impuestos sobre dichos bienes.</a:t>
            </a:r>
          </a:p>
          <a:p>
            <a:pPr marL="285750" lvl="0" indent="-285750" algn="just">
              <a:lnSpc>
                <a:spcPct val="90000"/>
              </a:lnSpc>
              <a:spcBef>
                <a:spcPts val="1000"/>
              </a:spcBef>
              <a:buFont typeface="Arial" panose="020B0604020202020204" pitchFamily="34" charset="0"/>
              <a:buChar char="•"/>
            </a:pPr>
            <a:r>
              <a:rPr lang="es-CO" dirty="0">
                <a:solidFill>
                  <a:schemeClr val="bg2">
                    <a:lumMod val="50000"/>
                  </a:schemeClr>
                </a:solidFill>
              </a:rPr>
              <a:t>Generar y mantener actualizada la Cartografía Oficial del Distrito Capital.</a:t>
            </a:r>
          </a:p>
          <a:p>
            <a:pPr marL="285750" lvl="0" indent="-285750" algn="just">
              <a:lnSpc>
                <a:spcPct val="90000"/>
              </a:lnSpc>
              <a:spcBef>
                <a:spcPts val="1000"/>
              </a:spcBef>
              <a:buFont typeface="Arial" panose="020B0604020202020204" pitchFamily="34" charset="0"/>
              <a:buChar char="•"/>
            </a:pPr>
            <a:r>
              <a:rPr lang="es-CO" dirty="0">
                <a:solidFill>
                  <a:schemeClr val="bg2">
                    <a:lumMod val="50000"/>
                  </a:schemeClr>
                </a:solidFill>
              </a:rPr>
              <a:t>Establecer la nomenclatura oficial vial y domiciliaria del Distrito Capital. </a:t>
            </a:r>
          </a:p>
          <a:p>
            <a:pPr marL="285750" lvl="0" indent="-285750" algn="just">
              <a:lnSpc>
                <a:spcPct val="90000"/>
              </a:lnSpc>
              <a:spcBef>
                <a:spcPts val="1000"/>
              </a:spcBef>
              <a:buFont typeface="Arial" panose="020B0604020202020204" pitchFamily="34" charset="0"/>
              <a:buChar char="•"/>
            </a:pPr>
            <a:r>
              <a:rPr lang="es-CO" dirty="0">
                <a:solidFill>
                  <a:schemeClr val="bg2">
                    <a:lumMod val="50000"/>
                  </a:schemeClr>
                </a:solidFill>
              </a:rPr>
              <a:t>Generar los estándares para la gestión y el manejo de la información espacial georreferenciada y participar en la formulación de las políticas para los protocolos de intercambio de esa información y coordinar la infraestructura de datos espaciales del Distrito Capital. (IDECA).</a:t>
            </a:r>
          </a:p>
          <a:p>
            <a:pPr marL="285750" lvl="0" indent="-285750" algn="just">
              <a:lnSpc>
                <a:spcPct val="90000"/>
              </a:lnSpc>
              <a:spcBef>
                <a:spcPts val="1000"/>
              </a:spcBef>
              <a:buFont typeface="Arial" panose="020B0604020202020204" pitchFamily="34" charset="0"/>
              <a:buChar char="•"/>
            </a:pPr>
            <a:r>
              <a:rPr lang="es-CO" dirty="0">
                <a:solidFill>
                  <a:schemeClr val="bg2">
                    <a:lumMod val="50000"/>
                  </a:schemeClr>
                </a:solidFill>
              </a:rPr>
              <a:t>Elaborar avalúos comerciales a organismos o entidades distritales y a empresas del sector privado que lo soliciten.</a:t>
            </a:r>
          </a:p>
        </p:txBody>
      </p:sp>
      <p:sp>
        <p:nvSpPr>
          <p:cNvPr id="3" name="CuadroTexto 2">
            <a:extLst>
              <a:ext uri="{FF2B5EF4-FFF2-40B4-BE49-F238E27FC236}">
                <a16:creationId xmlns:a16="http://schemas.microsoft.com/office/drawing/2014/main" id="{C848D3EA-B889-48B0-BD58-D06E83A4278B}"/>
              </a:ext>
            </a:extLst>
          </p:cNvPr>
          <p:cNvSpPr txBox="1"/>
          <p:nvPr/>
        </p:nvSpPr>
        <p:spPr>
          <a:xfrm>
            <a:off x="238696" y="1640220"/>
            <a:ext cx="2289062" cy="523220"/>
          </a:xfrm>
          <a:prstGeom prst="rect">
            <a:avLst/>
          </a:prstGeom>
          <a:noFill/>
        </p:spPr>
        <p:txBody>
          <a:bodyPr wrap="square" rtlCol="0">
            <a:spAutoFit/>
          </a:bodyPr>
          <a:lstStyle/>
          <a:p>
            <a:r>
              <a:rPr lang="es-CO" sz="2800" b="1" dirty="0">
                <a:solidFill>
                  <a:srgbClr val="C00000"/>
                </a:solidFill>
              </a:rPr>
              <a:t>Funciones:</a:t>
            </a:r>
          </a:p>
        </p:txBody>
      </p:sp>
      <p:pic>
        <p:nvPicPr>
          <p:cNvPr id="10" name="Picture 9">
            <a:extLst>
              <a:ext uri="{FF2B5EF4-FFF2-40B4-BE49-F238E27FC236}">
                <a16:creationId xmlns:a16="http://schemas.microsoft.com/office/drawing/2014/main" id="{D4E31B8F-0233-4180-A15F-217024FFEB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20050" y="2405761"/>
            <a:ext cx="4471950" cy="3029051"/>
          </a:xfrm>
          <a:prstGeom prst="rect">
            <a:avLst/>
          </a:prstGeom>
        </p:spPr>
      </p:pic>
    </p:spTree>
    <p:extLst>
      <p:ext uri="{BB962C8B-B14F-4D97-AF65-F5344CB8AC3E}">
        <p14:creationId xmlns:p14="http://schemas.microsoft.com/office/powerpoint/2010/main" val="2843174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F41A8A05-7098-404C-A938-E2D6FC3C411A}"/>
              </a:ext>
            </a:extLst>
          </p:cNvPr>
          <p:cNvGraphicFramePr>
            <a:graphicFrameLocks/>
          </p:cNvGraphicFramePr>
          <p:nvPr/>
        </p:nvGraphicFramePr>
        <p:xfrm>
          <a:off x="641604" y="2661175"/>
          <a:ext cx="3252725" cy="2941957"/>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a:extLst>
              <a:ext uri="{FF2B5EF4-FFF2-40B4-BE49-F238E27FC236}">
                <a16:creationId xmlns:a16="http://schemas.microsoft.com/office/drawing/2014/main" id="{E855F34B-12EE-453A-B53C-89D6A63B1905}"/>
              </a:ext>
            </a:extLst>
          </p:cNvPr>
          <p:cNvSpPr txBox="1">
            <a:spLocks/>
          </p:cNvSpPr>
          <p:nvPr/>
        </p:nvSpPr>
        <p:spPr>
          <a:xfrm>
            <a:off x="827546" y="1829553"/>
            <a:ext cx="2880840" cy="727146"/>
          </a:xfrm>
          <a:prstGeom prst="rect">
            <a:avLst/>
          </a:prstGeom>
          <a:solidFill>
            <a:srgbClr val="C00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a:solidFill>
                  <a:schemeClr val="bg1"/>
                </a:solidFill>
                <a:latin typeface="Calibri" panose="020F0502020204030204" pitchFamily="34" charset="0"/>
                <a:cs typeface="Calibri" panose="020F0502020204030204" pitchFamily="34" charset="0"/>
              </a:rPr>
              <a:t>Usuarios de las plataformas</a:t>
            </a:r>
            <a:endParaRPr lang="es-CO" dirty="0">
              <a:solidFill>
                <a:schemeClr val="bg1"/>
              </a:solidFill>
            </a:endParaRPr>
          </a:p>
        </p:txBody>
      </p:sp>
      <p:sp>
        <p:nvSpPr>
          <p:cNvPr id="8" name="Título 1">
            <a:extLst>
              <a:ext uri="{FF2B5EF4-FFF2-40B4-BE49-F238E27FC236}">
                <a16:creationId xmlns:a16="http://schemas.microsoft.com/office/drawing/2014/main" id="{57A1516C-B067-4897-8591-E556FD443117}"/>
              </a:ext>
            </a:extLst>
          </p:cNvPr>
          <p:cNvSpPr txBox="1">
            <a:spLocks/>
          </p:cNvSpPr>
          <p:nvPr/>
        </p:nvSpPr>
        <p:spPr>
          <a:xfrm>
            <a:off x="4027243" y="1829553"/>
            <a:ext cx="4270430" cy="727146"/>
          </a:xfrm>
          <a:prstGeom prst="rect">
            <a:avLst/>
          </a:prstGeom>
          <a:solidFill>
            <a:srgbClr val="C0000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b="1" dirty="0" err="1">
                <a:solidFill>
                  <a:schemeClr val="bg1"/>
                </a:solidFill>
              </a:rPr>
              <a:t>Geocodificador</a:t>
            </a:r>
            <a:r>
              <a:rPr lang="es-CO" sz="2000" b="1" dirty="0">
                <a:solidFill>
                  <a:schemeClr val="bg1"/>
                </a:solidFill>
              </a:rPr>
              <a:t> como herramienta colaborativa en tiempos de COVID 19</a:t>
            </a:r>
            <a:endParaRPr lang="es-CO" b="1" dirty="0">
              <a:solidFill>
                <a:schemeClr val="bg1"/>
              </a:solidFill>
            </a:endParaRPr>
          </a:p>
        </p:txBody>
      </p:sp>
      <p:sp>
        <p:nvSpPr>
          <p:cNvPr id="9" name="Rectángulo 8">
            <a:extLst>
              <a:ext uri="{FF2B5EF4-FFF2-40B4-BE49-F238E27FC236}">
                <a16:creationId xmlns:a16="http://schemas.microsoft.com/office/drawing/2014/main" id="{FE26C353-E543-4748-B16D-4703ABA7D13F}"/>
              </a:ext>
            </a:extLst>
          </p:cNvPr>
          <p:cNvSpPr/>
          <p:nvPr/>
        </p:nvSpPr>
        <p:spPr>
          <a:xfrm>
            <a:off x="3973930" y="2661175"/>
            <a:ext cx="4377055" cy="2343206"/>
          </a:xfrm>
          <a:prstGeom prst="rect">
            <a:avLst/>
          </a:prstGeom>
        </p:spPr>
        <p:txBody>
          <a:bodyPr wrap="square">
            <a:spAutoFit/>
          </a:bodyPr>
          <a:lstStyle/>
          <a:p>
            <a:pPr algn="just">
              <a:lnSpc>
                <a:spcPct val="90000"/>
              </a:lnSpc>
              <a:spcBef>
                <a:spcPts val="2000"/>
              </a:spcBef>
              <a:buClr>
                <a:srgbClr val="EA0029"/>
              </a:buClr>
              <a:buSzPct val="105000"/>
            </a:pPr>
            <a:r>
              <a:rPr lang="es-MX" sz="1600" dirty="0">
                <a:latin typeface="Calibri" panose="020F0502020204030204" pitchFamily="34" charset="0"/>
                <a:cs typeface="Calibri" panose="020F0502020204030204" pitchFamily="34" charset="0"/>
              </a:rPr>
              <a:t>Geocodificación diaria de casos positivos Covid-19 que entrega la </a:t>
            </a:r>
            <a:r>
              <a:rPr lang="es-419" sz="1600" dirty="0">
                <a:latin typeface="Calibri" panose="020F0502020204030204" pitchFamily="34" charset="0"/>
                <a:cs typeface="Calibri" panose="020F0502020204030204" pitchFamily="34" charset="0"/>
              </a:rPr>
              <a:t>Secretaría Distrital de Salud de Bogotá.</a:t>
            </a:r>
          </a:p>
          <a:p>
            <a:pPr algn="just">
              <a:lnSpc>
                <a:spcPct val="90000"/>
              </a:lnSpc>
              <a:spcBef>
                <a:spcPts val="2000"/>
              </a:spcBef>
              <a:buClr>
                <a:srgbClr val="EA0029"/>
              </a:buClr>
              <a:buSzPct val="105000"/>
            </a:pPr>
            <a:r>
              <a:rPr lang="es-MX" sz="1600" dirty="0">
                <a:latin typeface="Calibri" panose="020F0502020204030204" pitchFamily="34" charset="0"/>
                <a:cs typeface="Calibri" panose="020F0502020204030204" pitchFamily="34" charset="0"/>
              </a:rPr>
              <a:t>Enriquecimiento con datos geográficos (Localidad, UPZ y Sector Catastral) de la base de datos de casos positivos Covid-19 para disposición en los Tableros de control de la Secretaría General Alcaldía Mayor de Bogotá, con un total de </a:t>
            </a:r>
            <a:r>
              <a:rPr lang="es-MX" sz="1600" b="1" dirty="0">
                <a:latin typeface="Calibri" panose="020F0502020204030204" pitchFamily="34" charset="0"/>
                <a:cs typeface="Calibri" panose="020F0502020204030204" pitchFamily="34" charset="0"/>
              </a:rPr>
              <a:t>309.903 casos </a:t>
            </a:r>
            <a:r>
              <a:rPr lang="es-MX" sz="1600" dirty="0">
                <a:latin typeface="Calibri" panose="020F0502020204030204" pitchFamily="34" charset="0"/>
                <a:cs typeface="Calibri" panose="020F0502020204030204" pitchFamily="34" charset="0"/>
              </a:rPr>
              <a:t>a corte del 25 de octubre.</a:t>
            </a:r>
            <a:endParaRPr lang="es-419" sz="1600" dirty="0">
              <a:latin typeface="Calibri" panose="020F0502020204030204" pitchFamily="34" charset="0"/>
              <a:cs typeface="Calibri" panose="020F0502020204030204" pitchFamily="34" charset="0"/>
            </a:endParaRPr>
          </a:p>
        </p:txBody>
      </p:sp>
      <p:sp>
        <p:nvSpPr>
          <p:cNvPr id="11" name="Título 1">
            <a:extLst>
              <a:ext uri="{FF2B5EF4-FFF2-40B4-BE49-F238E27FC236}">
                <a16:creationId xmlns:a16="http://schemas.microsoft.com/office/drawing/2014/main" id="{883FB144-1D3E-4B48-BB34-A39048BD308B}"/>
              </a:ext>
            </a:extLst>
          </p:cNvPr>
          <p:cNvSpPr>
            <a:spLocks noGrp="1"/>
          </p:cNvSpPr>
          <p:nvPr>
            <p:ph type="title"/>
          </p:nvPr>
        </p:nvSpPr>
        <p:spPr>
          <a:xfrm>
            <a:off x="4502438" y="334128"/>
            <a:ext cx="7293244" cy="454269"/>
          </a:xfrm>
          <a:noFill/>
          <a:ln>
            <a:noFill/>
          </a:ln>
        </p:spPr>
        <p:txBody>
          <a:bodyPr spcFirstLastPara="1" wrap="square" lIns="91425" tIns="91425" rIns="91425" bIns="91425" anchor="t" anchorCtr="0">
            <a:noAutofit/>
          </a:bodyPr>
          <a:lstStyle/>
          <a:p>
            <a:pPr algn="r">
              <a:lnSpc>
                <a:spcPct val="100000"/>
              </a:lnSpc>
              <a:spcBef>
                <a:spcPts val="0"/>
              </a:spcBef>
              <a:buClr>
                <a:srgbClr val="F3F3F3"/>
              </a:buClr>
            </a:pPr>
            <a:r>
              <a:rPr lang="es-ES" sz="2800" dirty="0">
                <a:solidFill>
                  <a:srgbClr val="C00000"/>
                </a:solidFill>
                <a:latin typeface="+mn-lt"/>
                <a:ea typeface="+mn-ea"/>
                <a:cs typeface="+mn-cs"/>
              </a:rPr>
              <a:t>Fortalecimiento de la Infraestructura de Datos Espaciales de Bogotá</a:t>
            </a:r>
            <a:br>
              <a:rPr lang="es-ES" sz="2800" dirty="0">
                <a:solidFill>
                  <a:srgbClr val="C00000"/>
                </a:solidFill>
                <a:latin typeface="+mn-lt"/>
                <a:ea typeface="+mn-ea"/>
                <a:cs typeface="+mn-cs"/>
              </a:rPr>
            </a:br>
            <a:endParaRPr lang="es-CO" sz="2800" dirty="0">
              <a:solidFill>
                <a:srgbClr val="C00000"/>
              </a:solidFill>
              <a:latin typeface="+mn-lt"/>
              <a:ea typeface="+mn-ea"/>
              <a:cs typeface="+mn-cs"/>
            </a:endParaRPr>
          </a:p>
        </p:txBody>
      </p:sp>
      <p:sp>
        <p:nvSpPr>
          <p:cNvPr id="12" name="CuadroTexto 11">
            <a:extLst>
              <a:ext uri="{FF2B5EF4-FFF2-40B4-BE49-F238E27FC236}">
                <a16:creationId xmlns:a16="http://schemas.microsoft.com/office/drawing/2014/main" id="{5E3C1C6F-F3F3-41B4-8B48-FCC2CFF6102E}"/>
              </a:ext>
            </a:extLst>
          </p:cNvPr>
          <p:cNvSpPr txBox="1"/>
          <p:nvPr/>
        </p:nvSpPr>
        <p:spPr>
          <a:xfrm>
            <a:off x="4425920" y="5474568"/>
            <a:ext cx="372314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s-ES" sz="1600" dirty="0">
                <a:solidFill>
                  <a:srgbClr val="C00000"/>
                </a:solidFill>
                <a:latin typeface="Calibri" panose="020F0502020204030204" pitchFamily="34" charset="0"/>
                <a:cs typeface="Calibri" panose="020F0502020204030204" pitchFamily="34" charset="0"/>
              </a:rPr>
              <a:t>Se han procesado </a:t>
            </a:r>
            <a:r>
              <a:rPr lang="es-ES" sz="1600" b="1" dirty="0">
                <a:solidFill>
                  <a:srgbClr val="C00000"/>
                </a:solidFill>
                <a:latin typeface="Calibri" panose="020F0502020204030204" pitchFamily="34" charset="0"/>
                <a:cs typeface="Calibri" panose="020F0502020204030204" pitchFamily="34" charset="0"/>
              </a:rPr>
              <a:t>71’248.309</a:t>
            </a:r>
            <a:r>
              <a:rPr lang="es-ES" sz="1600" dirty="0">
                <a:solidFill>
                  <a:srgbClr val="C00000"/>
                </a:solidFill>
                <a:latin typeface="Calibri" panose="020F0502020204030204" pitchFamily="34" charset="0"/>
                <a:cs typeface="Calibri" panose="020F0502020204030204" pitchFamily="34" charset="0"/>
              </a:rPr>
              <a:t> peticiones con promedio mensual de </a:t>
            </a:r>
            <a:r>
              <a:rPr lang="es-ES" sz="1600" b="1" dirty="0">
                <a:solidFill>
                  <a:srgbClr val="C00000"/>
                </a:solidFill>
                <a:latin typeface="Calibri" panose="020F0502020204030204" pitchFamily="34" charset="0"/>
                <a:cs typeface="Calibri" panose="020F0502020204030204" pitchFamily="34" charset="0"/>
              </a:rPr>
              <a:t>7’916.478 </a:t>
            </a:r>
            <a:r>
              <a:rPr lang="es-ES" sz="1600" dirty="0">
                <a:solidFill>
                  <a:srgbClr val="C00000"/>
                </a:solidFill>
                <a:latin typeface="Calibri" panose="020F0502020204030204" pitchFamily="34" charset="0"/>
                <a:cs typeface="Calibri" panose="020F0502020204030204" pitchFamily="34" charset="0"/>
              </a:rPr>
              <a:t> </a:t>
            </a:r>
            <a:endParaRPr lang="es-ES" sz="2400" dirty="0">
              <a:solidFill>
                <a:srgbClr val="C00000"/>
              </a:solidFill>
              <a:latin typeface="Gotham Rounded Medium" panose="02000000000000000000" pitchFamily="2" charset="0"/>
            </a:endParaRPr>
          </a:p>
        </p:txBody>
      </p:sp>
      <p:sp>
        <p:nvSpPr>
          <p:cNvPr id="13" name="CuadroTexto 12">
            <a:extLst>
              <a:ext uri="{FF2B5EF4-FFF2-40B4-BE49-F238E27FC236}">
                <a16:creationId xmlns:a16="http://schemas.microsoft.com/office/drawing/2014/main" id="{5FAA5621-3B3C-44B7-8AC4-25C16774280D}"/>
              </a:ext>
            </a:extLst>
          </p:cNvPr>
          <p:cNvSpPr txBox="1"/>
          <p:nvPr/>
        </p:nvSpPr>
        <p:spPr>
          <a:xfrm>
            <a:off x="641604" y="5707608"/>
            <a:ext cx="310758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s-ES" sz="1600" dirty="0">
                <a:solidFill>
                  <a:srgbClr val="C00000"/>
                </a:solidFill>
                <a:latin typeface="Calibri" panose="020F0502020204030204" pitchFamily="34" charset="0"/>
                <a:cs typeface="Calibri" panose="020F0502020204030204" pitchFamily="34" charset="0"/>
              </a:rPr>
              <a:t>Incremento de 311 mil usuarios</a:t>
            </a:r>
            <a:endParaRPr lang="es-ES" sz="2400" dirty="0">
              <a:solidFill>
                <a:srgbClr val="C00000"/>
              </a:solidFill>
              <a:latin typeface="Gotham Rounded Medium" panose="02000000000000000000" pitchFamily="2" charset="0"/>
            </a:endParaRPr>
          </a:p>
        </p:txBody>
      </p:sp>
      <p:pic>
        <p:nvPicPr>
          <p:cNvPr id="14" name="Imagen 9">
            <a:extLst>
              <a:ext uri="{FF2B5EF4-FFF2-40B4-BE49-F238E27FC236}">
                <a16:creationId xmlns:a16="http://schemas.microsoft.com/office/drawing/2014/main" id="{A8D2F3D5-D7DD-483D-B925-D85078E519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2493" y="1829553"/>
            <a:ext cx="3394349" cy="4011954"/>
          </a:xfrm>
          <a:prstGeom prst="rect">
            <a:avLst/>
          </a:prstGeom>
        </p:spPr>
      </p:pic>
    </p:spTree>
    <p:extLst>
      <p:ext uri="{BB962C8B-B14F-4D97-AF65-F5344CB8AC3E}">
        <p14:creationId xmlns:p14="http://schemas.microsoft.com/office/powerpoint/2010/main" val="1942033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3BEAC501-BA22-4587-966B-F5E11C61B49F}"/>
              </a:ext>
            </a:extLst>
          </p:cNvPr>
          <p:cNvSpPr>
            <a:spLocks noGrp="1"/>
          </p:cNvSpPr>
          <p:nvPr>
            <p:ph type="subTitle" idx="1"/>
          </p:nvPr>
        </p:nvSpPr>
        <p:spPr>
          <a:xfrm>
            <a:off x="4316637" y="507567"/>
            <a:ext cx="8753376" cy="666815"/>
          </a:xfrm>
          <a:noFill/>
          <a:ln>
            <a:noFill/>
          </a:ln>
        </p:spPr>
        <p:txBody>
          <a:bodyPr spcFirstLastPara="1" wrap="square" lIns="91425" tIns="91425" rIns="91425" bIns="91425" anchor="t" anchorCtr="0">
            <a:noAutofit/>
          </a:bodyPr>
          <a:lstStyle/>
          <a:p>
            <a:pPr>
              <a:lnSpc>
                <a:spcPct val="100000"/>
              </a:lnSpc>
              <a:spcBef>
                <a:spcPts val="0"/>
              </a:spcBef>
              <a:buClr>
                <a:srgbClr val="F3F3F3"/>
              </a:buClr>
              <a:buFont typeface="Nunito Sans ExtraBold"/>
            </a:pPr>
            <a:r>
              <a:rPr lang="es-CO" sz="2800" dirty="0">
                <a:solidFill>
                  <a:srgbClr val="C00000"/>
                </a:solidFill>
              </a:rPr>
              <a:t>Acciones de Transparencia Datos Abiertos</a:t>
            </a:r>
          </a:p>
          <a:p>
            <a:pPr>
              <a:lnSpc>
                <a:spcPct val="100000"/>
              </a:lnSpc>
              <a:spcBef>
                <a:spcPts val="0"/>
              </a:spcBef>
              <a:buClr>
                <a:srgbClr val="F3F3F3"/>
              </a:buClr>
              <a:buFont typeface="Nunito Sans ExtraBold"/>
            </a:pPr>
            <a:endParaRPr lang="es-CO" sz="2800" dirty="0">
              <a:solidFill>
                <a:srgbClr val="C00000"/>
              </a:solidFill>
            </a:endParaRPr>
          </a:p>
          <a:p>
            <a:pPr>
              <a:lnSpc>
                <a:spcPct val="100000"/>
              </a:lnSpc>
              <a:spcBef>
                <a:spcPts val="0"/>
              </a:spcBef>
              <a:buClr>
                <a:srgbClr val="F3F3F3"/>
              </a:buClr>
              <a:buFont typeface="Nunito Sans ExtraBold"/>
            </a:pPr>
            <a:endParaRPr lang="es-CO" sz="3200" b="1" dirty="0">
              <a:solidFill>
                <a:schemeClr val="bg2">
                  <a:lumMod val="50000"/>
                </a:schemeClr>
              </a:solidFill>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45D11EE0-FA7E-43EF-B0D1-7190802349D6}"/>
              </a:ext>
            </a:extLst>
          </p:cNvPr>
          <p:cNvSpPr/>
          <p:nvPr/>
        </p:nvSpPr>
        <p:spPr>
          <a:xfrm>
            <a:off x="551461" y="2106977"/>
            <a:ext cx="4186402" cy="369332"/>
          </a:xfrm>
          <a:prstGeom prst="rect">
            <a:avLst/>
          </a:prstGeom>
        </p:spPr>
        <p:txBody>
          <a:bodyPr wrap="none">
            <a:spAutoFit/>
          </a:bodyPr>
          <a:lstStyle/>
          <a:p>
            <a:r>
              <a:rPr lang="es-ES_tradnl" dirty="0">
                <a:latin typeface="Calibri" panose="020F0502020204030204" pitchFamily="34" charset="0"/>
                <a:ea typeface="Avenir Light" charset="0"/>
                <a:cs typeface="Calibri" panose="020F0502020204030204" pitchFamily="34" charset="0"/>
              </a:rPr>
              <a:t>Nuevas funcionalidades Mapas Bogotá Bici</a:t>
            </a:r>
          </a:p>
        </p:txBody>
      </p:sp>
      <p:pic>
        <p:nvPicPr>
          <p:cNvPr id="3" name="Imagen 2">
            <a:extLst>
              <a:ext uri="{FF2B5EF4-FFF2-40B4-BE49-F238E27FC236}">
                <a16:creationId xmlns:a16="http://schemas.microsoft.com/office/drawing/2014/main" id="{1F674354-16F1-4FA5-8F5E-16D70C7E04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084" y="2641599"/>
            <a:ext cx="1975527" cy="3796341"/>
          </a:xfrm>
          <a:prstGeom prst="rect">
            <a:avLst/>
          </a:prstGeom>
        </p:spPr>
      </p:pic>
      <p:pic>
        <p:nvPicPr>
          <p:cNvPr id="4" name="Imagen 3">
            <a:extLst>
              <a:ext uri="{FF2B5EF4-FFF2-40B4-BE49-F238E27FC236}">
                <a16:creationId xmlns:a16="http://schemas.microsoft.com/office/drawing/2014/main" id="{8613CC68-D981-436D-94AB-68F5D0157E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4662" y="2619516"/>
            <a:ext cx="1975527" cy="3796341"/>
          </a:xfrm>
          <a:prstGeom prst="rect">
            <a:avLst/>
          </a:prstGeom>
        </p:spPr>
      </p:pic>
      <p:pic>
        <p:nvPicPr>
          <p:cNvPr id="10" name="Imagen 9">
            <a:extLst>
              <a:ext uri="{FF2B5EF4-FFF2-40B4-BE49-F238E27FC236}">
                <a16:creationId xmlns:a16="http://schemas.microsoft.com/office/drawing/2014/main" id="{A4E0D22B-8F56-47C1-96EB-18DB68D80C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9952" y="2619517"/>
            <a:ext cx="2028716" cy="3796341"/>
          </a:xfrm>
          <a:prstGeom prst="rect">
            <a:avLst/>
          </a:prstGeom>
        </p:spPr>
      </p:pic>
      <p:pic>
        <p:nvPicPr>
          <p:cNvPr id="11" name="Imagen 10" descr="Mapa&#10;&#10;Descripción generada automáticamente">
            <a:extLst>
              <a:ext uri="{FF2B5EF4-FFF2-40B4-BE49-F238E27FC236}">
                <a16:creationId xmlns:a16="http://schemas.microsoft.com/office/drawing/2014/main" id="{2B63E9AE-ABE4-4ACF-B23A-585E4B5222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3199" y="2641599"/>
            <a:ext cx="2104134" cy="3796341"/>
          </a:xfrm>
          <a:prstGeom prst="rect">
            <a:avLst/>
          </a:prstGeom>
        </p:spPr>
      </p:pic>
      <p:pic>
        <p:nvPicPr>
          <p:cNvPr id="12" name="Imagen 11">
            <a:extLst>
              <a:ext uri="{FF2B5EF4-FFF2-40B4-BE49-F238E27FC236}">
                <a16:creationId xmlns:a16="http://schemas.microsoft.com/office/drawing/2014/main" id="{CD148849-223C-4E9B-A6CB-0E42390F1D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79842" y="2641600"/>
            <a:ext cx="2104134" cy="3796341"/>
          </a:xfrm>
          <a:prstGeom prst="rect">
            <a:avLst/>
          </a:prstGeom>
        </p:spPr>
      </p:pic>
      <p:sp>
        <p:nvSpPr>
          <p:cNvPr id="13" name="Rectángulo 12">
            <a:extLst>
              <a:ext uri="{FF2B5EF4-FFF2-40B4-BE49-F238E27FC236}">
                <a16:creationId xmlns:a16="http://schemas.microsoft.com/office/drawing/2014/main" id="{6F0E7AFB-2260-471E-AF48-A707E03F2B1E}"/>
              </a:ext>
            </a:extLst>
          </p:cNvPr>
          <p:cNvSpPr/>
          <p:nvPr/>
        </p:nvSpPr>
        <p:spPr>
          <a:xfrm>
            <a:off x="5175261" y="1984556"/>
            <a:ext cx="6050439" cy="523220"/>
          </a:xfrm>
          <a:prstGeom prst="rect">
            <a:avLst/>
          </a:prstGeom>
        </p:spPr>
        <p:txBody>
          <a:bodyPr wrap="none">
            <a:spAutoFit/>
          </a:bodyPr>
          <a:lstStyle/>
          <a:p>
            <a:pPr>
              <a:lnSpc>
                <a:spcPct val="100000"/>
              </a:lnSpc>
              <a:defRPr sz="2300" b="0">
                <a:solidFill>
                  <a:srgbClr val="003A5B"/>
                </a:solidFill>
                <a:latin typeface="Gotham Rounded Medium"/>
                <a:ea typeface="Gotham Rounded Medium"/>
                <a:cs typeface="Gotham Rounded Medium"/>
                <a:sym typeface="Gotham Rounded Medium"/>
              </a:defRPr>
            </a:pPr>
            <a:r>
              <a:rPr lang="es-CO" sz="2800" b="1" dirty="0">
                <a:solidFill>
                  <a:schemeClr val="tx1">
                    <a:lumMod val="95000"/>
                    <a:lumOff val="5000"/>
                  </a:schemeClr>
                </a:solidFill>
                <a:latin typeface="Calibri" panose="020F0502020204030204" pitchFamily="34" charset="0"/>
                <a:cs typeface="Calibri" panose="020F0502020204030204" pitchFamily="34" charset="0"/>
              </a:rPr>
              <a:t>Descargas: </a:t>
            </a:r>
            <a:r>
              <a:rPr lang="es-CO" sz="2800" dirty="0">
                <a:solidFill>
                  <a:schemeClr val="tx1">
                    <a:lumMod val="95000"/>
                    <a:lumOff val="5000"/>
                  </a:schemeClr>
                </a:solidFill>
                <a:latin typeface="Calibri" panose="020F0502020204030204" pitchFamily="34" charset="0"/>
                <a:cs typeface="Calibri" panose="020F0502020204030204" pitchFamily="34" charset="0"/>
              </a:rPr>
              <a:t>10.472 (Octubre 31 de 2020)</a:t>
            </a:r>
          </a:p>
        </p:txBody>
      </p:sp>
      <p:sp>
        <p:nvSpPr>
          <p:cNvPr id="8" name="Rectangle 7">
            <a:extLst>
              <a:ext uri="{FF2B5EF4-FFF2-40B4-BE49-F238E27FC236}">
                <a16:creationId xmlns:a16="http://schemas.microsoft.com/office/drawing/2014/main" id="{F9EA9FC8-12EE-48C0-9655-F9139B6FA005}"/>
              </a:ext>
            </a:extLst>
          </p:cNvPr>
          <p:cNvSpPr/>
          <p:nvPr/>
        </p:nvSpPr>
        <p:spPr>
          <a:xfrm>
            <a:off x="1772994" y="1349596"/>
            <a:ext cx="8442632" cy="523220"/>
          </a:xfrm>
          <a:prstGeom prst="rect">
            <a:avLst/>
          </a:prstGeom>
        </p:spPr>
        <p:txBody>
          <a:bodyPr wrap="none">
            <a:spAutoFit/>
          </a:bodyPr>
          <a:lstStyle/>
          <a:p>
            <a:r>
              <a:rPr lang="es-ES" sz="2800" b="1" dirty="0">
                <a:solidFill>
                  <a:srgbClr val="C00000"/>
                </a:solidFill>
              </a:rPr>
              <a:t>Aumentar interés, visibilidad y uso recursos geográficos</a:t>
            </a:r>
          </a:p>
        </p:txBody>
      </p:sp>
    </p:spTree>
    <p:extLst>
      <p:ext uri="{BB962C8B-B14F-4D97-AF65-F5344CB8AC3E}">
        <p14:creationId xmlns:p14="http://schemas.microsoft.com/office/powerpoint/2010/main" val="365121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9;p21">
            <a:extLst>
              <a:ext uri="{FF2B5EF4-FFF2-40B4-BE49-F238E27FC236}">
                <a16:creationId xmlns:a16="http://schemas.microsoft.com/office/drawing/2014/main" id="{02D5CFBE-C53E-4F61-9737-DD23DDFBC687}"/>
              </a:ext>
            </a:extLst>
          </p:cNvPr>
          <p:cNvSpPr txBox="1">
            <a:spLocks/>
          </p:cNvSpPr>
          <p:nvPr/>
        </p:nvSpPr>
        <p:spPr>
          <a:xfrm>
            <a:off x="4255076" y="299736"/>
            <a:ext cx="7619457" cy="7949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1pPr>
            <a:lvl2pPr marR="0" lvl="1"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lt1"/>
              </a:buClr>
              <a:buSzPts val="1400"/>
              <a:buFont typeface="Nunito Sans ExtraBold"/>
              <a:buNone/>
              <a:defRPr sz="1400" b="0" i="0" u="none" strike="noStrike" cap="none">
                <a:solidFill>
                  <a:schemeClr val="lt1"/>
                </a:solidFill>
                <a:latin typeface="Nunito Sans ExtraBold"/>
                <a:ea typeface="Nunito Sans ExtraBold"/>
                <a:cs typeface="Nunito Sans ExtraBold"/>
                <a:sym typeface="Nunito Sans ExtraBold"/>
              </a:defRPr>
            </a:lvl9pPr>
          </a:lstStyle>
          <a:p>
            <a:pPr lvl="0" algn="r">
              <a:buClr>
                <a:srgbClr val="F3F3F3"/>
              </a:buClr>
              <a:buSzTx/>
            </a:pPr>
            <a:r>
              <a:rPr lang="es-ES" sz="2800" dirty="0">
                <a:solidFill>
                  <a:srgbClr val="C00000"/>
                </a:solidFill>
                <a:latin typeface="+mn-lt"/>
                <a:ea typeface="+mn-ea"/>
                <a:cs typeface="+mn-cs"/>
              </a:rPr>
              <a:t>Prestación de los servicios de gestión catastral en entidades territoriales</a:t>
            </a:r>
          </a:p>
        </p:txBody>
      </p:sp>
      <p:sp>
        <p:nvSpPr>
          <p:cNvPr id="28" name="Rectangle 27">
            <a:extLst>
              <a:ext uri="{FF2B5EF4-FFF2-40B4-BE49-F238E27FC236}">
                <a16:creationId xmlns:a16="http://schemas.microsoft.com/office/drawing/2014/main" id="{8F6E72C2-22D7-4733-A409-1E6F8E70930F}"/>
              </a:ext>
            </a:extLst>
          </p:cNvPr>
          <p:cNvSpPr/>
          <p:nvPr/>
        </p:nvSpPr>
        <p:spPr>
          <a:xfrm>
            <a:off x="4101483" y="1874841"/>
            <a:ext cx="7773050" cy="4031873"/>
          </a:xfrm>
          <a:prstGeom prst="rect">
            <a:avLst/>
          </a:prstGeom>
        </p:spPr>
        <p:txBody>
          <a:bodyPr wrap="square">
            <a:spAutoFit/>
          </a:bodyPr>
          <a:lstStyle/>
          <a:p>
            <a:pPr marL="285750" indent="-285750">
              <a:buFont typeface="Arial" panose="020B0604020202020204" pitchFamily="34" charset="0"/>
              <a:buChar char="•"/>
            </a:pPr>
            <a:r>
              <a:rPr lang="es-CO" sz="1600" dirty="0">
                <a:solidFill>
                  <a:prstClr val="black"/>
                </a:solidFill>
              </a:rPr>
              <a:t>Modificación de los estatutos Acuerdo 05 de 2020, mediante el cual se amplió el objeto y las funciones de la Unidad, para prestar el servicio de gestión y operación catastral.  </a:t>
            </a:r>
          </a:p>
          <a:p>
            <a:pPr marL="285750" indent="-285750">
              <a:buFont typeface="Arial" panose="020B0604020202020204" pitchFamily="34" charset="0"/>
              <a:buChar char="•"/>
            </a:pPr>
            <a:r>
              <a:rPr lang="es-CO" sz="1600" dirty="0">
                <a:solidFill>
                  <a:prstClr val="black"/>
                </a:solidFill>
              </a:rPr>
              <a:t>Creación de la marca GO Catastral.</a:t>
            </a:r>
          </a:p>
          <a:p>
            <a:pPr marL="285750" indent="-285750">
              <a:buFont typeface="Arial" panose="020B0604020202020204" pitchFamily="34" charset="0"/>
              <a:buChar char="•"/>
            </a:pPr>
            <a:r>
              <a:rPr lang="es-CO" sz="1600" dirty="0">
                <a:solidFill>
                  <a:prstClr val="black"/>
                </a:solidFill>
              </a:rPr>
              <a:t>Diseño del portafolio de servicios y gestión comercial.</a:t>
            </a:r>
          </a:p>
          <a:p>
            <a:pPr marL="285750" indent="-285750">
              <a:buFont typeface="Arial" panose="020B0604020202020204" pitchFamily="34" charset="0"/>
              <a:buChar char="•"/>
            </a:pPr>
            <a:r>
              <a:rPr lang="es-CO" sz="1600" dirty="0">
                <a:solidFill>
                  <a:prstClr val="black"/>
                </a:solidFill>
              </a:rPr>
              <a:t>Se han presentado 22 propuestas como respuesta a solicitudes de las entidades territoriales.</a:t>
            </a:r>
          </a:p>
          <a:p>
            <a:pPr marL="285750" indent="-285750">
              <a:buFont typeface="Arial" panose="020B0604020202020204" pitchFamily="34" charset="0"/>
              <a:buChar char="•"/>
            </a:pPr>
            <a:r>
              <a:rPr lang="es-CO" sz="1600" dirty="0">
                <a:solidFill>
                  <a:prstClr val="black"/>
                </a:solidFill>
              </a:rPr>
              <a:t>Firma de Convenio Marco para adelantar la gestión catastral con el Área Metropolitana de Centro Occidente – AMCO – (Pereira, la Virginia y Dosquebradas), con vigencia para los años  2020 y 2021 por valor de $17.730 millones de pesos.</a:t>
            </a:r>
          </a:p>
          <a:p>
            <a:pPr marL="285750" indent="-285750">
              <a:buFont typeface="Arial" panose="020B0604020202020204" pitchFamily="34" charset="0"/>
              <a:buChar char="•"/>
            </a:pPr>
            <a:r>
              <a:rPr lang="es-CO" sz="1600" dirty="0">
                <a:solidFill>
                  <a:prstClr val="black"/>
                </a:solidFill>
              </a:rPr>
              <a:t>Estructuración de la solución tecnológica GO CATASTRAL para atender las necesidades de la prestación del servicio público de catastro multipropósito en las Entidades Territoriales, bajo los estándares LADM COL.</a:t>
            </a:r>
          </a:p>
          <a:p>
            <a:pPr marL="285750" indent="-285750">
              <a:buFont typeface="Arial" panose="020B0604020202020204" pitchFamily="34" charset="0"/>
              <a:buChar char="•"/>
            </a:pPr>
            <a:r>
              <a:rPr lang="es-CO" sz="1600" dirty="0">
                <a:solidFill>
                  <a:prstClr val="black"/>
                </a:solidFill>
              </a:rPr>
              <a:t>Participación en el proceso de licitación del BID A</a:t>
            </a:r>
            <a:r>
              <a:rPr lang="es-ES" sz="1600" dirty="0" err="1">
                <a:solidFill>
                  <a:prstClr val="black"/>
                </a:solidFill>
              </a:rPr>
              <a:t>ctualización</a:t>
            </a:r>
            <a:r>
              <a:rPr lang="es-ES" sz="1600" dirty="0">
                <a:solidFill>
                  <a:prstClr val="black"/>
                </a:solidFill>
              </a:rPr>
              <a:t> catastral para 4 municipios de Boyacá en desarrollo del Proyecto: “Programa para la adopción e implementación de un catastro multipropósito rural – urbano”.</a:t>
            </a:r>
            <a:endParaRPr lang="es-CO" sz="1600" dirty="0">
              <a:solidFill>
                <a:prstClr val="black"/>
              </a:solidFill>
            </a:endParaRPr>
          </a:p>
          <a:p>
            <a:pPr marL="285750" indent="-285750">
              <a:buFont typeface="Arial" panose="020B0604020202020204" pitchFamily="34" charset="0"/>
              <a:buChar char="•"/>
            </a:pPr>
            <a:endParaRPr lang="es-CO" sz="1600" dirty="0">
              <a:solidFill>
                <a:schemeClr val="bg2">
                  <a:lumMod val="50000"/>
                </a:schemeClr>
              </a:solidFill>
            </a:endParaRPr>
          </a:p>
        </p:txBody>
      </p:sp>
      <p:pic>
        <p:nvPicPr>
          <p:cNvPr id="22" name="Picture 2" descr="A close up of a sign&#10;&#10;Description automatically generated">
            <a:extLst>
              <a:ext uri="{FF2B5EF4-FFF2-40B4-BE49-F238E27FC236}">
                <a16:creationId xmlns:a16="http://schemas.microsoft.com/office/drawing/2014/main" id="{12894B35-5885-4C1F-B0B0-2F7264A8E7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04" y="2328476"/>
            <a:ext cx="3155662" cy="1587211"/>
          </a:xfrm>
          <a:prstGeom prst="rect">
            <a:avLst/>
          </a:prstGeom>
        </p:spPr>
      </p:pic>
    </p:spTree>
    <p:extLst>
      <p:ext uri="{BB962C8B-B14F-4D97-AF65-F5344CB8AC3E}">
        <p14:creationId xmlns:p14="http://schemas.microsoft.com/office/powerpoint/2010/main" val="164929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07270-1F8E-461E-9604-AF846DBBF0CE}"/>
              </a:ext>
            </a:extLst>
          </p:cNvPr>
          <p:cNvSpPr>
            <a:spLocks noGrp="1"/>
          </p:cNvSpPr>
          <p:nvPr>
            <p:ph type="title"/>
          </p:nvPr>
        </p:nvSpPr>
        <p:spPr>
          <a:xfrm>
            <a:off x="6374502" y="365124"/>
            <a:ext cx="7402902" cy="514769"/>
          </a:xfrm>
        </p:spPr>
        <p:txBody>
          <a:bodyPr/>
          <a:lstStyle/>
          <a:p>
            <a:pPr algn="ctr"/>
            <a:r>
              <a:rPr lang="es-CO" sz="2800" dirty="0">
                <a:solidFill>
                  <a:srgbClr val="C00000"/>
                </a:solidFill>
                <a:latin typeface="+mn-lt"/>
                <a:ea typeface="+mn-ea"/>
                <a:cs typeface="+mn-cs"/>
                <a:sym typeface="Nunito Sans ExtraBold"/>
              </a:rPr>
              <a:t>Gestión Tecnológica</a:t>
            </a:r>
          </a:p>
        </p:txBody>
      </p:sp>
      <p:pic>
        <p:nvPicPr>
          <p:cNvPr id="4" name="Picture 4">
            <a:extLst>
              <a:ext uri="{FF2B5EF4-FFF2-40B4-BE49-F238E27FC236}">
                <a16:creationId xmlns:a16="http://schemas.microsoft.com/office/drawing/2014/main" id="{427573FA-E101-4F24-B9E8-CA455C2069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9449" y="5948979"/>
            <a:ext cx="3162749" cy="666974"/>
          </a:xfrm>
          <a:prstGeom prst="rect">
            <a:avLst/>
          </a:prstGeom>
        </p:spPr>
      </p:pic>
      <p:sp>
        <p:nvSpPr>
          <p:cNvPr id="5" name="Marcador de contenido 4">
            <a:extLst>
              <a:ext uri="{FF2B5EF4-FFF2-40B4-BE49-F238E27FC236}">
                <a16:creationId xmlns:a16="http://schemas.microsoft.com/office/drawing/2014/main" id="{CC45D3B3-8F16-4C96-9520-C406D53EDE76}"/>
              </a:ext>
            </a:extLst>
          </p:cNvPr>
          <p:cNvSpPr txBox="1">
            <a:spLocks noGrp="1"/>
          </p:cNvSpPr>
          <p:nvPr>
            <p:ph idx="1"/>
          </p:nvPr>
        </p:nvSpPr>
        <p:spPr>
          <a:xfrm>
            <a:off x="5353233" y="1001846"/>
            <a:ext cx="6267635" cy="5512278"/>
          </a:xfrm>
          <a:prstGeom prst="rect">
            <a:avLst/>
          </a:prstGeom>
          <a:noFill/>
        </p:spPr>
        <p:txBody>
          <a:bodyPr wrap="square" rtlCol="0">
            <a:spAutoFit/>
          </a:bodyPr>
          <a:lstStyle/>
          <a:p>
            <a:pPr marL="342900" indent="-342900">
              <a:buFont typeface="Wingdings" panose="05000000000000000000" pitchFamily="2" charset="2"/>
              <a:buChar char="Ø"/>
            </a:pPr>
            <a:r>
              <a:rPr lang="es-CO" sz="1400" dirty="0"/>
              <a:t>Implementación en la nube del sistema de información “GO Catastral”, para soportar los servicio de Operador y Gestor Catastral, bajo estándar de la ISO 19152, versión Colombia LADM-COL V.3 </a:t>
            </a:r>
          </a:p>
          <a:p>
            <a:pPr marL="342900" indent="-342900">
              <a:buFont typeface="Wingdings" panose="05000000000000000000" pitchFamily="2" charset="2"/>
              <a:buChar char="Ø"/>
            </a:pPr>
            <a:r>
              <a:rPr lang="es-CO" sz="1400" dirty="0"/>
              <a:t>Implementación de la solución de notificaciones a través del sistema misional SIIC y automatización  del expediente digital, para las solicitudes misionales.</a:t>
            </a:r>
          </a:p>
          <a:p>
            <a:pPr marL="342900" indent="-342900">
              <a:buFont typeface="Wingdings" panose="05000000000000000000" pitchFamily="2" charset="2"/>
              <a:buChar char="Ø"/>
            </a:pPr>
            <a:r>
              <a:rPr lang="es-CO" sz="1400" dirty="0"/>
              <a:t>Automatización de la atención de avalúos de renta, firma digital  y flujo de aprobación para los avalúos comerciales realizados por la Unidad</a:t>
            </a:r>
          </a:p>
          <a:p>
            <a:pPr marL="342900" indent="-342900" algn="just">
              <a:buFont typeface="Wingdings" panose="05000000000000000000" pitchFamily="2" charset="2"/>
              <a:buChar char="Ø"/>
            </a:pPr>
            <a:r>
              <a:rPr lang="es-CO" sz="1400" dirty="0"/>
              <a:t>Integración del sistema Bogotá te escucha (SDQS) con la solución de correspondencia (CORDIS), permitiendo una respuesta mas adecuada a las solicitudes.  </a:t>
            </a:r>
          </a:p>
          <a:p>
            <a:pPr marL="342900" indent="-342900" algn="just">
              <a:buFont typeface="Wingdings" panose="05000000000000000000" pitchFamily="2" charset="2"/>
              <a:buChar char="Ø"/>
            </a:pPr>
            <a:r>
              <a:rPr lang="es-CO" sz="1400" dirty="0"/>
              <a:t>Automatización de siete (7) nuevos servicios en la tienda virtual del portal de servicios de catastro en línea.</a:t>
            </a:r>
          </a:p>
          <a:p>
            <a:pPr marL="342900" indent="-342900" algn="just">
              <a:buFont typeface="Wingdings" panose="05000000000000000000" pitchFamily="2" charset="2"/>
              <a:buChar char="Ø"/>
            </a:pPr>
            <a:r>
              <a:rPr lang="es-CO" sz="1400" dirty="0"/>
              <a:t>Implementación de servicio de intercambio de información con la SNR, en la plataforma (X-ROAD) de la Agencia Nacional Digital e implementación de servicio REST para interoperabilidad con otras Entidades Distritales.</a:t>
            </a:r>
          </a:p>
          <a:p>
            <a:pPr marL="342900" indent="-342900" algn="just">
              <a:buFont typeface="Wingdings" panose="05000000000000000000" pitchFamily="2" charset="2"/>
              <a:buChar char="Ø"/>
            </a:pPr>
            <a:r>
              <a:rPr lang="es-CO" sz="1400" dirty="0"/>
              <a:t>Implementación de protocolo IPV6, permitiendo mejorar el esquema de seguridad de la información.</a:t>
            </a:r>
          </a:p>
          <a:p>
            <a:pPr marL="342900" indent="-342900">
              <a:buFont typeface="Wingdings" panose="05000000000000000000" pitchFamily="2" charset="2"/>
              <a:buChar char="Ø"/>
            </a:pPr>
            <a:r>
              <a:rPr lang="es-CO" sz="1400" dirty="0"/>
              <a:t>Implementación de la Arquitectura Geográfica de la Unidad en la nube, para soportar los servicios de IDECA.</a:t>
            </a:r>
          </a:p>
          <a:p>
            <a:pPr marL="342900" indent="-342900">
              <a:buFont typeface="Wingdings" panose="05000000000000000000" pitchFamily="2" charset="2"/>
              <a:buChar char="Ø"/>
            </a:pPr>
            <a:r>
              <a:rPr lang="es-CO" sz="1400" dirty="0"/>
              <a:t>Realización de un ejercicio de arquitectura empresarial para de Catastro Multipropósito</a:t>
            </a:r>
          </a:p>
          <a:p>
            <a:pPr marL="0" lvl="1" indent="0">
              <a:spcBef>
                <a:spcPts val="1000"/>
              </a:spcBef>
              <a:buNone/>
              <a:defRPr/>
            </a:pPr>
            <a:endParaRPr lang="es-CO" sz="1400" b="1" dirty="0">
              <a:solidFill>
                <a:prstClr val="black"/>
              </a:solidFill>
            </a:endParaRPr>
          </a:p>
        </p:txBody>
      </p:sp>
      <p:pic>
        <p:nvPicPr>
          <p:cNvPr id="7" name="Picture 6" descr="A picture containing shirt&#10;&#10;Description automatically generated">
            <a:extLst>
              <a:ext uri="{FF2B5EF4-FFF2-40B4-BE49-F238E27FC236}">
                <a16:creationId xmlns:a16="http://schemas.microsoft.com/office/drawing/2014/main" id="{5F3E1AAF-3943-4DAA-8123-C0C64BA190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497" y="2917517"/>
            <a:ext cx="5035062" cy="2968652"/>
          </a:xfrm>
          <a:prstGeom prst="rect">
            <a:avLst/>
          </a:prstGeom>
        </p:spPr>
      </p:pic>
    </p:spTree>
    <p:extLst>
      <p:ext uri="{BB962C8B-B14F-4D97-AF65-F5344CB8AC3E}">
        <p14:creationId xmlns:p14="http://schemas.microsoft.com/office/powerpoint/2010/main" val="844600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D23BAD2-30CE-43C3-BB4F-BA28FA2665AE}"/>
              </a:ext>
            </a:extLst>
          </p:cNvPr>
          <p:cNvSpPr>
            <a:spLocks noGrp="1"/>
          </p:cNvSpPr>
          <p:nvPr>
            <p:ph type="ctrTitle"/>
          </p:nvPr>
        </p:nvSpPr>
        <p:spPr>
          <a:xfrm>
            <a:off x="3504097" y="411020"/>
            <a:ext cx="7277752" cy="618637"/>
          </a:xfrm>
        </p:spPr>
        <p:txBody>
          <a:bodyPr/>
          <a:lstStyle/>
          <a:p>
            <a:r>
              <a:rPr lang="es-CO" sz="3600" b="1" dirty="0"/>
              <a:t>GOBIERNO DIGITAL</a:t>
            </a:r>
          </a:p>
        </p:txBody>
      </p:sp>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2" name="CuadroTexto 1">
            <a:extLst>
              <a:ext uri="{FF2B5EF4-FFF2-40B4-BE49-F238E27FC236}">
                <a16:creationId xmlns:a16="http://schemas.microsoft.com/office/drawing/2014/main" id="{C37A9D0E-9B4B-4DB2-8D60-22E8256495CB}"/>
              </a:ext>
            </a:extLst>
          </p:cNvPr>
          <p:cNvSpPr txBox="1"/>
          <p:nvPr/>
        </p:nvSpPr>
        <p:spPr>
          <a:xfrm>
            <a:off x="4287328" y="1305341"/>
            <a:ext cx="7010331" cy="4247317"/>
          </a:xfrm>
          <a:prstGeom prst="rect">
            <a:avLst/>
          </a:prstGeom>
          <a:noFill/>
        </p:spPr>
        <p:txBody>
          <a:bodyPr wrap="square" rtlCol="0">
            <a:spAutoFit/>
          </a:bodyPr>
          <a:lstStyle/>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Actualización del Plan Estratégico de Tecnologías de la Información de Catastro para la vigencia 2021 - 2024</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Actualización de los catálogos para mejorar la gestión y la prestación de los servicios de TI y promover el uso de estos</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Realización de un ejercicio de arquitectura empresarial para la puesta en operación del portafolio de servicios de Catastro Multipropósito.</a:t>
            </a:r>
          </a:p>
          <a:p>
            <a:pPr marL="180975" marR="0" lvl="1"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Establecer estrategia para el uso y apropiación de las tecnologías de información</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Fortalecimiento y socialización del Subsistema de Gestión de Seguridad de la Información con impacto en todas las áreas de Catastro.</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Actualización del inventario de los activos de información y su publicación en el Portal de Datos Abiertos del Estado</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Implementación y apropiación del sub sistema de continuidad del negocio</a:t>
            </a:r>
          </a:p>
          <a:p>
            <a:pPr marL="180975" marR="0" lvl="0" indent="-1809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Inicio de la estrategia para la gestión del gobierno de datos</a:t>
            </a:r>
          </a:p>
        </p:txBody>
      </p:sp>
      <p:pic>
        <p:nvPicPr>
          <p:cNvPr id="1026" name="Picture 2" descr="IMPLEMENTACIÓN ESTRATEGIA DE GOBIERNO DIGITAL">
            <a:extLst>
              <a:ext uri="{FF2B5EF4-FFF2-40B4-BE49-F238E27FC236}">
                <a16:creationId xmlns:a16="http://schemas.microsoft.com/office/drawing/2014/main" id="{07251D14-E0AA-43C3-8A3B-8DA1CCA3FD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8" y="2612796"/>
            <a:ext cx="42862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2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785DE16-452B-4B8A-A6AA-CC62E5F6BD5C}"/>
              </a:ext>
            </a:extLst>
          </p:cNvPr>
          <p:cNvSpPr/>
          <p:nvPr/>
        </p:nvSpPr>
        <p:spPr>
          <a:xfrm>
            <a:off x="5975680" y="278670"/>
            <a:ext cx="7090620" cy="400110"/>
          </a:xfrm>
          <a:prstGeom prst="rect">
            <a:avLst/>
          </a:prstGeom>
        </p:spPr>
        <p:txBody>
          <a:bodyPr wrap="square">
            <a:spAutoFit/>
          </a:bodyPr>
          <a:lstStyle/>
          <a:p>
            <a:pPr algn="ctr"/>
            <a:r>
              <a:rPr lang="es-CO" sz="2000" dirty="0">
                <a:solidFill>
                  <a:srgbClr val="C00000"/>
                </a:solidFill>
              </a:rPr>
              <a:t>Gerencia Comercial y Atención Al Usuario</a:t>
            </a:r>
          </a:p>
        </p:txBody>
      </p:sp>
      <p:sp>
        <p:nvSpPr>
          <p:cNvPr id="14" name="CuadroTexto 81">
            <a:extLst>
              <a:ext uri="{FF2B5EF4-FFF2-40B4-BE49-F238E27FC236}">
                <a16:creationId xmlns:a16="http://schemas.microsoft.com/office/drawing/2014/main" id="{B471CC5B-91BE-40AE-83E8-89419DE3F8AC}"/>
              </a:ext>
            </a:extLst>
          </p:cNvPr>
          <p:cNvSpPr txBox="1"/>
          <p:nvPr/>
        </p:nvSpPr>
        <p:spPr>
          <a:xfrm>
            <a:off x="1298168" y="1317382"/>
            <a:ext cx="4544682" cy="861774"/>
          </a:xfrm>
          <a:prstGeom prst="rect">
            <a:avLst/>
          </a:prstGeom>
          <a:noFill/>
        </p:spPr>
        <p:txBody>
          <a:bodyPr wrap="square" rtlCol="0">
            <a:spAutoFit/>
          </a:bodyPr>
          <a:lstStyle/>
          <a:p>
            <a:r>
              <a:rPr lang="es-CO" sz="1600" dirty="0">
                <a:solidFill>
                  <a:schemeClr val="bg2">
                    <a:lumMod val="50000"/>
                  </a:schemeClr>
                </a:solidFill>
              </a:rPr>
              <a:t>29.857 	llamadas atendidas</a:t>
            </a:r>
          </a:p>
          <a:p>
            <a:r>
              <a:rPr lang="es-CO" sz="1600" dirty="0">
                <a:solidFill>
                  <a:schemeClr val="bg2">
                    <a:lumMod val="50000"/>
                  </a:schemeClr>
                </a:solidFill>
              </a:rPr>
              <a:t>14.945 	chat</a:t>
            </a:r>
          </a:p>
          <a:p>
            <a:r>
              <a:rPr lang="es-CO" sz="1600" dirty="0">
                <a:solidFill>
                  <a:schemeClr val="bg2">
                    <a:lumMod val="50000"/>
                  </a:schemeClr>
                </a:solidFill>
              </a:rPr>
              <a:t>3.888	Consultas estado de trámite por IVR</a:t>
            </a:r>
          </a:p>
        </p:txBody>
      </p:sp>
      <p:sp>
        <p:nvSpPr>
          <p:cNvPr id="15" name="CuadroTexto 82">
            <a:extLst>
              <a:ext uri="{FF2B5EF4-FFF2-40B4-BE49-F238E27FC236}">
                <a16:creationId xmlns:a16="http://schemas.microsoft.com/office/drawing/2014/main" id="{F25237EB-FEEE-42BC-9410-E67AD86E8C62}"/>
              </a:ext>
            </a:extLst>
          </p:cNvPr>
          <p:cNvSpPr txBox="1"/>
          <p:nvPr/>
        </p:nvSpPr>
        <p:spPr>
          <a:xfrm>
            <a:off x="1538967" y="3373394"/>
            <a:ext cx="4083300" cy="1200329"/>
          </a:xfrm>
          <a:prstGeom prst="rect">
            <a:avLst/>
          </a:prstGeom>
          <a:noFill/>
        </p:spPr>
        <p:txBody>
          <a:bodyPr wrap="square" rtlCol="0">
            <a:spAutoFit/>
          </a:bodyPr>
          <a:lstStyle/>
          <a:p>
            <a:pPr marL="342900" indent="-342900">
              <a:buAutoNum type="arabicPlain" startAt="358"/>
            </a:pPr>
            <a:r>
              <a:rPr lang="es-CO" dirty="0">
                <a:solidFill>
                  <a:schemeClr val="bg2">
                    <a:lumMod val="50000"/>
                  </a:schemeClr>
                </a:solidFill>
              </a:rPr>
              <a:t> 	Solicitudes radicadas por CEL</a:t>
            </a:r>
          </a:p>
          <a:p>
            <a:r>
              <a:rPr lang="es-CO" dirty="0">
                <a:solidFill>
                  <a:schemeClr val="bg2">
                    <a:lumMod val="50000"/>
                  </a:schemeClr>
                </a:solidFill>
              </a:rPr>
              <a:t>411.922	Certificaciones catastrales</a:t>
            </a:r>
          </a:p>
          <a:p>
            <a:r>
              <a:rPr lang="es-CO" dirty="0">
                <a:solidFill>
                  <a:schemeClr val="bg2">
                    <a:lumMod val="50000"/>
                  </a:schemeClr>
                </a:solidFill>
              </a:rPr>
              <a:t>330	Solicitudes radicadas por VUC</a:t>
            </a:r>
          </a:p>
          <a:p>
            <a:pPr marL="342900" indent="-342900">
              <a:buAutoNum type="arabicPlain" startAt="358"/>
            </a:pPr>
            <a:endParaRPr lang="es-CO" dirty="0">
              <a:solidFill>
                <a:schemeClr val="bg2">
                  <a:lumMod val="50000"/>
                </a:schemeClr>
              </a:solidFill>
            </a:endParaRPr>
          </a:p>
        </p:txBody>
      </p:sp>
      <p:sp>
        <p:nvSpPr>
          <p:cNvPr id="16" name="CuadroTexto 83">
            <a:extLst>
              <a:ext uri="{FF2B5EF4-FFF2-40B4-BE49-F238E27FC236}">
                <a16:creationId xmlns:a16="http://schemas.microsoft.com/office/drawing/2014/main" id="{3131DED3-6D7A-4EB6-971B-2AB5007FB3BF}"/>
              </a:ext>
            </a:extLst>
          </p:cNvPr>
          <p:cNvSpPr txBox="1"/>
          <p:nvPr/>
        </p:nvSpPr>
        <p:spPr>
          <a:xfrm>
            <a:off x="1474799" y="2546232"/>
            <a:ext cx="4095167" cy="584775"/>
          </a:xfrm>
          <a:prstGeom prst="rect">
            <a:avLst/>
          </a:prstGeom>
          <a:noFill/>
        </p:spPr>
        <p:txBody>
          <a:bodyPr wrap="square" rtlCol="0">
            <a:spAutoFit/>
          </a:bodyPr>
          <a:lstStyle>
            <a:defPPr>
              <a:defRPr lang="es-CO"/>
            </a:defPPr>
            <a:lvl1pPr>
              <a:defRPr sz="1600">
                <a:solidFill>
                  <a:schemeClr val="bg2">
                    <a:lumMod val="50000"/>
                  </a:schemeClr>
                </a:solidFill>
              </a:defRPr>
            </a:lvl1pPr>
          </a:lstStyle>
          <a:p>
            <a:r>
              <a:rPr lang="es-CO" dirty="0"/>
              <a:t>11.533  	Solicitudes de trámite radicadas</a:t>
            </a:r>
          </a:p>
          <a:p>
            <a:r>
              <a:rPr lang="es-CO" dirty="0"/>
              <a:t>67.747	certificaciones expedidas</a:t>
            </a:r>
          </a:p>
        </p:txBody>
      </p:sp>
      <p:sp>
        <p:nvSpPr>
          <p:cNvPr id="17" name="CuadroTexto 84">
            <a:extLst>
              <a:ext uri="{FF2B5EF4-FFF2-40B4-BE49-F238E27FC236}">
                <a16:creationId xmlns:a16="http://schemas.microsoft.com/office/drawing/2014/main" id="{4CB0A116-5C41-4D76-8786-BC5CC2A236BF}"/>
              </a:ext>
            </a:extLst>
          </p:cNvPr>
          <p:cNvSpPr txBox="1"/>
          <p:nvPr/>
        </p:nvSpPr>
        <p:spPr>
          <a:xfrm>
            <a:off x="1598637" y="4571848"/>
            <a:ext cx="5030761" cy="584775"/>
          </a:xfrm>
          <a:prstGeom prst="rect">
            <a:avLst/>
          </a:prstGeom>
          <a:noFill/>
        </p:spPr>
        <p:txBody>
          <a:bodyPr wrap="square" rtlCol="0">
            <a:spAutoFit/>
          </a:bodyPr>
          <a:lstStyle/>
          <a:p>
            <a:r>
              <a:rPr lang="es-CO" sz="1600" dirty="0">
                <a:solidFill>
                  <a:schemeClr val="bg2">
                    <a:lumMod val="50000"/>
                  </a:schemeClr>
                </a:solidFill>
              </a:rPr>
              <a:t>18.951 	solicitudes recibidas </a:t>
            </a:r>
            <a:r>
              <a:rPr lang="es-CO" sz="1600" dirty="0"/>
              <a:t>	</a:t>
            </a:r>
          </a:p>
          <a:p>
            <a:r>
              <a:rPr lang="es-CO" sz="1200" dirty="0">
                <a:solidFill>
                  <a:schemeClr val="accent1">
                    <a:lumMod val="75000"/>
                  </a:schemeClr>
                </a:solidFill>
              </a:rPr>
              <a:t>Temporal-correspondencia@catastrobogota.gov.co </a:t>
            </a:r>
            <a:r>
              <a:rPr lang="es-CO" sz="1600" dirty="0"/>
              <a:t>	</a:t>
            </a:r>
          </a:p>
        </p:txBody>
      </p:sp>
      <p:sp>
        <p:nvSpPr>
          <p:cNvPr id="18" name="Marcador de contenido 2">
            <a:extLst>
              <a:ext uri="{FF2B5EF4-FFF2-40B4-BE49-F238E27FC236}">
                <a16:creationId xmlns:a16="http://schemas.microsoft.com/office/drawing/2014/main" id="{CF489292-E6AE-4393-B3BF-D4F6AE36B661}"/>
              </a:ext>
            </a:extLst>
          </p:cNvPr>
          <p:cNvSpPr>
            <a:spLocks noGrp="1"/>
          </p:cNvSpPr>
          <p:nvPr>
            <p:ph idx="1"/>
          </p:nvPr>
        </p:nvSpPr>
        <p:spPr>
          <a:xfrm>
            <a:off x="305471" y="5284506"/>
            <a:ext cx="13009477" cy="1880692"/>
          </a:xfrm>
        </p:spPr>
        <p:txBody>
          <a:bodyPr/>
          <a:lstStyle/>
          <a:p>
            <a:pPr algn="just"/>
            <a:r>
              <a:rPr lang="es-CO" sz="1700" dirty="0">
                <a:solidFill>
                  <a:schemeClr val="bg2">
                    <a:lumMod val="50000"/>
                  </a:schemeClr>
                </a:solidFill>
              </a:rPr>
              <a:t>Siete puntos de atención </a:t>
            </a:r>
            <a:r>
              <a:rPr lang="es-CO" sz="1700" b="1" dirty="0">
                <a:solidFill>
                  <a:schemeClr val="bg2">
                    <a:lumMod val="50000"/>
                  </a:schemeClr>
                </a:solidFill>
              </a:rPr>
              <a:t>(CAD, Suba, Bosa, Américas, Engativá, 20 de julio, Manitas).</a:t>
            </a:r>
          </a:p>
          <a:p>
            <a:pPr algn="just"/>
            <a:r>
              <a:rPr lang="es-CO" sz="1700" dirty="0">
                <a:solidFill>
                  <a:schemeClr val="bg2">
                    <a:lumMod val="50000"/>
                  </a:schemeClr>
                </a:solidFill>
              </a:rPr>
              <a:t>Agendamiento de citas para atención por canal presencial (medidas de bioseguridad para los usuarios).</a:t>
            </a:r>
          </a:p>
          <a:p>
            <a:pPr algn="just"/>
            <a:r>
              <a:rPr lang="es-CO" sz="1700" dirty="0">
                <a:solidFill>
                  <a:schemeClr val="bg2">
                    <a:lumMod val="50000"/>
                  </a:schemeClr>
                </a:solidFill>
              </a:rPr>
              <a:t>Incremento del 21%  en solicitudes radicadas por Catastro en línea.</a:t>
            </a:r>
          </a:p>
          <a:p>
            <a:pPr marL="0" indent="0">
              <a:buNone/>
            </a:pPr>
            <a:endParaRPr lang="es-CO" sz="1700" dirty="0">
              <a:solidFill>
                <a:schemeClr val="bg2">
                  <a:lumMod val="50000"/>
                </a:schemeClr>
              </a:solidFill>
            </a:endParaRPr>
          </a:p>
          <a:p>
            <a:endParaRPr lang="es-CO" sz="1700" dirty="0">
              <a:solidFill>
                <a:schemeClr val="bg2">
                  <a:lumMod val="50000"/>
                </a:schemeClr>
              </a:solidFill>
            </a:endParaRPr>
          </a:p>
          <a:p>
            <a:endParaRPr lang="es-CO" sz="1700" dirty="0">
              <a:solidFill>
                <a:schemeClr val="bg2">
                  <a:lumMod val="50000"/>
                </a:schemeClr>
              </a:solidFill>
            </a:endParaRPr>
          </a:p>
          <a:p>
            <a:r>
              <a:rPr lang="es-CO" sz="1700" dirty="0">
                <a:solidFill>
                  <a:schemeClr val="bg2">
                    <a:lumMod val="50000"/>
                  </a:schemeClr>
                </a:solidFill>
              </a:rPr>
              <a:t>4444</a:t>
            </a:r>
          </a:p>
        </p:txBody>
      </p:sp>
      <p:pic>
        <p:nvPicPr>
          <p:cNvPr id="19" name="Graphic 18" descr="Receiver">
            <a:extLst>
              <a:ext uri="{FF2B5EF4-FFF2-40B4-BE49-F238E27FC236}">
                <a16:creationId xmlns:a16="http://schemas.microsoft.com/office/drawing/2014/main" id="{1704CFF6-69FC-4956-A3D1-50961C9A2B1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889" y="1410100"/>
            <a:ext cx="676339" cy="676339"/>
          </a:xfrm>
          <a:prstGeom prst="rect">
            <a:avLst/>
          </a:prstGeom>
        </p:spPr>
      </p:pic>
      <p:pic>
        <p:nvPicPr>
          <p:cNvPr id="20" name="Picture 19" descr="A close up of a sign&#10;&#10;Description automatically generated">
            <a:extLst>
              <a:ext uri="{FF2B5EF4-FFF2-40B4-BE49-F238E27FC236}">
                <a16:creationId xmlns:a16="http://schemas.microsoft.com/office/drawing/2014/main" id="{C628DA49-A04E-4CB6-845B-825DCB979E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928" y="3513694"/>
            <a:ext cx="922457" cy="753083"/>
          </a:xfrm>
          <a:prstGeom prst="rect">
            <a:avLst/>
          </a:prstGeom>
        </p:spPr>
      </p:pic>
      <p:pic>
        <p:nvPicPr>
          <p:cNvPr id="21" name="Graphic 20" descr="Document">
            <a:extLst>
              <a:ext uri="{FF2B5EF4-FFF2-40B4-BE49-F238E27FC236}">
                <a16:creationId xmlns:a16="http://schemas.microsoft.com/office/drawing/2014/main" id="{A8739F0F-2354-4965-ADFB-12EB736341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7763" y="2363257"/>
            <a:ext cx="901837" cy="901837"/>
          </a:xfrm>
          <a:prstGeom prst="rect">
            <a:avLst/>
          </a:prstGeom>
        </p:spPr>
      </p:pic>
      <p:pic>
        <p:nvPicPr>
          <p:cNvPr id="2050" name="Picture 2" descr="atencion presencial "/>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26443" y="852783"/>
            <a:ext cx="4989094" cy="37418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Outline email icon isolated on grey background. Open envelope pictogram. Line mail symbol for website design, mobile application, ui. Editable stroke. Vector illustration. Eps10"/>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6686" y="4398199"/>
            <a:ext cx="709698" cy="742382"/>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EACAD3BA-FC8A-4902-B90B-1209D5144795}"/>
              </a:ext>
            </a:extLst>
          </p:cNvPr>
          <p:cNvSpPr txBox="1"/>
          <p:nvPr/>
        </p:nvSpPr>
        <p:spPr>
          <a:xfrm>
            <a:off x="8452959" y="4607029"/>
            <a:ext cx="35625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*Fecha de corte octubre 31 de 2020</a:t>
            </a:r>
          </a:p>
        </p:txBody>
      </p:sp>
    </p:spTree>
    <p:extLst>
      <p:ext uri="{BB962C8B-B14F-4D97-AF65-F5344CB8AC3E}">
        <p14:creationId xmlns:p14="http://schemas.microsoft.com/office/powerpoint/2010/main" val="1019268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785DE16-452B-4B8A-A6AA-CC62E5F6BD5C}"/>
              </a:ext>
            </a:extLst>
          </p:cNvPr>
          <p:cNvSpPr/>
          <p:nvPr/>
        </p:nvSpPr>
        <p:spPr>
          <a:xfrm>
            <a:off x="5898647" y="497706"/>
            <a:ext cx="7090620" cy="584775"/>
          </a:xfrm>
          <a:prstGeom prst="rect">
            <a:avLst/>
          </a:prstGeom>
        </p:spPr>
        <p:txBody>
          <a:bodyPr/>
          <a:lstStyle/>
          <a:p>
            <a:pPr algn="ctr">
              <a:lnSpc>
                <a:spcPct val="90000"/>
              </a:lnSpc>
              <a:spcBef>
                <a:spcPct val="0"/>
              </a:spcBef>
            </a:pPr>
            <a:r>
              <a:rPr lang="es-CO" sz="2800" dirty="0">
                <a:solidFill>
                  <a:srgbClr val="C00000"/>
                </a:solidFill>
              </a:rPr>
              <a:t>Fortalecimiento Institucional</a:t>
            </a:r>
          </a:p>
        </p:txBody>
      </p:sp>
      <p:pic>
        <p:nvPicPr>
          <p:cNvPr id="9" name="Imagen 8">
            <a:extLst>
              <a:ext uri="{FF2B5EF4-FFF2-40B4-BE49-F238E27FC236}">
                <a16:creationId xmlns:a16="http://schemas.microsoft.com/office/drawing/2014/main" id="{752CF9DB-6769-41D1-ABF2-F72B9E4A616B}"/>
              </a:ext>
            </a:extLst>
          </p:cNvPr>
          <p:cNvPicPr>
            <a:picLocks noChangeAspect="1"/>
          </p:cNvPicPr>
          <p:nvPr/>
        </p:nvPicPr>
        <p:blipFill>
          <a:blip r:embed="rId2"/>
          <a:stretch>
            <a:fillRect/>
          </a:stretch>
        </p:blipFill>
        <p:spPr>
          <a:xfrm>
            <a:off x="5749771" y="3197290"/>
            <a:ext cx="5494604" cy="3068559"/>
          </a:xfrm>
          <a:prstGeom prst="rect">
            <a:avLst/>
          </a:prstGeom>
        </p:spPr>
      </p:pic>
      <p:sp>
        <p:nvSpPr>
          <p:cNvPr id="10" name="Rectángulo 9">
            <a:extLst>
              <a:ext uri="{FF2B5EF4-FFF2-40B4-BE49-F238E27FC236}">
                <a16:creationId xmlns:a16="http://schemas.microsoft.com/office/drawing/2014/main" id="{B634A5F5-9E5F-4F98-B4DC-43F5CF0D419E}"/>
              </a:ext>
            </a:extLst>
          </p:cNvPr>
          <p:cNvSpPr/>
          <p:nvPr/>
        </p:nvSpPr>
        <p:spPr>
          <a:xfrm>
            <a:off x="665826" y="4367665"/>
            <a:ext cx="4972941" cy="923330"/>
          </a:xfrm>
          <a:prstGeom prst="rect">
            <a:avLst/>
          </a:prstGeom>
        </p:spPr>
        <p:txBody>
          <a:bodyPr wrap="square">
            <a:spAutoFit/>
          </a:bodyPr>
          <a:lstStyle/>
          <a:p>
            <a:pPr algn="just"/>
            <a:r>
              <a:rPr lang="es-CO" dirty="0"/>
              <a:t>Índice de desempeño institucional 2019 la UAECD </a:t>
            </a:r>
            <a:r>
              <a:rPr lang="es-CO" b="1" i="1" dirty="0">
                <a:effectLst>
                  <a:outerShdw blurRad="38100" dist="38100" dir="2700000" algn="tl">
                    <a:srgbClr val="000000">
                      <a:alpha val="43137"/>
                    </a:srgbClr>
                  </a:outerShdw>
                </a:effectLst>
              </a:rPr>
              <a:t>obtuvo 92 </a:t>
            </a:r>
            <a:r>
              <a:rPr lang="es-CO" dirty="0"/>
              <a:t>puntos, se encuentra por encima del promedio del grupo par (85,7).</a:t>
            </a:r>
          </a:p>
        </p:txBody>
      </p:sp>
      <p:sp>
        <p:nvSpPr>
          <p:cNvPr id="3" name="Rectángulo 2">
            <a:extLst>
              <a:ext uri="{FF2B5EF4-FFF2-40B4-BE49-F238E27FC236}">
                <a16:creationId xmlns:a16="http://schemas.microsoft.com/office/drawing/2014/main" id="{7D7D28FB-3858-4E1A-B727-80886D9AF90A}"/>
              </a:ext>
            </a:extLst>
          </p:cNvPr>
          <p:cNvSpPr/>
          <p:nvPr/>
        </p:nvSpPr>
        <p:spPr>
          <a:xfrm>
            <a:off x="665826" y="2505670"/>
            <a:ext cx="10689553" cy="923330"/>
          </a:xfrm>
          <a:prstGeom prst="rect">
            <a:avLst/>
          </a:prstGeom>
        </p:spPr>
        <p:txBody>
          <a:bodyPr wrap="square">
            <a:spAutoFit/>
          </a:bodyPr>
          <a:lstStyle/>
          <a:p>
            <a:pPr algn="just"/>
            <a:r>
              <a:rPr lang="es-ES" dirty="0"/>
              <a:t>Certificación del sistema de gestión de calidad, incluye la ampliación del objeto social para prestar el servicio público de gestión y operación catastral multipropósito en cualquier lugar del territorio nacional, cuando sea contratada para el efecto.</a:t>
            </a:r>
            <a:endParaRPr lang="es-CO" dirty="0"/>
          </a:p>
        </p:txBody>
      </p:sp>
      <p:pic>
        <p:nvPicPr>
          <p:cNvPr id="13" name="Imagen 12" descr="Texto&#10;&#10;Descripción generada automáticamente">
            <a:extLst>
              <a:ext uri="{FF2B5EF4-FFF2-40B4-BE49-F238E27FC236}">
                <a16:creationId xmlns:a16="http://schemas.microsoft.com/office/drawing/2014/main" id="{A993A3C9-0811-4C8B-BB0D-AD02EA702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5986" y="1096554"/>
            <a:ext cx="3485322" cy="1355093"/>
          </a:xfrm>
          <a:prstGeom prst="rect">
            <a:avLst/>
          </a:prstGeom>
        </p:spPr>
      </p:pic>
    </p:spTree>
    <p:extLst>
      <p:ext uri="{BB962C8B-B14F-4D97-AF65-F5344CB8AC3E}">
        <p14:creationId xmlns:p14="http://schemas.microsoft.com/office/powerpoint/2010/main" val="4003618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6932095" y="2177654"/>
            <a:ext cx="5259905"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Acciones para hacer frente a la pandemia por COVID -19</a:t>
            </a:r>
            <a:endParaRPr kumimoji="0" lang="es-CO" sz="16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64739"/>
            <a:ext cx="5993732" cy="3995821"/>
          </a:xfrm>
          <a:prstGeom prst="rect">
            <a:avLst/>
          </a:prstGeom>
        </p:spPr>
      </p:pic>
      <p:sp>
        <p:nvSpPr>
          <p:cNvPr id="6" name="Rectángulo 5">
            <a:extLst>
              <a:ext uri="{FF2B5EF4-FFF2-40B4-BE49-F238E27FC236}">
                <a16:creationId xmlns:a16="http://schemas.microsoft.com/office/drawing/2014/main" id="{7C4564C1-CACD-4F47-AAF5-DC0051DF229C}"/>
              </a:ext>
            </a:extLst>
          </p:cNvPr>
          <p:cNvSpPr/>
          <p:nvPr/>
        </p:nvSpPr>
        <p:spPr>
          <a:xfrm>
            <a:off x="6811496" y="1923630"/>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25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5B5B7-0275-4A7D-9C30-A066311B1F8A}"/>
              </a:ext>
            </a:extLst>
          </p:cNvPr>
          <p:cNvSpPr>
            <a:spLocks noGrp="1"/>
          </p:cNvSpPr>
          <p:nvPr>
            <p:ph type="title"/>
          </p:nvPr>
        </p:nvSpPr>
        <p:spPr>
          <a:xfrm>
            <a:off x="3906174" y="523009"/>
            <a:ext cx="8078165" cy="1325563"/>
          </a:xfrm>
        </p:spPr>
        <p:txBody>
          <a:bodyPr/>
          <a:lstStyle/>
          <a:p>
            <a:pPr algn="r"/>
            <a:r>
              <a:rPr lang="es-ES" sz="2000" dirty="0">
                <a:solidFill>
                  <a:srgbClr val="C00000"/>
                </a:solidFill>
                <a:latin typeface="+mn-lt"/>
                <a:ea typeface="+mn-ea"/>
                <a:cs typeface="+mn-cs"/>
              </a:rPr>
              <a:t>¿Qué acciones y estrategias desarrollamos para hacer frente a la pandemia por COVID-19?</a:t>
            </a:r>
            <a:endParaRPr lang="es-CO" sz="2000" dirty="0">
              <a:solidFill>
                <a:srgbClr val="C00000"/>
              </a:solidFill>
              <a:latin typeface="+mn-lt"/>
              <a:ea typeface="+mn-ea"/>
              <a:cs typeface="+mn-cs"/>
            </a:endParaRPr>
          </a:p>
        </p:txBody>
      </p:sp>
      <p:graphicFrame>
        <p:nvGraphicFramePr>
          <p:cNvPr id="3" name="Marcador de contenido 2">
            <a:extLst>
              <a:ext uri="{FF2B5EF4-FFF2-40B4-BE49-F238E27FC236}">
                <a16:creationId xmlns:a16="http://schemas.microsoft.com/office/drawing/2014/main" id="{6842D212-7445-4B7A-8BBC-F9CAC43AB746}"/>
              </a:ext>
            </a:extLst>
          </p:cNvPr>
          <p:cNvGraphicFramePr>
            <a:graphicFrameLocks noGrp="1"/>
          </p:cNvGraphicFramePr>
          <p:nvPr>
            <p:ph idx="1"/>
          </p:nvPr>
        </p:nvGraphicFramePr>
        <p:xfrm>
          <a:off x="115185" y="1444488"/>
          <a:ext cx="11961629" cy="541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896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379050" y="2282523"/>
            <a:ext cx="506658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Gestión de Talento Humano</a:t>
            </a:r>
          </a:p>
        </p:txBody>
      </p:sp>
      <p:pic>
        <p:nvPicPr>
          <p:cNvPr id="8194" name="Picture 2" desc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671135"/>
            <a:ext cx="6227257" cy="415720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C4564C1-CACD-4F47-AAF5-DC0051DF229C}"/>
              </a:ext>
            </a:extLst>
          </p:cNvPr>
          <p:cNvSpPr/>
          <p:nvPr/>
        </p:nvSpPr>
        <p:spPr>
          <a:xfrm>
            <a:off x="7172215" y="2110719"/>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48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7D23BAD2-30CE-43C3-BB4F-BA28FA2665AE}"/>
              </a:ext>
            </a:extLst>
          </p:cNvPr>
          <p:cNvSpPr>
            <a:spLocks noGrp="1"/>
          </p:cNvSpPr>
          <p:nvPr>
            <p:ph type="ctrTitle"/>
          </p:nvPr>
        </p:nvSpPr>
        <p:spPr>
          <a:xfrm>
            <a:off x="326783" y="1097730"/>
            <a:ext cx="6128909" cy="695420"/>
          </a:xfrm>
        </p:spPr>
        <p:txBody>
          <a:bodyPr/>
          <a:lstStyle/>
          <a:p>
            <a:pPr algn="l"/>
            <a:r>
              <a:rPr lang="es-CO" sz="2800" b="1" dirty="0">
                <a:solidFill>
                  <a:srgbClr val="C00000"/>
                </a:solidFill>
                <a:latin typeface="+mn-lt"/>
              </a:rPr>
              <a:t>Misión</a:t>
            </a:r>
          </a:p>
        </p:txBody>
      </p:sp>
      <p:sp>
        <p:nvSpPr>
          <p:cNvPr id="7" name="Subtítulo 6">
            <a:extLst>
              <a:ext uri="{FF2B5EF4-FFF2-40B4-BE49-F238E27FC236}">
                <a16:creationId xmlns:a16="http://schemas.microsoft.com/office/drawing/2014/main" id="{3BEAC501-BA22-4587-966B-F5E11C61B49F}"/>
              </a:ext>
            </a:extLst>
          </p:cNvPr>
          <p:cNvSpPr>
            <a:spLocks noGrp="1"/>
          </p:cNvSpPr>
          <p:nvPr>
            <p:ph type="subTitle" idx="1"/>
          </p:nvPr>
        </p:nvSpPr>
        <p:spPr>
          <a:xfrm>
            <a:off x="231891" y="1838013"/>
            <a:ext cx="7227688" cy="2044175"/>
          </a:xfrm>
        </p:spPr>
        <p:txBody>
          <a:bodyPr/>
          <a:lstStyle/>
          <a:p>
            <a:pPr algn="just"/>
            <a:r>
              <a:rPr lang="es-CO" sz="1800" dirty="0">
                <a:solidFill>
                  <a:schemeClr val="bg2">
                    <a:lumMod val="50000"/>
                  </a:schemeClr>
                </a:solidFill>
              </a:rPr>
              <a:t>La UAECD aporta al mejoramiento de la calidad de vida de los ciudadanos, la toma de decisiones de política pública, la reducción de la inequidad y la focalización de la inversión, gestionando información georreferenciada, integral e interoperable, haciendo uso de tecnologías de punta, aplicando un modelo innovador con participación ciudadana en los procesos de formación, actualización, conservación y difusión de la información con enfoque multipropósito en calidad de gestor y operador catastral en el territorio nacional.</a:t>
            </a:r>
          </a:p>
          <a:p>
            <a:pPr marL="342900" indent="-342900" algn="just">
              <a:buFont typeface="Arial" panose="020B0604020202020204" pitchFamily="34" charset="0"/>
              <a:buChar char="•"/>
            </a:pPr>
            <a:endParaRPr lang="es-CO" sz="1800" dirty="0"/>
          </a:p>
          <a:p>
            <a:pPr algn="just"/>
            <a:endParaRPr lang="es-CO" sz="1800" dirty="0"/>
          </a:p>
        </p:txBody>
      </p:sp>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8" name="Título 5">
            <a:extLst>
              <a:ext uri="{FF2B5EF4-FFF2-40B4-BE49-F238E27FC236}">
                <a16:creationId xmlns:a16="http://schemas.microsoft.com/office/drawing/2014/main" id="{51330ED8-489E-45D5-BF2A-DE76993F3634}"/>
              </a:ext>
            </a:extLst>
          </p:cNvPr>
          <p:cNvSpPr txBox="1">
            <a:spLocks/>
          </p:cNvSpPr>
          <p:nvPr/>
        </p:nvSpPr>
        <p:spPr>
          <a:xfrm>
            <a:off x="326782" y="3766823"/>
            <a:ext cx="6128909" cy="69542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2800" b="1" dirty="0">
                <a:solidFill>
                  <a:srgbClr val="C00000"/>
                </a:solidFill>
                <a:latin typeface="+mn-lt"/>
              </a:rPr>
              <a:t>Visión</a:t>
            </a:r>
            <a:endParaRPr lang="es-CO" sz="3200" b="1" dirty="0">
              <a:solidFill>
                <a:srgbClr val="C00000"/>
              </a:solidFill>
              <a:latin typeface="+mn-lt"/>
            </a:endParaRPr>
          </a:p>
        </p:txBody>
      </p:sp>
      <p:sp>
        <p:nvSpPr>
          <p:cNvPr id="9" name="Subtítulo 6">
            <a:extLst>
              <a:ext uri="{FF2B5EF4-FFF2-40B4-BE49-F238E27FC236}">
                <a16:creationId xmlns:a16="http://schemas.microsoft.com/office/drawing/2014/main" id="{E0EB80B5-505A-4CBE-8771-70B654779505}"/>
              </a:ext>
            </a:extLst>
          </p:cNvPr>
          <p:cNvSpPr txBox="1">
            <a:spLocks/>
          </p:cNvSpPr>
          <p:nvPr/>
        </p:nvSpPr>
        <p:spPr>
          <a:xfrm>
            <a:off x="231891" y="4582671"/>
            <a:ext cx="7227688" cy="167374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CO" sz="1800" dirty="0">
                <a:solidFill>
                  <a:schemeClr val="bg2">
                    <a:lumMod val="50000"/>
                  </a:schemeClr>
                </a:solidFill>
              </a:rPr>
              <a:t>La UAECD en 2030 será referente latinoamericano y socio estratégico de las entidades nacionales y territoriales en la gestión y operación catastral multipropósito, con capacidad innovadora, experto talento humano, apropiación de tecnología y altos estándares de calidad, que consolide la Bogotá-Región inteligente y contribuya a la modernización del País en materia catastral.</a:t>
            </a:r>
          </a:p>
        </p:txBody>
      </p:sp>
      <p:pic>
        <p:nvPicPr>
          <p:cNvPr id="3" name="Picture 2" descr="A group of people in front of a building&#10;&#10;Description automatically generated">
            <a:extLst>
              <a:ext uri="{FF2B5EF4-FFF2-40B4-BE49-F238E27FC236}">
                <a16:creationId xmlns:a16="http://schemas.microsoft.com/office/drawing/2014/main" id="{2D1ABFF2-A06B-4787-9418-1F331CB422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61429" y="0"/>
            <a:ext cx="4530571" cy="5760270"/>
          </a:xfrm>
          <a:prstGeom prst="rect">
            <a:avLst/>
          </a:prstGeom>
        </p:spPr>
      </p:pic>
    </p:spTree>
    <p:extLst>
      <p:ext uri="{BB962C8B-B14F-4D97-AF65-F5344CB8AC3E}">
        <p14:creationId xmlns:p14="http://schemas.microsoft.com/office/powerpoint/2010/main" val="88259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8" name="Rectángulo 7"/>
          <p:cNvSpPr/>
          <p:nvPr/>
        </p:nvSpPr>
        <p:spPr>
          <a:xfrm>
            <a:off x="5898039" y="0"/>
            <a:ext cx="8169621" cy="1200329"/>
          </a:xfrm>
          <a:prstGeom prst="rect">
            <a:avLst/>
          </a:prstGeom>
        </p:spPr>
        <p:txBody>
          <a:bodyPr wrap="square">
            <a:spAutoFit/>
          </a:bodyPr>
          <a:lstStyle/>
          <a:p>
            <a:pPr lvl="0" algn="ctr"/>
            <a:r>
              <a:rPr lang="es-ES" sz="3600" b="1" dirty="0">
                <a:solidFill>
                  <a:prstClr val="black"/>
                </a:solidFill>
                <a:latin typeface="Calibri Light"/>
                <a:ea typeface="+mj-ea"/>
                <a:cs typeface="+mj-cs"/>
              </a:rPr>
              <a:t>         </a:t>
            </a:r>
          </a:p>
          <a:p>
            <a:pPr lvl="0" algn="ctr"/>
            <a:r>
              <a:rPr lang="es-ES" sz="3600" b="1" dirty="0">
                <a:solidFill>
                  <a:prstClr val="black"/>
                </a:solidFill>
                <a:latin typeface="Calibri Light"/>
                <a:ea typeface="+mj-ea"/>
                <a:cs typeface="+mj-cs"/>
              </a:rPr>
              <a:t> </a:t>
            </a:r>
            <a:r>
              <a:rPr lang="es-CO" sz="2000" dirty="0">
                <a:solidFill>
                  <a:srgbClr val="C00000"/>
                </a:solidFill>
              </a:rPr>
              <a:t>Planta de Personal Permanente</a:t>
            </a:r>
          </a:p>
        </p:txBody>
      </p:sp>
      <p:pic>
        <p:nvPicPr>
          <p:cNvPr id="2" name="Imagen 1"/>
          <p:cNvPicPr>
            <a:picLocks noChangeAspect="1"/>
          </p:cNvPicPr>
          <p:nvPr/>
        </p:nvPicPr>
        <p:blipFill>
          <a:blip r:embed="rId3" cstate="email">
            <a:duotone>
              <a:prstClr val="black"/>
              <a:srgbClr val="C00000">
                <a:tint val="45000"/>
                <a:satMod val="400000"/>
              </a:srgbClr>
            </a:duotone>
            <a:extLst>
              <a:ext uri="{28A0092B-C50C-407E-A947-70E740481C1C}">
                <a14:useLocalDpi xmlns:a14="http://schemas.microsoft.com/office/drawing/2010/main"/>
              </a:ext>
            </a:extLst>
          </a:blip>
          <a:stretch>
            <a:fillRect/>
          </a:stretch>
        </p:blipFill>
        <p:spPr>
          <a:xfrm>
            <a:off x="199620" y="1981200"/>
            <a:ext cx="11856341" cy="2815999"/>
          </a:xfrm>
          <a:prstGeom prst="rect">
            <a:avLst/>
          </a:prstGeom>
        </p:spPr>
      </p:pic>
      <p:sp>
        <p:nvSpPr>
          <p:cNvPr id="9" name="Rectángulo 8"/>
          <p:cNvSpPr/>
          <p:nvPr/>
        </p:nvSpPr>
        <p:spPr>
          <a:xfrm>
            <a:off x="1292057" y="5499580"/>
            <a:ext cx="64534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La Unidad no cuenta con Planta de personal temporal ni transitoria.</a:t>
            </a:r>
          </a:p>
        </p:txBody>
      </p:sp>
      <p:sp>
        <p:nvSpPr>
          <p:cNvPr id="10" name="CuadroTexto 9"/>
          <p:cNvSpPr txBox="1"/>
          <p:nvPr/>
        </p:nvSpPr>
        <p:spPr>
          <a:xfrm>
            <a:off x="1292057" y="5091148"/>
            <a:ext cx="35625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*Fecha de corte octubre 31 de 2020</a:t>
            </a:r>
          </a:p>
        </p:txBody>
      </p:sp>
    </p:spTree>
    <p:extLst>
      <p:ext uri="{BB962C8B-B14F-4D97-AF65-F5344CB8AC3E}">
        <p14:creationId xmlns:p14="http://schemas.microsoft.com/office/powerpoint/2010/main" val="141104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7" name="Rectángulo 6"/>
          <p:cNvSpPr/>
          <p:nvPr/>
        </p:nvSpPr>
        <p:spPr>
          <a:xfrm>
            <a:off x="834002" y="1297777"/>
            <a:ext cx="270456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Gestión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organizacional</a:t>
            </a:r>
          </a:p>
        </p:txBody>
      </p:sp>
      <p:sp>
        <p:nvSpPr>
          <p:cNvPr id="12" name="Rectángulo 11"/>
          <p:cNvSpPr/>
          <p:nvPr/>
        </p:nvSpPr>
        <p:spPr>
          <a:xfrm>
            <a:off x="4830744" y="1297777"/>
            <a:ext cx="260153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Gestión de seguridad 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salud en el trabajo</a:t>
            </a:r>
          </a:p>
        </p:txBody>
      </p:sp>
      <p:sp>
        <p:nvSpPr>
          <p:cNvPr id="13" name="Rectángulo 12"/>
          <p:cNvSpPr/>
          <p:nvPr/>
        </p:nvSpPr>
        <p:spPr>
          <a:xfrm>
            <a:off x="8237401" y="1260734"/>
            <a:ext cx="26315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Gestión de prevención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y manejo del COVID-19</a:t>
            </a:r>
          </a:p>
        </p:txBody>
      </p:sp>
      <p:sp>
        <p:nvSpPr>
          <p:cNvPr id="8" name="CuadroTexto 7">
            <a:extLst>
              <a:ext uri="{FF2B5EF4-FFF2-40B4-BE49-F238E27FC236}">
                <a16:creationId xmlns:a16="http://schemas.microsoft.com/office/drawing/2014/main" id="{ECD2A19F-C59A-40DE-A0DC-79E9D6F916EF}"/>
              </a:ext>
            </a:extLst>
          </p:cNvPr>
          <p:cNvSpPr txBox="1"/>
          <p:nvPr/>
        </p:nvSpPr>
        <p:spPr>
          <a:xfrm>
            <a:off x="449510" y="2225573"/>
            <a:ext cx="3501375" cy="3493264"/>
          </a:xfrm>
          <a:prstGeom prst="rect">
            <a:avLst/>
          </a:prstGeom>
          <a:noFill/>
          <a:ln w="38100">
            <a:solidFill>
              <a:schemeClr val="accent2">
                <a:lumMod val="60000"/>
                <a:lumOff val="40000"/>
              </a:schemeClr>
            </a:solidFill>
            <a:prstDash val="sysDash"/>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Identificación de los funcionarios que mueven empleos con ocasión a la expedición de las listas de elegibles – Convocatoria 824 de 2018 (funcionarios en provisionalidad (106) Funcionarios en encargo (65).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Total de escaleras (113)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Revisión de los requisitos de los elegibles por parte de la Comisión de Personal y solicitud de exclusión de elegibles por no cumplimiento de requisitos de 47 elegibles que impactan 32 listas; se suspenden 19 nombramientos por el orden de elegibilidad.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Cobraron firmeza en total 41 listas de elegibles y 32 a las que se les dio firmeza individual.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Elaboración de 94 nombramientos en periodo de prueba.</a:t>
            </a:r>
          </a:p>
        </p:txBody>
      </p:sp>
      <p:sp>
        <p:nvSpPr>
          <p:cNvPr id="9" name="CuadroTexto 8">
            <a:extLst>
              <a:ext uri="{FF2B5EF4-FFF2-40B4-BE49-F238E27FC236}">
                <a16:creationId xmlns:a16="http://schemas.microsoft.com/office/drawing/2014/main" id="{9A407C96-AF9F-4E5A-8875-77972E43C37E}"/>
              </a:ext>
            </a:extLst>
          </p:cNvPr>
          <p:cNvSpPr txBox="1"/>
          <p:nvPr/>
        </p:nvSpPr>
        <p:spPr>
          <a:xfrm>
            <a:off x="7971129" y="2195849"/>
            <a:ext cx="3722101" cy="3493264"/>
          </a:xfrm>
          <a:prstGeom prst="rect">
            <a:avLst/>
          </a:prstGeom>
          <a:noFill/>
          <a:ln w="28575">
            <a:solidFill>
              <a:schemeClr val="accent2">
                <a:lumMod val="60000"/>
                <a:lumOff val="40000"/>
              </a:schemeClr>
            </a:solidFill>
            <a:prstDash val="sysDash"/>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Formulación y adopción del Protocolo de bioseguridad y flexibilización laboral para el manejo y control del riesgo del Coronavirus COVID-19. Se actualizó a los 8 meses.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Aumento del presupuesto de SST para la adquisición de Elementos de Protección Personal.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Actualización y adquisición de Elementos de Protección Personal.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Preparación de videos para capacitación virtual en la divulgación de protocolo, lavado de manos, uso de tapabocas, reporte de condiciones de salud y uso de overoles4.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Entrega de Elementos de Protección Personal puesto a puesto.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Seguimiento a los casos positivos reportados a la Entidad.</a:t>
            </a:r>
          </a:p>
        </p:txBody>
      </p:sp>
      <p:sp>
        <p:nvSpPr>
          <p:cNvPr id="10" name="CuadroTexto 9">
            <a:extLst>
              <a:ext uri="{FF2B5EF4-FFF2-40B4-BE49-F238E27FC236}">
                <a16:creationId xmlns:a16="http://schemas.microsoft.com/office/drawing/2014/main" id="{83E9A096-5CE6-447B-9AE8-5A885B3257CC}"/>
              </a:ext>
            </a:extLst>
          </p:cNvPr>
          <p:cNvSpPr txBox="1"/>
          <p:nvPr/>
        </p:nvSpPr>
        <p:spPr>
          <a:xfrm>
            <a:off x="4215096" y="2225110"/>
            <a:ext cx="3501375" cy="3493264"/>
          </a:xfrm>
          <a:prstGeom prst="rect">
            <a:avLst/>
          </a:prstGeom>
          <a:noFill/>
          <a:ln w="28575">
            <a:solidFill>
              <a:schemeClr val="accent2">
                <a:lumMod val="60000"/>
                <a:lumOff val="40000"/>
              </a:schemeClr>
            </a:solidFill>
            <a:prstDash val="sysDash"/>
          </a:ln>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Cumplimiento de estándares del SGSST al 100%.</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Seguimiento y acompañamiento al personal desde psicosocial.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Verificación de espacios de trabajo desde el punto de vista osteomuscular con apoyo de la ARL.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Cumplimiento del Plan de Capacitación mensual.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Realización de la semana de la salud y bienestar.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Seguimiento, capacitación y revisión de indicadores por parte del COPASST.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Realización de inspecciones a las instalaciones para verificación de cumplimiento de protocolo de bioseguridad.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O" sz="13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231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8" name="Título 1">
            <a:extLst>
              <a:ext uri="{FF2B5EF4-FFF2-40B4-BE49-F238E27FC236}">
                <a16:creationId xmlns:a16="http://schemas.microsoft.com/office/drawing/2014/main" id="{F069BC91-1EA4-46C2-9E2C-FEB9120C8576}"/>
              </a:ext>
            </a:extLst>
          </p:cNvPr>
          <p:cNvSpPr txBox="1">
            <a:spLocks/>
          </p:cNvSpPr>
          <p:nvPr/>
        </p:nvSpPr>
        <p:spPr>
          <a:xfrm>
            <a:off x="6923591" y="279726"/>
            <a:ext cx="5815779" cy="624460"/>
          </a:xfrm>
          <a:prstGeom prst="rect">
            <a:avLst/>
          </a:prstGeom>
          <a:noFill/>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CO" sz="2000" dirty="0">
                <a:solidFill>
                  <a:srgbClr val="C00000"/>
                </a:solidFill>
                <a:latin typeface="+mn-lt"/>
                <a:ea typeface="+mn-ea"/>
                <a:cs typeface="+mn-cs"/>
              </a:rPr>
              <a:t>Bienestar Social e Incentivos</a:t>
            </a:r>
          </a:p>
        </p:txBody>
      </p:sp>
      <p:sp>
        <p:nvSpPr>
          <p:cNvPr id="13" name="CuadroTexto 12">
            <a:extLst>
              <a:ext uri="{FF2B5EF4-FFF2-40B4-BE49-F238E27FC236}">
                <a16:creationId xmlns:a16="http://schemas.microsoft.com/office/drawing/2014/main" id="{035D032E-4229-4FEC-95B3-32CAE24C48CD}"/>
              </a:ext>
            </a:extLst>
          </p:cNvPr>
          <p:cNvSpPr txBox="1"/>
          <p:nvPr/>
        </p:nvSpPr>
        <p:spPr>
          <a:xfrm>
            <a:off x="691058" y="1689876"/>
            <a:ext cx="3226680" cy="4616648"/>
          </a:xfrm>
          <a:prstGeom prst="rect">
            <a:avLst/>
          </a:prstGeom>
          <a:noFill/>
          <a:ln w="28575">
            <a:solidFill>
              <a:schemeClr val="accent2">
                <a:lumMod val="60000"/>
                <a:lumOff val="40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Área de protección y servicios sociales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Aniversario de Catastro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Día del Reconocedor Predial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Cine foro Día de la Mujer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Juegos virtuales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Acondicionamiento físico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Baile, yoga, taichi, meditación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Carreras atléticas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Carrera de observación virtual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Día de la niñez, concurso de talentos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Concurso </a:t>
            </a:r>
            <a:r>
              <a:rPr kumimoji="0" lang="es-CO" sz="1400" b="0" i="0" u="none" strike="noStrike" kern="1200" cap="none" spc="0" normalizeH="0" baseline="0" noProof="0" dirty="0" err="1">
                <a:ln>
                  <a:noFill/>
                </a:ln>
                <a:solidFill>
                  <a:schemeClr val="bg2">
                    <a:lumMod val="50000"/>
                  </a:schemeClr>
                </a:solidFill>
                <a:effectLst/>
                <a:uLnTx/>
                <a:uFillTx/>
                <a:latin typeface="Calibri" panose="020F0502020204030204"/>
                <a:ea typeface="+mn-ea"/>
                <a:cs typeface="+mn-cs"/>
              </a:rPr>
              <a:t>YouTuber´s</a:t>
            </a: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Catastrales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Recorridos ecológicos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Visitas virtuales a museos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Vacaciones recreativas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Curso cocina saludable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Curso </a:t>
            </a:r>
            <a:r>
              <a:rPr kumimoji="0" lang="es-CO" sz="1400" b="0" i="0" u="none" strike="noStrike" kern="1200" cap="none" spc="0" normalizeH="0" baseline="0" noProof="0" dirty="0" err="1">
                <a:ln>
                  <a:noFill/>
                </a:ln>
                <a:solidFill>
                  <a:schemeClr val="bg2">
                    <a:lumMod val="50000"/>
                  </a:schemeClr>
                </a:solidFill>
                <a:effectLst/>
                <a:uLnTx/>
                <a:uFillTx/>
                <a:latin typeface="Calibri" panose="020F0502020204030204"/>
                <a:ea typeface="+mn-ea"/>
                <a:cs typeface="+mn-cs"/>
              </a:rPr>
              <a:t>lettering</a:t>
            </a:r>
            <a:endPar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Taller mini huerta casera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Día de la familia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Día Dulce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Tarjeta cumpleaños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Divulgación programas de vivienda</a:t>
            </a:r>
          </a:p>
        </p:txBody>
      </p:sp>
      <p:sp>
        <p:nvSpPr>
          <p:cNvPr id="14" name="CuadroTexto 13">
            <a:extLst>
              <a:ext uri="{FF2B5EF4-FFF2-40B4-BE49-F238E27FC236}">
                <a16:creationId xmlns:a16="http://schemas.microsoft.com/office/drawing/2014/main" id="{F8F350DF-5E8F-4FB7-998F-D211E632D621}"/>
              </a:ext>
            </a:extLst>
          </p:cNvPr>
          <p:cNvSpPr txBox="1"/>
          <p:nvPr/>
        </p:nvSpPr>
        <p:spPr>
          <a:xfrm>
            <a:off x="4370418" y="1689876"/>
            <a:ext cx="3226680" cy="4616648"/>
          </a:xfrm>
          <a:prstGeom prst="rect">
            <a:avLst/>
          </a:prstGeom>
          <a:noFill/>
          <a:ln w="28575">
            <a:solidFill>
              <a:schemeClr val="accent2">
                <a:lumMod val="60000"/>
                <a:lumOff val="40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Área de calidad de vida laboral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Charla sistema pensional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Día del servidor público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Talleres de preparación para el retiro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Proyecto Color Esperanza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Taller gestión del cambio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Actividades desvinculación laboral asistida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Concurso “nuestra cuarentena en imágenes”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Show de humor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Charla valores organizacionales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err="1">
                <a:ln>
                  <a:noFill/>
                </a:ln>
                <a:solidFill>
                  <a:schemeClr val="bg2">
                    <a:lumMod val="50000"/>
                  </a:schemeClr>
                </a:solidFill>
                <a:effectLst/>
                <a:uLnTx/>
                <a:uFillTx/>
                <a:latin typeface="Calibri" panose="020F0502020204030204"/>
                <a:ea typeface="+mn-ea"/>
                <a:cs typeface="+mn-cs"/>
              </a:rPr>
              <a:t>Scketch</a:t>
            </a: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teatral “los valores de la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Encuentro encendiendo tu luz interior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Reconocimiento a servidores que se retiran del servicio.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err="1">
                <a:ln>
                  <a:noFill/>
                </a:ln>
                <a:solidFill>
                  <a:schemeClr val="bg2">
                    <a:lumMod val="50000"/>
                  </a:schemeClr>
                </a:solidFill>
                <a:effectLst/>
                <a:uLnTx/>
                <a:uFillTx/>
                <a:latin typeface="Calibri" panose="020F0502020204030204"/>
                <a:ea typeface="+mn-ea"/>
                <a:cs typeface="+mn-cs"/>
              </a:rPr>
              <a:t>Tips</a:t>
            </a: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teletrabajo y trabajo en casa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Implementación teletrabajo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Iniciativas balance vida laboral-familiar y personal</a:t>
            </a:r>
          </a:p>
        </p:txBody>
      </p:sp>
      <p:sp>
        <p:nvSpPr>
          <p:cNvPr id="15" name="CuadroTexto 14">
            <a:extLst>
              <a:ext uri="{FF2B5EF4-FFF2-40B4-BE49-F238E27FC236}">
                <a16:creationId xmlns:a16="http://schemas.microsoft.com/office/drawing/2014/main" id="{9DC7C3BE-DF2F-47E3-8BD6-4312AE35EE9E}"/>
              </a:ext>
            </a:extLst>
          </p:cNvPr>
          <p:cNvSpPr txBox="1"/>
          <p:nvPr/>
        </p:nvSpPr>
        <p:spPr>
          <a:xfrm>
            <a:off x="8003179" y="1716414"/>
            <a:ext cx="3226680" cy="2246769"/>
          </a:xfrm>
          <a:prstGeom prst="rect">
            <a:avLst/>
          </a:prstGeom>
          <a:noFill/>
          <a:ln w="28575">
            <a:solidFill>
              <a:schemeClr val="accent2">
                <a:lumMod val="60000"/>
                <a:lumOff val="40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Incentivos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Selección mejores equipos de trabajo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Selección mejores servidores públicos de carrera administrativa por nivel jerárquico y mejor de la entidad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Asignación de incentivos pecuniarios y no pecuniarios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Divulgación de las convocatorias Fondos Educativos FRADEC Y FEDEH</a:t>
            </a:r>
          </a:p>
        </p:txBody>
      </p:sp>
      <p:sp>
        <p:nvSpPr>
          <p:cNvPr id="7" name="CuadroTexto 6">
            <a:extLst>
              <a:ext uri="{FF2B5EF4-FFF2-40B4-BE49-F238E27FC236}">
                <a16:creationId xmlns:a16="http://schemas.microsoft.com/office/drawing/2014/main" id="{0B7AB90E-33CD-4331-8789-EC8A6FA78D42}"/>
              </a:ext>
            </a:extLst>
          </p:cNvPr>
          <p:cNvSpPr txBox="1"/>
          <p:nvPr/>
        </p:nvSpPr>
        <p:spPr>
          <a:xfrm>
            <a:off x="8003179" y="4203265"/>
            <a:ext cx="3226680" cy="1384995"/>
          </a:xfrm>
          <a:prstGeom prst="rect">
            <a:avLst/>
          </a:prstGeom>
          <a:noFill/>
          <a:ln w="28575">
            <a:solidFill>
              <a:schemeClr val="accent2">
                <a:lumMod val="60000"/>
                <a:lumOff val="40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Participación: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98% de los servidores ha participado en el plan de bienestar.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Satisfacción: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97% es el promedio de satisfacción con el plan de bienestar social</a:t>
            </a:r>
          </a:p>
        </p:txBody>
      </p:sp>
      <p:pic>
        <p:nvPicPr>
          <p:cNvPr id="9" name="Imagen 2">
            <a:extLst>
              <a:ext uri="{FF2B5EF4-FFF2-40B4-BE49-F238E27FC236}">
                <a16:creationId xmlns:a16="http://schemas.microsoft.com/office/drawing/2014/main" id="{5B897595-7464-4B4A-9863-0204765449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6074" y="156474"/>
            <a:ext cx="2783694" cy="1776164"/>
          </a:xfrm>
          <a:prstGeom prst="rect">
            <a:avLst/>
          </a:prstGeom>
        </p:spPr>
      </p:pic>
    </p:spTree>
    <p:extLst>
      <p:ext uri="{BB962C8B-B14F-4D97-AF65-F5344CB8AC3E}">
        <p14:creationId xmlns:p14="http://schemas.microsoft.com/office/powerpoint/2010/main" val="4226212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069BC91-1EA4-46C2-9E2C-FEB9120C8576}"/>
              </a:ext>
            </a:extLst>
          </p:cNvPr>
          <p:cNvSpPr txBox="1">
            <a:spLocks/>
          </p:cNvSpPr>
          <p:nvPr/>
        </p:nvSpPr>
        <p:spPr>
          <a:xfrm>
            <a:off x="4353223" y="318678"/>
            <a:ext cx="7838777" cy="615263"/>
          </a:xfrm>
          <a:prstGeom prst="rect">
            <a:avLst/>
          </a:prstGeom>
          <a:noFill/>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s-ES" sz="2800" dirty="0">
                <a:solidFill>
                  <a:srgbClr val="C00000"/>
                </a:solidFill>
                <a:latin typeface="+mn-lt"/>
                <a:ea typeface="+mn-ea"/>
                <a:cs typeface="+mn-cs"/>
              </a:rPr>
              <a:t>GESTIÓN DEL CONOCIMIENTO Y LA INNOVACIÓN </a:t>
            </a:r>
            <a:endParaRPr lang="es-CO" sz="2800" dirty="0">
              <a:solidFill>
                <a:srgbClr val="C00000"/>
              </a:solidFill>
              <a:latin typeface="+mn-lt"/>
              <a:ea typeface="+mn-ea"/>
              <a:cs typeface="+mn-cs"/>
            </a:endParaRPr>
          </a:p>
        </p:txBody>
      </p:sp>
      <p:sp>
        <p:nvSpPr>
          <p:cNvPr id="13" name="CuadroTexto 12">
            <a:extLst>
              <a:ext uri="{FF2B5EF4-FFF2-40B4-BE49-F238E27FC236}">
                <a16:creationId xmlns:a16="http://schemas.microsoft.com/office/drawing/2014/main" id="{035D032E-4229-4FEC-95B3-32CAE24C48CD}"/>
              </a:ext>
            </a:extLst>
          </p:cNvPr>
          <p:cNvSpPr txBox="1"/>
          <p:nvPr/>
        </p:nvSpPr>
        <p:spPr>
          <a:xfrm>
            <a:off x="416873" y="1316770"/>
            <a:ext cx="5023780" cy="5047536"/>
          </a:xfrm>
          <a:prstGeom prst="rect">
            <a:avLst/>
          </a:prstGeom>
          <a:noFill/>
          <a:ln w="28575">
            <a:solidFill>
              <a:schemeClr val="accent2">
                <a:lumMod val="60000"/>
                <a:lumOff val="40000"/>
              </a:schemeClr>
            </a:solidFill>
            <a:prstDash val="sysDash"/>
          </a:ln>
        </p:spPr>
        <p:txBody>
          <a:bodyPr wrap="square" rtlCol="0">
            <a:spAutoFit/>
          </a:bodyPr>
          <a:lstStyle/>
          <a:p>
            <a:pPr>
              <a:defRPr/>
            </a:pPr>
            <a:r>
              <a:rPr lang="es-CO" sz="1400" dirty="0">
                <a:solidFill>
                  <a:schemeClr val="bg2">
                    <a:lumMod val="50000"/>
                  </a:schemeClr>
                </a:solidFill>
                <a:latin typeface="Calibri" panose="020F0502020204030204"/>
              </a:rPr>
              <a:t>Acciones en la línea del SABER:</a:t>
            </a:r>
          </a:p>
          <a:p>
            <a:pPr marL="285750" indent="-285750">
              <a:buFont typeface="Arial" panose="020B0604020202020204" pitchFamily="34" charset="0"/>
              <a:buChar char="•"/>
              <a:defRPr/>
            </a:pPr>
            <a:r>
              <a:rPr lang="es-CO" sz="1400" dirty="0">
                <a:solidFill>
                  <a:schemeClr val="bg2">
                    <a:lumMod val="50000"/>
                  </a:schemeClr>
                </a:solidFill>
                <a:latin typeface="Calibri" panose="020F0502020204030204"/>
              </a:rPr>
              <a:t>Cursos</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Buenas prácticas en Gestión Documental</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Capacitación Derecho de Petición y Manual de Funciones</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Control Social al Empleo Público</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Tendencias de innovación un supermercado de ideas para innovar</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Transparencia y Uso Estratégico de la Información</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Ingreso al Servicio Público</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Participación Ciudadana</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Capacitación</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Decreto Único Reglamentario del Sector de Función Pública</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Gestión Integral del Riesgo en lo público-Seguridad y privacidad de la información-</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Inducción UAECD </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Inducción y re inducción para los servidores de GCAU</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Negociación colectiva</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Normatividad Catastral para no catastrastrales</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Rendición de cuentas</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Congresos</a:t>
            </a:r>
          </a:p>
          <a:p>
            <a:pPr marL="285750" indent="-285750">
              <a:buFont typeface="Arial" panose="020B0604020202020204" pitchFamily="34" charset="0"/>
              <a:buChar char="•"/>
              <a:defRPr/>
            </a:pPr>
            <a:r>
              <a:rPr lang="es-ES" sz="1400" dirty="0">
                <a:solidFill>
                  <a:schemeClr val="bg2">
                    <a:lumMod val="50000"/>
                  </a:schemeClr>
                </a:solidFill>
                <a:latin typeface="Calibri" panose="020F0502020204030204"/>
              </a:rPr>
              <a:t>V Congreso Distrital de Talento Humano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es-ES" sz="16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343 servidores (as)  capacitados </a:t>
            </a:r>
            <a:endParaRPr kumimoji="0" lang="es-CO" sz="16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F8F350DF-5E8F-4FB7-998F-D211E632D621}"/>
              </a:ext>
            </a:extLst>
          </p:cNvPr>
          <p:cNvSpPr txBox="1"/>
          <p:nvPr/>
        </p:nvSpPr>
        <p:spPr>
          <a:xfrm>
            <a:off x="5609230" y="1323355"/>
            <a:ext cx="3284306" cy="4832092"/>
          </a:xfrm>
          <a:prstGeom prst="rect">
            <a:avLst/>
          </a:prstGeom>
          <a:noFill/>
          <a:ln w="28575">
            <a:solidFill>
              <a:schemeClr val="accent2">
                <a:lumMod val="60000"/>
                <a:lumOff val="40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Acciones en la línea del HACER: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Cursos</a:t>
            </a:r>
            <a:endPar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chemeClr val="bg2">
                    <a:lumMod val="50000"/>
                  </a:schemeClr>
                </a:solidFill>
                <a:latin typeface="Calibri" panose="020F0502020204030204"/>
              </a:rPr>
              <a:t>Contratación</a:t>
            </a: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Estatal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Herramientas para el Teletrabajo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Herramientas útiles para la vida laboral  - Herramienta Teams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Ingles -curso virtual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Integridad y ética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Lenguaje claro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Orientación al usuario y al ciudadano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 Programa de Formación en Gestión Catastral Físico, Jurídico y Valuatorio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Servicio al Cliente mediante comunicación telefónica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Capacitación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Impactos ambientales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Organización de documentos electrónicos-sensibilización y capacitación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      </a:t>
            </a:r>
            <a:r>
              <a:rPr kumimoji="0" lang="es-ES" sz="1600" b="1" i="0" u="none" strike="noStrike" kern="1200" cap="none" spc="0" normalizeH="0" baseline="0" noProof="0" dirty="0">
                <a:ln>
                  <a:noFill/>
                </a:ln>
                <a:solidFill>
                  <a:schemeClr val="accent4">
                    <a:lumMod val="75000"/>
                  </a:schemeClr>
                </a:solidFill>
                <a:effectLst/>
                <a:uLnTx/>
                <a:uFillTx/>
                <a:latin typeface="Calibri" panose="020F0502020204030204"/>
                <a:ea typeface="+mn-ea"/>
                <a:cs typeface="+mn-cs"/>
              </a:rPr>
              <a:t>318 servidores (as)capacitados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9DC7C3BE-DF2F-47E3-8BD6-4312AE35EE9E}"/>
              </a:ext>
            </a:extLst>
          </p:cNvPr>
          <p:cNvSpPr txBox="1"/>
          <p:nvPr/>
        </p:nvSpPr>
        <p:spPr>
          <a:xfrm>
            <a:off x="9062113" y="2567519"/>
            <a:ext cx="2634018" cy="2954655"/>
          </a:xfrm>
          <a:prstGeom prst="rect">
            <a:avLst/>
          </a:prstGeom>
          <a:noFill/>
          <a:ln w="28575">
            <a:solidFill>
              <a:schemeClr val="accent2">
                <a:lumMod val="60000"/>
                <a:lumOff val="40000"/>
              </a:schemeClr>
            </a:solidFill>
            <a:prstDash val="sysDash"/>
          </a:ln>
        </p:spPr>
        <p:txBody>
          <a:bodyPr wrap="square" rtlCol="0">
            <a:spAutoFit/>
          </a:bodyPr>
          <a:lstStyle>
            <a:defPPr>
              <a:defRPr lang="es-CO"/>
            </a:defPPr>
            <a:lvl1pPr>
              <a:defRPr sz="1400">
                <a:solidFill>
                  <a:schemeClr val="bg2">
                    <a:lumMod val="50000"/>
                  </a:schemeClr>
                </a:solidFill>
                <a:latin typeface="Calibri" panose="020F0502020204030204"/>
              </a:defRPr>
            </a:lvl1pPr>
          </a:lstStyle>
          <a:p>
            <a:r>
              <a:rPr lang="es-CO" dirty="0"/>
              <a:t>Acciones en la línea del SER:</a:t>
            </a:r>
          </a:p>
          <a:p>
            <a:r>
              <a:rPr lang="es-CO" dirty="0"/>
              <a:t>Cursos</a:t>
            </a:r>
          </a:p>
          <a:p>
            <a:r>
              <a:rPr lang="es-ES" dirty="0"/>
              <a:t>Comunicación Asertiva-Transformación Creativa del Conflicto-</a:t>
            </a:r>
          </a:p>
          <a:p>
            <a:r>
              <a:rPr lang="es-ES" dirty="0"/>
              <a:t>Derechos Humanos</a:t>
            </a:r>
          </a:p>
          <a:p>
            <a:r>
              <a:rPr lang="es-ES" dirty="0"/>
              <a:t>Negociación</a:t>
            </a:r>
          </a:p>
          <a:p>
            <a:r>
              <a:rPr lang="es-ES" dirty="0"/>
              <a:t>Talleres </a:t>
            </a:r>
          </a:p>
          <a:p>
            <a:r>
              <a:rPr lang="es-ES" dirty="0"/>
              <a:t>Taller Integrando mis Valores</a:t>
            </a:r>
          </a:p>
          <a:p>
            <a:endParaRPr lang="es-ES" dirty="0"/>
          </a:p>
          <a:p>
            <a:r>
              <a:rPr lang="es-ES" dirty="0"/>
              <a:t>     </a:t>
            </a:r>
            <a:r>
              <a:rPr lang="es-ES" sz="1600" b="1" dirty="0">
                <a:solidFill>
                  <a:schemeClr val="accent4">
                    <a:lumMod val="75000"/>
                  </a:schemeClr>
                </a:solidFill>
              </a:rPr>
              <a:t>56 servidores (as) Capacitados </a:t>
            </a:r>
          </a:p>
          <a:p>
            <a:endParaRPr lang="es-ES" dirty="0"/>
          </a:p>
        </p:txBody>
      </p:sp>
    </p:spTree>
    <p:extLst>
      <p:ext uri="{BB962C8B-B14F-4D97-AF65-F5344CB8AC3E}">
        <p14:creationId xmlns:p14="http://schemas.microsoft.com/office/powerpoint/2010/main" val="2977802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105897" y="2650398"/>
            <a:ext cx="6944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Gestión Contractual</a:t>
            </a: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482857"/>
            <a:ext cx="6318135" cy="4212090"/>
          </a:xfrm>
          <a:prstGeom prst="rect">
            <a:avLst/>
          </a:prstGeom>
        </p:spPr>
      </p:pic>
      <p:sp>
        <p:nvSpPr>
          <p:cNvPr id="6" name="Rectángulo 5">
            <a:extLst>
              <a:ext uri="{FF2B5EF4-FFF2-40B4-BE49-F238E27FC236}">
                <a16:creationId xmlns:a16="http://schemas.microsoft.com/office/drawing/2014/main" id="{7C4564C1-CACD-4F47-AAF5-DC0051DF229C}"/>
              </a:ext>
            </a:extLst>
          </p:cNvPr>
          <p:cNvSpPr/>
          <p:nvPr/>
        </p:nvSpPr>
        <p:spPr>
          <a:xfrm>
            <a:off x="6874615" y="2186269"/>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864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5017F-BB61-48F2-82D1-47E036631D4D}"/>
              </a:ext>
            </a:extLst>
          </p:cNvPr>
          <p:cNvSpPr>
            <a:spLocks noGrp="1"/>
          </p:cNvSpPr>
          <p:nvPr>
            <p:ph type="title"/>
          </p:nvPr>
        </p:nvSpPr>
        <p:spPr>
          <a:xfrm>
            <a:off x="9353909" y="559746"/>
            <a:ext cx="5676181" cy="687298"/>
          </a:xfrm>
        </p:spPr>
        <p:txBody>
          <a:bodyPr/>
          <a:lstStyle/>
          <a:p>
            <a:r>
              <a:rPr lang="es-CO" sz="2000" dirty="0">
                <a:solidFill>
                  <a:srgbClr val="C00000"/>
                </a:solidFill>
                <a:latin typeface="+mn-lt"/>
                <a:ea typeface="+mn-ea"/>
                <a:cs typeface="+mn-cs"/>
              </a:rPr>
              <a:t>Gestión Contractual </a:t>
            </a:r>
            <a:br>
              <a:rPr lang="es-CO" sz="2000" b="1" dirty="0"/>
            </a:br>
            <a:r>
              <a:rPr lang="es-CO" sz="2000" b="1" dirty="0"/>
              <a:t>         </a:t>
            </a:r>
          </a:p>
        </p:txBody>
      </p:sp>
      <p:graphicFrame>
        <p:nvGraphicFramePr>
          <p:cNvPr id="4" name="Tabla 3">
            <a:extLst>
              <a:ext uri="{FF2B5EF4-FFF2-40B4-BE49-F238E27FC236}">
                <a16:creationId xmlns:a16="http://schemas.microsoft.com/office/drawing/2014/main" id="{9AB36D1A-F99A-4C43-851C-BEDEBC203D66}"/>
              </a:ext>
            </a:extLst>
          </p:cNvPr>
          <p:cNvGraphicFramePr>
            <a:graphicFrameLocks noGrp="1"/>
          </p:cNvGraphicFramePr>
          <p:nvPr>
            <p:extLst>
              <p:ext uri="{D42A27DB-BD31-4B8C-83A1-F6EECF244321}">
                <p14:modId xmlns:p14="http://schemas.microsoft.com/office/powerpoint/2010/main" val="3833109269"/>
              </p:ext>
            </p:extLst>
          </p:nvPr>
        </p:nvGraphicFramePr>
        <p:xfrm>
          <a:off x="224288" y="1465450"/>
          <a:ext cx="5219700" cy="4306694"/>
        </p:xfrm>
        <a:graphic>
          <a:graphicData uri="http://schemas.openxmlformats.org/drawingml/2006/table">
            <a:tbl>
              <a:tblPr firstRow="1" lastRow="1" bandRow="1">
                <a:tableStyleId>{5DA37D80-6434-44D0-A028-1B22A696006F}</a:tableStyleId>
              </a:tblPr>
              <a:tblGrid>
                <a:gridCol w="3480838">
                  <a:extLst>
                    <a:ext uri="{9D8B030D-6E8A-4147-A177-3AD203B41FA5}">
                      <a16:colId xmlns:a16="http://schemas.microsoft.com/office/drawing/2014/main" val="1528703912"/>
                    </a:ext>
                  </a:extLst>
                </a:gridCol>
                <a:gridCol w="1738862">
                  <a:extLst>
                    <a:ext uri="{9D8B030D-6E8A-4147-A177-3AD203B41FA5}">
                      <a16:colId xmlns:a16="http://schemas.microsoft.com/office/drawing/2014/main" val="822417018"/>
                    </a:ext>
                  </a:extLst>
                </a:gridCol>
              </a:tblGrid>
              <a:tr h="795855">
                <a:tc>
                  <a:txBody>
                    <a:bodyPr/>
                    <a:lstStyle/>
                    <a:p>
                      <a:pPr algn="ctr" fontAlgn="ctr"/>
                      <a:r>
                        <a:rPr lang="es-CO" sz="1600" u="none" strike="noStrike" dirty="0">
                          <a:solidFill>
                            <a:schemeClr val="bg1"/>
                          </a:solidFill>
                          <a:effectLst/>
                        </a:rPr>
                        <a:t>MODALIDAD</a:t>
                      </a:r>
                      <a:endParaRPr lang="es-CO" sz="1600" b="1" i="0" u="none" strike="noStrike" dirty="0">
                        <a:solidFill>
                          <a:schemeClr val="bg1"/>
                        </a:solidFill>
                        <a:effectLst/>
                        <a:latin typeface="Calibri" panose="020F0502020204030204" pitchFamily="34" charset="0"/>
                      </a:endParaRPr>
                    </a:p>
                  </a:txBody>
                  <a:tcPr marL="0" marR="0" marT="0" marB="0" anchor="ctr">
                    <a:solidFill>
                      <a:srgbClr val="C00000"/>
                    </a:solidFill>
                  </a:tcPr>
                </a:tc>
                <a:tc>
                  <a:txBody>
                    <a:bodyPr/>
                    <a:lstStyle/>
                    <a:p>
                      <a:pPr algn="ctr" fontAlgn="ctr"/>
                      <a:r>
                        <a:rPr lang="es-CO" sz="1600" u="none" strike="noStrike" dirty="0">
                          <a:solidFill>
                            <a:schemeClr val="bg1"/>
                          </a:solidFill>
                          <a:effectLst/>
                        </a:rPr>
                        <a:t>CANTIDAD DE CONTRATOS SUSCRITOS</a:t>
                      </a:r>
                      <a:endParaRPr lang="es-CO" sz="1600" b="1" i="0" u="none" strike="noStrike" dirty="0">
                        <a:solidFill>
                          <a:schemeClr val="bg1"/>
                        </a:solidFill>
                        <a:effectLst/>
                        <a:latin typeface="Calibri" panose="020F0502020204030204" pitchFamily="34" charset="0"/>
                      </a:endParaRPr>
                    </a:p>
                  </a:txBody>
                  <a:tcPr marL="0" marR="0" marT="0" marB="0" anchor="ctr">
                    <a:solidFill>
                      <a:srgbClr val="C00000"/>
                    </a:solidFill>
                  </a:tcPr>
                </a:tc>
                <a:extLst>
                  <a:ext uri="{0D108BD9-81ED-4DB2-BD59-A6C34878D82A}">
                    <a16:rowId xmlns:a16="http://schemas.microsoft.com/office/drawing/2014/main" val="661301006"/>
                  </a:ext>
                </a:extLst>
              </a:tr>
              <a:tr h="331141">
                <a:tc>
                  <a:txBody>
                    <a:bodyPr/>
                    <a:lstStyle/>
                    <a:p>
                      <a:pPr algn="l" fontAlgn="b"/>
                      <a:r>
                        <a:rPr lang="es-CO" sz="1600" u="none" strike="noStrike">
                          <a:effectLst/>
                        </a:rPr>
                        <a:t>Licitación pública</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600" u="none" strike="noStrike" dirty="0">
                          <a:effectLst/>
                        </a:rPr>
                        <a:t>1</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70671345"/>
                  </a:ext>
                </a:extLst>
              </a:tr>
              <a:tr h="331141">
                <a:tc>
                  <a:txBody>
                    <a:bodyPr/>
                    <a:lstStyle/>
                    <a:p>
                      <a:pPr algn="l" fontAlgn="b"/>
                      <a:r>
                        <a:rPr lang="es-CO" sz="1600" u="none" strike="noStrike" dirty="0">
                          <a:effectLst/>
                        </a:rPr>
                        <a:t>Acuerdo Marco de Precios</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600" u="none" strike="noStrike" dirty="0">
                          <a:effectLst/>
                        </a:rPr>
                        <a:t>13</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545528471"/>
                  </a:ext>
                </a:extLst>
              </a:tr>
              <a:tr h="530570">
                <a:tc>
                  <a:txBody>
                    <a:bodyPr/>
                    <a:lstStyle/>
                    <a:p>
                      <a:pPr algn="l" fontAlgn="b"/>
                      <a:r>
                        <a:rPr lang="es-CO" sz="1600" u="none" strike="noStrike">
                          <a:effectLst/>
                        </a:rPr>
                        <a:t>Instrumento de Agregación de Demanda</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600" u="none" strike="noStrike" dirty="0">
                          <a:effectLst/>
                        </a:rPr>
                        <a:t>11</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53020934"/>
                  </a:ext>
                </a:extLst>
              </a:tr>
              <a:tr h="331141">
                <a:tc>
                  <a:txBody>
                    <a:bodyPr/>
                    <a:lstStyle/>
                    <a:p>
                      <a:pPr algn="l" fontAlgn="b"/>
                      <a:r>
                        <a:rPr lang="es-CO" sz="1600" u="none" strike="noStrike" dirty="0" err="1">
                          <a:effectLst/>
                        </a:rPr>
                        <a:t>MÍnima</a:t>
                      </a:r>
                      <a:r>
                        <a:rPr lang="es-CO" sz="1600" u="none" strike="noStrike" dirty="0">
                          <a:effectLst/>
                        </a:rPr>
                        <a:t> Cuantía grandes superficies</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600" u="none" strike="noStrike" dirty="0">
                          <a:effectLst/>
                        </a:rPr>
                        <a:t>1</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777578138"/>
                  </a:ext>
                </a:extLst>
              </a:tr>
              <a:tr h="331141">
                <a:tc>
                  <a:txBody>
                    <a:bodyPr/>
                    <a:lstStyle/>
                    <a:p>
                      <a:pPr algn="l" fontAlgn="b"/>
                      <a:r>
                        <a:rPr lang="es-CO" sz="1600" u="none" strike="noStrike">
                          <a:effectLst/>
                        </a:rPr>
                        <a:t>Selección abreviada - Subasta Inversa</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600" u="none" strike="noStrike" dirty="0">
                          <a:effectLst/>
                        </a:rPr>
                        <a:t>5</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3435814"/>
                  </a:ext>
                </a:extLst>
              </a:tr>
              <a:tr h="331141">
                <a:tc>
                  <a:txBody>
                    <a:bodyPr/>
                    <a:lstStyle/>
                    <a:p>
                      <a:pPr algn="l" fontAlgn="b"/>
                      <a:r>
                        <a:rPr lang="es-CO" sz="1600" u="none" strike="noStrike" dirty="0">
                          <a:effectLst/>
                        </a:rPr>
                        <a:t>Selección abreviada - Menor Cuantía</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600" u="none" strike="noStrike" dirty="0">
                          <a:effectLst/>
                        </a:rPr>
                        <a:t>3</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2572711523"/>
                  </a:ext>
                </a:extLst>
              </a:tr>
              <a:tr h="331141">
                <a:tc>
                  <a:txBody>
                    <a:bodyPr/>
                    <a:lstStyle/>
                    <a:p>
                      <a:pPr algn="l" fontAlgn="b"/>
                      <a:r>
                        <a:rPr lang="es-CO" sz="1600" u="none" strike="noStrike">
                          <a:effectLst/>
                        </a:rPr>
                        <a:t>Concurso de méritos abiertos</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600" u="none" strike="noStrike" dirty="0">
                          <a:effectLst/>
                        </a:rPr>
                        <a:t>1</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73951256"/>
                  </a:ext>
                </a:extLst>
              </a:tr>
              <a:tr h="331141">
                <a:tc>
                  <a:txBody>
                    <a:bodyPr/>
                    <a:lstStyle/>
                    <a:p>
                      <a:pPr algn="l" fontAlgn="b"/>
                      <a:r>
                        <a:rPr lang="es-CO" sz="1600" u="none" strike="noStrike" dirty="0">
                          <a:effectLst/>
                        </a:rPr>
                        <a:t>Mínima cuantía</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600" u="none" strike="noStrike" dirty="0">
                          <a:effectLst/>
                        </a:rPr>
                        <a:t>6</a:t>
                      </a:r>
                      <a:endParaRPr lang="es-CO" sz="16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570312441"/>
                  </a:ext>
                </a:extLst>
              </a:tr>
              <a:tr h="331141">
                <a:tc>
                  <a:txBody>
                    <a:bodyPr/>
                    <a:lstStyle/>
                    <a:p>
                      <a:pPr algn="l" fontAlgn="b"/>
                      <a:r>
                        <a:rPr lang="es-CO" sz="1600" u="none" strike="noStrike">
                          <a:effectLst/>
                        </a:rPr>
                        <a:t>Contratación directa</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600" u="none" strike="noStrike" dirty="0">
                          <a:effectLst/>
                        </a:rPr>
                        <a:t>283</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5335754"/>
                  </a:ext>
                </a:extLst>
              </a:tr>
              <a:tr h="331141">
                <a:tc>
                  <a:txBody>
                    <a:bodyPr/>
                    <a:lstStyle/>
                    <a:p>
                      <a:pPr algn="l" fontAlgn="b"/>
                      <a:r>
                        <a:rPr lang="es-CO" sz="1600" u="none" strike="noStrike" dirty="0">
                          <a:solidFill>
                            <a:schemeClr val="bg1"/>
                          </a:solidFill>
                          <a:effectLst/>
                        </a:rPr>
                        <a:t>Total general</a:t>
                      </a:r>
                      <a:endParaRPr lang="es-CO" sz="1600" b="1" i="0" u="none" strike="noStrike" dirty="0">
                        <a:solidFill>
                          <a:schemeClr val="bg1"/>
                        </a:solidFill>
                        <a:effectLst/>
                        <a:latin typeface="Calibri" panose="020F0502020204030204" pitchFamily="34" charset="0"/>
                      </a:endParaRPr>
                    </a:p>
                  </a:txBody>
                  <a:tcPr marL="0" marR="0" marT="0" marB="0" anchor="b">
                    <a:solidFill>
                      <a:srgbClr val="C00000"/>
                    </a:solidFill>
                  </a:tcPr>
                </a:tc>
                <a:tc>
                  <a:txBody>
                    <a:bodyPr/>
                    <a:lstStyle/>
                    <a:p>
                      <a:pPr algn="ctr" fontAlgn="b"/>
                      <a:r>
                        <a:rPr lang="es-CO" sz="1600" u="none" strike="noStrike" dirty="0">
                          <a:solidFill>
                            <a:schemeClr val="bg1"/>
                          </a:solidFill>
                          <a:effectLst/>
                        </a:rPr>
                        <a:t>324</a:t>
                      </a:r>
                      <a:endParaRPr lang="es-CO" sz="1600" b="1" i="0" u="none" strike="noStrike" dirty="0">
                        <a:solidFill>
                          <a:schemeClr val="bg1"/>
                        </a:solidFill>
                        <a:effectLst/>
                        <a:latin typeface="Calibri" panose="020F0502020204030204" pitchFamily="34" charset="0"/>
                      </a:endParaRPr>
                    </a:p>
                  </a:txBody>
                  <a:tcPr marL="0" marR="0" marT="0" marB="0" anchor="b">
                    <a:solidFill>
                      <a:srgbClr val="C00000"/>
                    </a:solidFill>
                  </a:tcPr>
                </a:tc>
                <a:extLst>
                  <a:ext uri="{0D108BD9-81ED-4DB2-BD59-A6C34878D82A}">
                    <a16:rowId xmlns:a16="http://schemas.microsoft.com/office/drawing/2014/main" val="1899479268"/>
                  </a:ext>
                </a:extLst>
              </a:tr>
            </a:tbl>
          </a:graphicData>
        </a:graphic>
      </p:graphicFrame>
      <p:pic>
        <p:nvPicPr>
          <p:cNvPr id="7" name="Picture 4">
            <a:extLst>
              <a:ext uri="{FF2B5EF4-FFF2-40B4-BE49-F238E27FC236}">
                <a16:creationId xmlns:a16="http://schemas.microsoft.com/office/drawing/2014/main" id="{D7EF8BFA-4BA6-45A4-8646-AAAF01C582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973929"/>
            <a:ext cx="3345489" cy="518946"/>
          </a:xfrm>
          <a:prstGeom prst="rect">
            <a:avLst/>
          </a:prstGeom>
        </p:spPr>
      </p:pic>
      <p:graphicFrame>
        <p:nvGraphicFramePr>
          <p:cNvPr id="8" name="Tabla 7">
            <a:extLst>
              <a:ext uri="{FF2B5EF4-FFF2-40B4-BE49-F238E27FC236}">
                <a16:creationId xmlns:a16="http://schemas.microsoft.com/office/drawing/2014/main" id="{2C437954-2AC2-4033-B28E-3328DEEDE27D}"/>
              </a:ext>
            </a:extLst>
          </p:cNvPr>
          <p:cNvGraphicFramePr>
            <a:graphicFrameLocks noGrp="1"/>
          </p:cNvGraphicFramePr>
          <p:nvPr/>
        </p:nvGraphicFramePr>
        <p:xfrm>
          <a:off x="6076951" y="1465450"/>
          <a:ext cx="5786526" cy="4306694"/>
        </p:xfrm>
        <a:graphic>
          <a:graphicData uri="http://schemas.openxmlformats.org/drawingml/2006/table">
            <a:tbl>
              <a:tblPr firstRow="1" lastRow="1" bandRow="1">
                <a:tableStyleId>{5DA37D80-6434-44D0-A028-1B22A696006F}</a:tableStyleId>
              </a:tblPr>
              <a:tblGrid>
                <a:gridCol w="3249769">
                  <a:extLst>
                    <a:ext uri="{9D8B030D-6E8A-4147-A177-3AD203B41FA5}">
                      <a16:colId xmlns:a16="http://schemas.microsoft.com/office/drawing/2014/main" val="2892936739"/>
                    </a:ext>
                  </a:extLst>
                </a:gridCol>
                <a:gridCol w="2536757">
                  <a:extLst>
                    <a:ext uri="{9D8B030D-6E8A-4147-A177-3AD203B41FA5}">
                      <a16:colId xmlns:a16="http://schemas.microsoft.com/office/drawing/2014/main" val="1202396069"/>
                    </a:ext>
                  </a:extLst>
                </a:gridCol>
              </a:tblGrid>
              <a:tr h="226668">
                <a:tc>
                  <a:txBody>
                    <a:bodyPr/>
                    <a:lstStyle/>
                    <a:p>
                      <a:pPr algn="l" fontAlgn="b"/>
                      <a:r>
                        <a:rPr lang="es-CO" sz="1400" u="none" strike="noStrike" dirty="0">
                          <a:solidFill>
                            <a:schemeClr val="bg1"/>
                          </a:solidFill>
                          <a:effectLst/>
                        </a:rPr>
                        <a:t>NATURALEZA DEL CONTRATO</a:t>
                      </a:r>
                      <a:endParaRPr lang="es-CO" sz="1400" b="1" i="0" u="none" strike="noStrike" dirty="0">
                        <a:solidFill>
                          <a:schemeClr val="bg1"/>
                        </a:solidFill>
                        <a:effectLst/>
                        <a:latin typeface="Calibri" panose="020F0502020204030204" pitchFamily="34" charset="0"/>
                      </a:endParaRPr>
                    </a:p>
                  </a:txBody>
                  <a:tcPr marL="0" marR="0" marT="0" marB="0" anchor="b">
                    <a:solidFill>
                      <a:srgbClr val="C00000"/>
                    </a:solidFill>
                  </a:tcPr>
                </a:tc>
                <a:tc>
                  <a:txBody>
                    <a:bodyPr/>
                    <a:lstStyle/>
                    <a:p>
                      <a:pPr algn="ctr" fontAlgn="b"/>
                      <a:r>
                        <a:rPr lang="es-CO" sz="1400" u="none" strike="noStrike" dirty="0">
                          <a:solidFill>
                            <a:schemeClr val="bg1"/>
                          </a:solidFill>
                          <a:effectLst/>
                        </a:rPr>
                        <a:t>CANTIDAD DE CONTRATOS</a:t>
                      </a:r>
                      <a:endParaRPr lang="es-CO" sz="1400" b="1" i="0" u="none" strike="noStrike" dirty="0">
                        <a:solidFill>
                          <a:schemeClr val="bg1"/>
                        </a:solidFill>
                        <a:effectLst/>
                        <a:latin typeface="Calibri" panose="020F0502020204030204" pitchFamily="34" charset="0"/>
                      </a:endParaRPr>
                    </a:p>
                  </a:txBody>
                  <a:tcPr marL="0" marR="0" marT="0" marB="0" anchor="b">
                    <a:solidFill>
                      <a:srgbClr val="C00000"/>
                    </a:solidFill>
                  </a:tcPr>
                </a:tc>
                <a:extLst>
                  <a:ext uri="{0D108BD9-81ED-4DB2-BD59-A6C34878D82A}">
                    <a16:rowId xmlns:a16="http://schemas.microsoft.com/office/drawing/2014/main" val="2701203432"/>
                  </a:ext>
                </a:extLst>
              </a:tr>
              <a:tr h="226668">
                <a:tc>
                  <a:txBody>
                    <a:bodyPr/>
                    <a:lstStyle/>
                    <a:p>
                      <a:pPr algn="l" fontAlgn="b"/>
                      <a:r>
                        <a:rPr lang="es-CO" sz="1400" u="none" strike="noStrike" dirty="0">
                          <a:effectLst/>
                        </a:rPr>
                        <a:t>Contrato de Obra</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310304"/>
                  </a:ext>
                </a:extLst>
              </a:tr>
              <a:tr h="226668">
                <a:tc>
                  <a:txBody>
                    <a:bodyPr/>
                    <a:lstStyle/>
                    <a:p>
                      <a:pPr algn="l" fontAlgn="b"/>
                      <a:r>
                        <a:rPr lang="es-CO" sz="1400" u="none" strike="noStrike" dirty="0">
                          <a:effectLst/>
                        </a:rPr>
                        <a:t>Compraventa (Bienes Muebles) </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11</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348706811"/>
                  </a:ext>
                </a:extLst>
              </a:tr>
              <a:tr h="226668">
                <a:tc>
                  <a:txBody>
                    <a:bodyPr/>
                    <a:lstStyle/>
                    <a:p>
                      <a:pPr algn="l" fontAlgn="b"/>
                      <a:r>
                        <a:rPr lang="es-CO" sz="1400" u="none" strike="noStrike" dirty="0">
                          <a:effectLst/>
                        </a:rPr>
                        <a:t>Arrendamiento de bienes muebles </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5292837"/>
                  </a:ext>
                </a:extLst>
              </a:tr>
              <a:tr h="226668">
                <a:tc>
                  <a:txBody>
                    <a:bodyPr/>
                    <a:lstStyle/>
                    <a:p>
                      <a:pPr algn="l" fontAlgn="b"/>
                      <a:r>
                        <a:rPr lang="es-CO" sz="1400" u="none" strike="noStrike" dirty="0">
                          <a:effectLst/>
                        </a:rPr>
                        <a:t>Consultoría (Interventoría) </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4119019977"/>
                  </a:ext>
                </a:extLst>
              </a:tr>
              <a:tr h="226668">
                <a:tc>
                  <a:txBody>
                    <a:bodyPr/>
                    <a:lstStyle/>
                    <a:p>
                      <a:pPr algn="l" fontAlgn="b"/>
                      <a:r>
                        <a:rPr lang="es-CO" sz="1400" u="none" strike="noStrike" dirty="0">
                          <a:effectLst/>
                        </a:rPr>
                        <a:t>Suministro de Bienes en general </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15</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85703972"/>
                  </a:ext>
                </a:extLst>
              </a:tr>
              <a:tr h="453337">
                <a:tc>
                  <a:txBody>
                    <a:bodyPr/>
                    <a:lstStyle/>
                    <a:p>
                      <a:pPr algn="l" fontAlgn="b"/>
                      <a:r>
                        <a:rPr lang="es-CO" sz="1400" u="none" strike="noStrike" dirty="0">
                          <a:effectLst/>
                        </a:rPr>
                        <a:t>Servicios de Mantenimiento y/o Reparación</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5</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274191855"/>
                  </a:ext>
                </a:extLst>
              </a:tr>
              <a:tr h="226668">
                <a:tc>
                  <a:txBody>
                    <a:bodyPr/>
                    <a:lstStyle/>
                    <a:p>
                      <a:pPr algn="l" fontAlgn="b"/>
                      <a:r>
                        <a:rPr lang="es-CO" sz="1400" u="none" strike="noStrike" dirty="0">
                          <a:effectLst/>
                        </a:rPr>
                        <a:t>Servicios de Impresión </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5572896"/>
                  </a:ext>
                </a:extLst>
              </a:tr>
              <a:tr h="226668">
                <a:tc>
                  <a:txBody>
                    <a:bodyPr/>
                    <a:lstStyle/>
                    <a:p>
                      <a:pPr algn="l" fontAlgn="b"/>
                      <a:r>
                        <a:rPr lang="es-CO" sz="1400" u="none" strike="noStrike" dirty="0">
                          <a:effectLst/>
                        </a:rPr>
                        <a:t>Servicios de Outsourcing </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609650754"/>
                  </a:ext>
                </a:extLst>
              </a:tr>
              <a:tr h="226668">
                <a:tc>
                  <a:txBody>
                    <a:bodyPr/>
                    <a:lstStyle/>
                    <a:p>
                      <a:pPr algn="l" fontAlgn="b"/>
                      <a:r>
                        <a:rPr lang="es-CO" sz="1400" u="none" strike="noStrike" dirty="0">
                          <a:effectLst/>
                        </a:rPr>
                        <a:t>Suministro de Servicio de Vigilancia </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1</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9761640"/>
                  </a:ext>
                </a:extLst>
              </a:tr>
              <a:tr h="226668">
                <a:tc>
                  <a:txBody>
                    <a:bodyPr/>
                    <a:lstStyle/>
                    <a:p>
                      <a:pPr algn="l" fontAlgn="b"/>
                      <a:r>
                        <a:rPr lang="es-CO" sz="1400" u="none" strike="noStrike" dirty="0">
                          <a:effectLst/>
                        </a:rPr>
                        <a:t>Servicios Profesionales </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184</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734253290"/>
                  </a:ext>
                </a:extLst>
              </a:tr>
              <a:tr h="226668">
                <a:tc>
                  <a:txBody>
                    <a:bodyPr/>
                    <a:lstStyle/>
                    <a:p>
                      <a:pPr algn="l" fontAlgn="b"/>
                      <a:r>
                        <a:rPr lang="es-CO" sz="1400" u="none" strike="noStrike" dirty="0">
                          <a:effectLst/>
                        </a:rPr>
                        <a:t>Servicios Apoyo a la Gestión de la Entidad</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86</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1918737"/>
                  </a:ext>
                </a:extLst>
              </a:tr>
              <a:tr h="226668">
                <a:tc>
                  <a:txBody>
                    <a:bodyPr/>
                    <a:lstStyle/>
                    <a:p>
                      <a:pPr algn="l" fontAlgn="b"/>
                      <a:r>
                        <a:rPr lang="es-CO" sz="1400" u="none" strike="noStrike" dirty="0">
                          <a:effectLst/>
                        </a:rPr>
                        <a:t>Otros Servicios </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11</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877363484"/>
                  </a:ext>
                </a:extLst>
              </a:tr>
              <a:tr h="226668">
                <a:tc>
                  <a:txBody>
                    <a:bodyPr/>
                    <a:lstStyle/>
                    <a:p>
                      <a:pPr algn="l" fontAlgn="b"/>
                      <a:r>
                        <a:rPr lang="es-CO" sz="1400" u="none" strike="noStrike" dirty="0">
                          <a:effectLst/>
                        </a:rPr>
                        <a:t>Convenio Interadministrativo </a:t>
                      </a:r>
                      <a:endParaRPr lang="es-CO"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2867790"/>
                  </a:ext>
                </a:extLst>
              </a:tr>
              <a:tr h="226668">
                <a:tc>
                  <a:txBody>
                    <a:bodyPr/>
                    <a:lstStyle/>
                    <a:p>
                      <a:pPr algn="l" fontAlgn="b"/>
                      <a:r>
                        <a:rPr lang="es-CO" sz="1400" u="none" strike="noStrike" dirty="0">
                          <a:effectLst/>
                        </a:rPr>
                        <a:t>Contrato Interadministrativo</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308854436"/>
                  </a:ext>
                </a:extLst>
              </a:tr>
              <a:tr h="453337">
                <a:tc>
                  <a:txBody>
                    <a:bodyPr/>
                    <a:lstStyle/>
                    <a:p>
                      <a:pPr algn="l" fontAlgn="b"/>
                      <a:r>
                        <a:rPr lang="es-CO" sz="1400" u="none" strike="noStrike">
                          <a:effectLst/>
                        </a:rPr>
                        <a:t>Convenio de Cooperación y Asistencia Técnica </a:t>
                      </a:r>
                      <a:endParaRPr lang="es-CO" sz="1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400" u="none" strike="noStrike" dirty="0">
                          <a:effectLst/>
                        </a:rPr>
                        <a:t>2</a:t>
                      </a:r>
                      <a:endParaRPr lang="es-CO"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1019540"/>
                  </a:ext>
                </a:extLst>
              </a:tr>
              <a:tr h="226668">
                <a:tc>
                  <a:txBody>
                    <a:bodyPr/>
                    <a:lstStyle/>
                    <a:p>
                      <a:pPr algn="l" fontAlgn="b"/>
                      <a:r>
                        <a:rPr lang="es-CO" sz="1400" u="none" strike="noStrike" dirty="0">
                          <a:solidFill>
                            <a:schemeClr val="bg1"/>
                          </a:solidFill>
                          <a:effectLst/>
                        </a:rPr>
                        <a:t>Total general</a:t>
                      </a:r>
                      <a:endParaRPr lang="es-CO" sz="1400" b="1" i="0" u="none" strike="noStrike" dirty="0">
                        <a:solidFill>
                          <a:schemeClr val="bg1"/>
                        </a:solidFill>
                        <a:effectLst/>
                        <a:latin typeface="Calibri" panose="020F0502020204030204" pitchFamily="34" charset="0"/>
                      </a:endParaRPr>
                    </a:p>
                  </a:txBody>
                  <a:tcPr marL="0" marR="0" marT="0" marB="0" anchor="b">
                    <a:solidFill>
                      <a:srgbClr val="C00000"/>
                    </a:solidFill>
                  </a:tcPr>
                </a:tc>
                <a:tc>
                  <a:txBody>
                    <a:bodyPr/>
                    <a:lstStyle/>
                    <a:p>
                      <a:pPr algn="ctr" fontAlgn="b"/>
                      <a:r>
                        <a:rPr lang="es-CO" sz="1400" u="none" strike="noStrike" dirty="0">
                          <a:solidFill>
                            <a:schemeClr val="bg1"/>
                          </a:solidFill>
                          <a:effectLst/>
                        </a:rPr>
                        <a:t>324</a:t>
                      </a:r>
                      <a:endParaRPr lang="es-CO" sz="1400" b="1" i="0" u="none" strike="noStrike" dirty="0">
                        <a:solidFill>
                          <a:schemeClr val="bg1"/>
                        </a:solidFill>
                        <a:effectLst/>
                        <a:latin typeface="Calibri" panose="020F0502020204030204" pitchFamily="34" charset="0"/>
                      </a:endParaRPr>
                    </a:p>
                  </a:txBody>
                  <a:tcPr marL="0" marR="0" marT="0" marB="0" anchor="b">
                    <a:solidFill>
                      <a:srgbClr val="C00000"/>
                    </a:solidFill>
                  </a:tcPr>
                </a:tc>
                <a:extLst>
                  <a:ext uri="{0D108BD9-81ED-4DB2-BD59-A6C34878D82A}">
                    <a16:rowId xmlns:a16="http://schemas.microsoft.com/office/drawing/2014/main" val="1537827186"/>
                  </a:ext>
                </a:extLst>
              </a:tr>
            </a:tbl>
          </a:graphicData>
        </a:graphic>
      </p:graphicFrame>
      <p:sp>
        <p:nvSpPr>
          <p:cNvPr id="6" name="CuadroTexto 5">
            <a:extLst>
              <a:ext uri="{FF2B5EF4-FFF2-40B4-BE49-F238E27FC236}">
                <a16:creationId xmlns:a16="http://schemas.microsoft.com/office/drawing/2014/main" id="{2241E793-654C-42EF-A4DA-AB024F8A4DF0}"/>
              </a:ext>
            </a:extLst>
          </p:cNvPr>
          <p:cNvSpPr txBox="1"/>
          <p:nvPr/>
        </p:nvSpPr>
        <p:spPr>
          <a:xfrm>
            <a:off x="224288" y="5864070"/>
            <a:ext cx="3899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*Fecha de corte septiembre 30 de 2020</a:t>
            </a:r>
          </a:p>
        </p:txBody>
      </p:sp>
    </p:spTree>
    <p:extLst>
      <p:ext uri="{BB962C8B-B14F-4D97-AF65-F5344CB8AC3E}">
        <p14:creationId xmlns:p14="http://schemas.microsoft.com/office/powerpoint/2010/main" val="1511934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324104" y="2559902"/>
            <a:ext cx="560883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Transparencia y servicio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a la ciudadanía</a:t>
            </a:r>
          </a:p>
        </p:txBody>
      </p:sp>
      <p:pic>
        <p:nvPicPr>
          <p:cNvPr id="9218" name="Picture 2" descr="Vista previa de 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61673"/>
            <a:ext cx="6992931" cy="245845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C4564C1-CACD-4F47-AAF5-DC0051DF229C}"/>
              </a:ext>
            </a:extLst>
          </p:cNvPr>
          <p:cNvSpPr/>
          <p:nvPr/>
        </p:nvSpPr>
        <p:spPr>
          <a:xfrm>
            <a:off x="7121698" y="2217064"/>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30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E8C84-4A2C-40C4-A663-FFF93D296EE0}"/>
              </a:ext>
            </a:extLst>
          </p:cNvPr>
          <p:cNvSpPr>
            <a:spLocks noGrp="1"/>
          </p:cNvSpPr>
          <p:nvPr>
            <p:ph type="title"/>
          </p:nvPr>
        </p:nvSpPr>
        <p:spPr>
          <a:xfrm>
            <a:off x="5314459" y="581224"/>
            <a:ext cx="7917366" cy="1325563"/>
          </a:xfrm>
        </p:spPr>
        <p:txBody>
          <a:bodyPr/>
          <a:lstStyle/>
          <a:p>
            <a:pPr algn="ctr"/>
            <a:r>
              <a:rPr lang="es-ES" sz="2000" dirty="0">
                <a:solidFill>
                  <a:srgbClr val="C00000"/>
                </a:solidFill>
                <a:latin typeface="+mn-lt"/>
                <a:ea typeface="+mn-ea"/>
                <a:cs typeface="+mn-cs"/>
              </a:rPr>
              <a:t>Transparencia y acceso a la información pública</a:t>
            </a:r>
            <a:endParaRPr lang="es-CO" sz="2000" dirty="0">
              <a:solidFill>
                <a:srgbClr val="C00000"/>
              </a:solidFill>
              <a:latin typeface="+mn-lt"/>
              <a:ea typeface="+mn-ea"/>
              <a:cs typeface="+mn-cs"/>
            </a:endParaRPr>
          </a:p>
        </p:txBody>
      </p:sp>
      <p:pic>
        <p:nvPicPr>
          <p:cNvPr id="5" name="Imagen 4">
            <a:extLst>
              <a:ext uri="{FF2B5EF4-FFF2-40B4-BE49-F238E27FC236}">
                <a16:creationId xmlns:a16="http://schemas.microsoft.com/office/drawing/2014/main" id="{BD959A0F-00AF-47CC-B9A6-73D02FCC68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600" y="1628114"/>
            <a:ext cx="11054262" cy="1044706"/>
          </a:xfrm>
          <a:prstGeom prst="rect">
            <a:avLst/>
          </a:prstGeom>
        </p:spPr>
      </p:pic>
      <p:sp>
        <p:nvSpPr>
          <p:cNvPr id="9" name="Subtítulo 6">
            <a:extLst>
              <a:ext uri="{FF2B5EF4-FFF2-40B4-BE49-F238E27FC236}">
                <a16:creationId xmlns:a16="http://schemas.microsoft.com/office/drawing/2014/main" id="{3BEAC501-BA22-4587-966B-F5E11C61B49F}"/>
              </a:ext>
            </a:extLst>
          </p:cNvPr>
          <p:cNvSpPr>
            <a:spLocks noGrp="1"/>
          </p:cNvSpPr>
          <p:nvPr>
            <p:ph idx="1"/>
          </p:nvPr>
        </p:nvSpPr>
        <p:spPr>
          <a:xfrm>
            <a:off x="776377" y="3056928"/>
            <a:ext cx="10515600" cy="2355463"/>
          </a:xfrm>
          <a:ln w="25400">
            <a:solidFill>
              <a:schemeClr val="accent4">
                <a:lumMod val="60000"/>
                <a:lumOff val="40000"/>
              </a:schemeClr>
            </a:solidFill>
            <a:prstDash val="dash"/>
          </a:ln>
        </p:spPr>
        <p:txBody>
          <a:bodyPr/>
          <a:lstStyle/>
          <a:p>
            <a:pPr algn="just"/>
            <a:r>
              <a:rPr lang="es-ES" sz="2000" dirty="0">
                <a:solidFill>
                  <a:schemeClr val="bg2">
                    <a:lumMod val="50000"/>
                  </a:schemeClr>
                </a:solidFill>
              </a:rPr>
              <a:t>En cumplimiento de la Ley 1712 de 2014, el Decreto 103 de 2015 y la Resolución 3564 de 2015, la Unidad Administrativa Especial de Catastro Distrital pone a disposición de la ciudadanía la información que produce, en el espacio de Transparencia y Acceso a la Información Pública de la página web. Allí se pueden encontrar los planes de la entidad y sus seguimientos, la ejecución presupuestal, la información contractual, los proyectos de inversión y sus seguimientos, entre otros temas. Visite el espacio de transparencia y acceso a la información pública en la página web de la entidad: </a:t>
            </a:r>
          </a:p>
          <a:p>
            <a:pPr marL="0" indent="0" algn="ctr">
              <a:buNone/>
            </a:pPr>
            <a:r>
              <a:rPr lang="es-ES" sz="2000" dirty="0">
                <a:solidFill>
                  <a:schemeClr val="bg2">
                    <a:lumMod val="50000"/>
                  </a:schemeClr>
                </a:solidFill>
              </a:rPr>
              <a:t>https://www.catastrobogota.gov.co/index.php/transparencia-y-acceso-a-la-informacion-publica</a:t>
            </a:r>
          </a:p>
        </p:txBody>
      </p:sp>
      <p:pic>
        <p:nvPicPr>
          <p:cNvPr id="6" name="Picture 4">
            <a:extLst>
              <a:ext uri="{FF2B5EF4-FFF2-40B4-BE49-F238E27FC236}">
                <a16:creationId xmlns:a16="http://schemas.microsoft.com/office/drawing/2014/main" id="{9A7C5847-B428-4B10-84BB-D8C6FD30A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4263" y="5956663"/>
            <a:ext cx="3377806" cy="640080"/>
          </a:xfrm>
          <a:prstGeom prst="rect">
            <a:avLst/>
          </a:prstGeom>
        </p:spPr>
      </p:pic>
    </p:spTree>
    <p:extLst>
      <p:ext uri="{BB962C8B-B14F-4D97-AF65-F5344CB8AC3E}">
        <p14:creationId xmlns:p14="http://schemas.microsoft.com/office/powerpoint/2010/main" val="2338969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2" name="Rectángulo 1">
            <a:extLst>
              <a:ext uri="{FF2B5EF4-FFF2-40B4-BE49-F238E27FC236}">
                <a16:creationId xmlns:a16="http://schemas.microsoft.com/office/drawing/2014/main" id="{78BBA48F-7E76-4183-B3C1-691B9E281815}"/>
              </a:ext>
            </a:extLst>
          </p:cNvPr>
          <p:cNvSpPr/>
          <p:nvPr/>
        </p:nvSpPr>
        <p:spPr>
          <a:xfrm>
            <a:off x="8119759" y="1863216"/>
            <a:ext cx="3649882" cy="286046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Atención de </a:t>
            </a:r>
            <a:r>
              <a:rPr kumimoji="0" lang="es-CO"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6.746 </a:t>
            </a: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solicitudes de los usuarios: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4.687  </a:t>
            </a: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Derechos de interés                particular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809 </a:t>
            </a: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Reclamos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423 </a:t>
            </a: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Consultas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827 </a:t>
            </a:r>
            <a:r>
              <a:rPr lang="es-CO" dirty="0">
                <a:solidFill>
                  <a:schemeClr val="bg2">
                    <a:lumMod val="75000"/>
                  </a:schemeClr>
                </a:solidFill>
                <a:latin typeface="Calibri" panose="020F0502020204030204" pitchFamily="34" charset="0"/>
                <a:ea typeface="Calibri" panose="020F0502020204030204" pitchFamily="34" charset="0"/>
                <a:cs typeface="Times New Roman" panose="02020603050405020304" pitchFamily="18" charset="0"/>
              </a:rPr>
              <a:t>S</a:t>
            </a:r>
            <a:r>
              <a:rPr kumimoji="0" lang="es-CO" sz="1800" b="0" i="0" u="none" strike="noStrike" kern="1200" cap="none" spc="0" normalizeH="0" baseline="0" noProof="0" dirty="0" err="1">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ugerencias</a:t>
            </a:r>
            <a:r>
              <a:rPr kumimoji="0" lang="es-CO" sz="1800" b="0" i="0" u="none" strike="noStrike" kern="1200" cap="none" spc="0" normalizeH="0" baseline="0" noProof="0" dirty="0">
                <a:ln>
                  <a:noFill/>
                </a:ln>
                <a:solidFill>
                  <a:schemeClr val="bg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solicitudes de información, entre otros</a:t>
            </a:r>
          </a:p>
        </p:txBody>
      </p:sp>
      <p:graphicFrame>
        <p:nvGraphicFramePr>
          <p:cNvPr id="18" name="Gráfico 17">
            <a:extLst>
              <a:ext uri="{FF2B5EF4-FFF2-40B4-BE49-F238E27FC236}">
                <a16:creationId xmlns:a16="http://schemas.microsoft.com/office/drawing/2014/main" id="{B31A4EB9-3A65-4E66-B999-7CE9191258C7}"/>
              </a:ext>
            </a:extLst>
          </p:cNvPr>
          <p:cNvGraphicFramePr>
            <a:graphicFrameLocks/>
          </p:cNvGraphicFramePr>
          <p:nvPr/>
        </p:nvGraphicFramePr>
        <p:xfrm>
          <a:off x="422359" y="2034645"/>
          <a:ext cx="7139709" cy="278870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a:extLst>
              <a:ext uri="{FF2B5EF4-FFF2-40B4-BE49-F238E27FC236}">
                <a16:creationId xmlns:a16="http://schemas.microsoft.com/office/drawing/2014/main" id="{5D7538B9-E9FE-481F-B540-1B8E9F9E5B2C}"/>
              </a:ext>
            </a:extLst>
          </p:cNvPr>
          <p:cNvSpPr/>
          <p:nvPr/>
        </p:nvSpPr>
        <p:spPr>
          <a:xfrm>
            <a:off x="3048000" y="301214"/>
            <a:ext cx="87101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4" name="Rectángulo 3">
            <a:extLst>
              <a:ext uri="{FF2B5EF4-FFF2-40B4-BE49-F238E27FC236}">
                <a16:creationId xmlns:a16="http://schemas.microsoft.com/office/drawing/2014/main" id="{A0EC6989-FEAB-4AA2-83F0-D75EBDF5C24B}"/>
              </a:ext>
            </a:extLst>
          </p:cNvPr>
          <p:cNvSpPr/>
          <p:nvPr/>
        </p:nvSpPr>
        <p:spPr>
          <a:xfrm>
            <a:off x="3287696" y="320527"/>
            <a:ext cx="8548745" cy="107721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prstClr val="black"/>
                </a:solidFill>
                <a:effectLst/>
                <a:uLnTx/>
                <a:uFillTx/>
                <a:latin typeface="Calibri Light"/>
                <a:ea typeface="+mn-ea"/>
                <a:cs typeface="+mn-cs"/>
              </a:rPr>
              <a:t>          </a:t>
            </a:r>
            <a:r>
              <a:rPr lang="es-CO" sz="2000" dirty="0">
                <a:solidFill>
                  <a:srgbClr val="C00000"/>
                </a:solidFill>
              </a:rPr>
              <a:t>Transparencia y Servicio a la Ciudadanía</a:t>
            </a:r>
            <a:br>
              <a:rPr kumimoji="0" lang="es-CO" sz="3200" b="1" i="0" u="none" strike="noStrike" kern="1200" cap="none" spc="0" normalizeH="0" baseline="0" noProof="0" dirty="0">
                <a:ln>
                  <a:noFill/>
                </a:ln>
                <a:solidFill>
                  <a:prstClr val="black"/>
                </a:solidFill>
                <a:effectLst/>
                <a:uLnTx/>
                <a:uFillTx/>
                <a:latin typeface="Calibri Light"/>
                <a:ea typeface="+mn-ea"/>
                <a:cs typeface="+mn-cs"/>
              </a:rPr>
            </a:br>
            <a:r>
              <a:rPr kumimoji="0" lang="es-CO" sz="3200" b="1" i="0" u="none" strike="noStrike" kern="1200" cap="none" spc="0" normalizeH="0" baseline="0" noProof="0" dirty="0">
                <a:ln>
                  <a:noFill/>
                </a:ln>
                <a:solidFill>
                  <a:prstClr val="black"/>
                </a:solidFill>
                <a:effectLst/>
                <a:uLnTx/>
                <a:uFillTx/>
                <a:latin typeface="Calibri Light"/>
                <a:ea typeface="+mn-ea"/>
                <a:cs typeface="+mn-cs"/>
              </a:rPr>
              <a:t>	         </a:t>
            </a:r>
            <a:r>
              <a:rPr kumimoji="0" lang="es-CO" sz="2000" b="1" i="0" u="none" strike="noStrike" kern="1200" cap="none" spc="0" normalizeH="0" baseline="0" noProof="0" dirty="0">
                <a:ln>
                  <a:noFill/>
                </a:ln>
                <a:solidFill>
                  <a:schemeClr val="bg2">
                    <a:lumMod val="50000"/>
                  </a:schemeClr>
                </a:solidFill>
                <a:effectLst/>
                <a:uLnTx/>
                <a:uFillTx/>
                <a:latin typeface="Calibri Light"/>
                <a:ea typeface="+mn-ea"/>
                <a:cs typeface="+mn-cs"/>
              </a:rPr>
              <a:t>Gestión de requerimientos  –   por tipo de petición</a:t>
            </a:r>
            <a:endParaRPr kumimoji="0" lang="es-CO" sz="1800" b="1" i="0" u="none" strike="noStrike" kern="1200" cap="none" spc="0" normalizeH="0" baseline="0" noProof="0" dirty="0">
              <a:ln>
                <a:noFill/>
              </a:ln>
              <a:solidFill>
                <a:schemeClr val="bg2">
                  <a:lumMod val="50000"/>
                </a:schemeClr>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1F75AB7A-D5FB-4920-9E21-EEF40F16DC35}"/>
              </a:ext>
            </a:extLst>
          </p:cNvPr>
          <p:cNvSpPr txBox="1"/>
          <p:nvPr/>
        </p:nvSpPr>
        <p:spPr>
          <a:xfrm>
            <a:off x="720557" y="5275588"/>
            <a:ext cx="35625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*Fecha de corte octubre 31 de 2020</a:t>
            </a:r>
          </a:p>
        </p:txBody>
      </p:sp>
    </p:spTree>
    <p:extLst>
      <p:ext uri="{BB962C8B-B14F-4D97-AF65-F5344CB8AC3E}">
        <p14:creationId xmlns:p14="http://schemas.microsoft.com/office/powerpoint/2010/main" val="3335253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138B1-545B-40A7-A153-89FF2FEAE980}"/>
              </a:ext>
            </a:extLst>
          </p:cNvPr>
          <p:cNvSpPr>
            <a:spLocks noGrp="1"/>
          </p:cNvSpPr>
          <p:nvPr>
            <p:ph type="title"/>
          </p:nvPr>
        </p:nvSpPr>
        <p:spPr>
          <a:xfrm>
            <a:off x="5923472" y="388244"/>
            <a:ext cx="5891926" cy="540373"/>
          </a:xfrm>
        </p:spPr>
        <p:txBody>
          <a:bodyPr/>
          <a:lstStyle/>
          <a:p>
            <a:pPr lvl="0" algn="r" fontAlgn="base">
              <a:lnSpc>
                <a:spcPct val="107000"/>
              </a:lnSpc>
              <a:spcBef>
                <a:spcPts val="1000"/>
              </a:spcBef>
            </a:pPr>
            <a:r>
              <a:rPr lang="es-CO" sz="2000" dirty="0">
                <a:solidFill>
                  <a:srgbClr val="C00000"/>
                </a:solidFill>
                <a:latin typeface="+mn-lt"/>
                <a:ea typeface="+mn-ea"/>
                <a:cs typeface="+mn-cs"/>
              </a:rPr>
              <a:t>Actividades de la Primera Etapa - Ruta De Llanura</a:t>
            </a:r>
            <a:br>
              <a:rPr lang="es-CO" sz="2000" dirty="0">
                <a:solidFill>
                  <a:srgbClr val="C00000"/>
                </a:solidFill>
                <a:latin typeface="+mn-lt"/>
                <a:ea typeface="+mn-ea"/>
                <a:cs typeface="+mn-cs"/>
              </a:rPr>
            </a:br>
            <a:endParaRPr lang="es-CO" sz="2000" dirty="0">
              <a:solidFill>
                <a:srgbClr val="C00000"/>
              </a:solidFill>
              <a:latin typeface="+mn-lt"/>
              <a:ea typeface="+mn-ea"/>
              <a:cs typeface="+mn-cs"/>
            </a:endParaRPr>
          </a:p>
        </p:txBody>
      </p:sp>
      <p:sp>
        <p:nvSpPr>
          <p:cNvPr id="3" name="Marcador de contenido 2">
            <a:extLst>
              <a:ext uri="{FF2B5EF4-FFF2-40B4-BE49-F238E27FC236}">
                <a16:creationId xmlns:a16="http://schemas.microsoft.com/office/drawing/2014/main" id="{D9888B99-F14C-4610-87E9-2556599F8C03}"/>
              </a:ext>
            </a:extLst>
          </p:cNvPr>
          <p:cNvSpPr>
            <a:spLocks noGrp="1"/>
          </p:cNvSpPr>
          <p:nvPr>
            <p:ph idx="1"/>
          </p:nvPr>
        </p:nvSpPr>
        <p:spPr>
          <a:xfrm>
            <a:off x="228600" y="1528313"/>
            <a:ext cx="5403840" cy="3395213"/>
          </a:xfrm>
        </p:spPr>
        <p:txBody>
          <a:bodyPr/>
          <a:lstStyle/>
          <a:p>
            <a:pPr marL="0" indent="0" algn="just" fontAlgn="base">
              <a:lnSpc>
                <a:spcPct val="107000"/>
              </a:lnSpc>
              <a:spcAft>
                <a:spcPts val="0"/>
              </a:spcAft>
              <a:buNone/>
            </a:pPr>
            <a:r>
              <a:rPr lang="es-CO" sz="1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Reto 1: Apertura de datos : </a:t>
            </a:r>
          </a:p>
          <a:p>
            <a:pPr algn="just" fontAlgn="base">
              <a:lnSpc>
                <a:spcPct val="107000"/>
              </a:lnSpc>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C</a:t>
            </a:r>
            <a:r>
              <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argue en la plataforma “Soy10 aprende” del listado de colaboradores inscritos y participantes.</a:t>
            </a:r>
          </a:p>
          <a:p>
            <a:pPr marL="0" indent="0" algn="just" fontAlgn="base">
              <a:lnSpc>
                <a:spcPct val="107000"/>
              </a:lnSpc>
              <a:spcAft>
                <a:spcPts val="0"/>
              </a:spcAft>
              <a:buNone/>
            </a:pPr>
            <a:r>
              <a:rPr lang="es-CO" sz="1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Reto 2: Apertura de datos: </a:t>
            </a:r>
            <a:endParaRPr lang="es-CO" sz="17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Identificación de necesidades ciudadanas</a:t>
            </a:r>
            <a:endParaRPr lang="es-CO" sz="1700" dirty="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Base de datos publicada en www.datos.bogota.gov.co </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Artículo periodístico publicado en la página web de la entidad.</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CO" sz="1700" dirty="0">
              <a:highlight>
                <a:srgbClr val="FFFF00"/>
              </a:highlight>
            </a:endParaRPr>
          </a:p>
        </p:txBody>
      </p:sp>
      <p:pic>
        <p:nvPicPr>
          <p:cNvPr id="4" name="Picture 4">
            <a:extLst>
              <a:ext uri="{FF2B5EF4-FFF2-40B4-BE49-F238E27FC236}">
                <a16:creationId xmlns:a16="http://schemas.microsoft.com/office/drawing/2014/main" id="{C5325C37-456D-4F91-836B-D511DD95A2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4103" y="5828343"/>
            <a:ext cx="3284156" cy="618637"/>
          </a:xfrm>
          <a:prstGeom prst="rect">
            <a:avLst/>
          </a:prstGeom>
        </p:spPr>
      </p:pic>
      <p:sp>
        <p:nvSpPr>
          <p:cNvPr id="5" name="Marcador de contenido 2">
            <a:extLst>
              <a:ext uri="{FF2B5EF4-FFF2-40B4-BE49-F238E27FC236}">
                <a16:creationId xmlns:a16="http://schemas.microsoft.com/office/drawing/2014/main" id="{E20864FB-6DDD-40B6-BBED-70559BAAC838}"/>
              </a:ext>
            </a:extLst>
          </p:cNvPr>
          <p:cNvSpPr txBox="1">
            <a:spLocks/>
          </p:cNvSpPr>
          <p:nvPr/>
        </p:nvSpPr>
        <p:spPr>
          <a:xfrm>
            <a:off x="6070552" y="1008827"/>
            <a:ext cx="5744846" cy="55025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00000"/>
              </a:lnSpc>
              <a:spcAft>
                <a:spcPts val="800"/>
              </a:spcAft>
              <a:buFont typeface="Arial" panose="020B0604020202020204" pitchFamily="34" charset="0"/>
              <a:buNone/>
            </a:pPr>
            <a:r>
              <a:rPr lang="es-CO" sz="1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Reto 3: Álbum de gestores</a:t>
            </a:r>
            <a:endParaRPr lang="es-CO" sz="17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El curso Cultura de Integridad, con la participación de algunos servidores públicos hasta el sábado 31 de octubre.</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Cargue de las fotografías gestores de Integridad en carpeta compartida para el álbum de la Entidad.</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just" fontAlgn="base">
              <a:lnSpc>
                <a:spcPct val="100000"/>
              </a:lnSpc>
              <a:buFont typeface="Arial" panose="020B0604020202020204" pitchFamily="34" charset="0"/>
              <a:buNone/>
            </a:pPr>
            <a:r>
              <a:rPr lang="es-CO" sz="17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Reto 4: Compartir saberes</a:t>
            </a:r>
            <a:endParaRPr lang="es-CO" sz="17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Descargue y diligenciamiento de la ficha de buenas prácticas disponible en soy 10 aprende.</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Postulación de actividad realizada en el plan de gestión de integridad (PGI) de la Unidad en 2019 o 2020 hasta el 30 de octubre 2020.</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base">
              <a:lnSpc>
                <a:spcPct val="100000"/>
              </a:lnSpc>
              <a:spcAft>
                <a:spcPts val="800"/>
              </a:spcAft>
              <a:buSzPts val="1000"/>
              <a:buFont typeface="Symbol" panose="05050102010706020507" pitchFamily="18" charset="2"/>
              <a:buChar char=""/>
              <a:tabLst>
                <a:tab pos="457200" algn="l"/>
              </a:tabLst>
            </a:pPr>
            <a:r>
              <a:rPr lang="es-CO" sz="17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Calificación de la buena práctica de otra entidad participante en la primera semana de noviembre 2020.</a:t>
            </a:r>
            <a:endParaRPr lang="es-CO" sz="17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s-CO" sz="1700" dirty="0">
              <a:solidFill>
                <a:schemeClr val="bg2">
                  <a:lumMod val="75000"/>
                </a:schemeClr>
              </a:solidFill>
              <a:highlight>
                <a:srgbClr val="FFFF00"/>
              </a:highlight>
            </a:endParaRPr>
          </a:p>
        </p:txBody>
      </p:sp>
      <p:pic>
        <p:nvPicPr>
          <p:cNvPr id="6" name="Imagen 5">
            <a:extLst>
              <a:ext uri="{FF2B5EF4-FFF2-40B4-BE49-F238E27FC236}">
                <a16:creationId xmlns:a16="http://schemas.microsoft.com/office/drawing/2014/main" id="{598FCFA7-0351-40E5-B6BF-EC59E643E8C3}"/>
              </a:ext>
            </a:extLst>
          </p:cNvPr>
          <p:cNvPicPr>
            <a:picLocks noChangeAspect="1"/>
          </p:cNvPicPr>
          <p:nvPr/>
        </p:nvPicPr>
        <p:blipFill>
          <a:blip r:embed="rId3"/>
          <a:stretch>
            <a:fillRect/>
          </a:stretch>
        </p:blipFill>
        <p:spPr>
          <a:xfrm>
            <a:off x="0" y="5385430"/>
            <a:ext cx="2333625" cy="885825"/>
          </a:xfrm>
          <a:prstGeom prst="rect">
            <a:avLst/>
          </a:prstGeom>
        </p:spPr>
      </p:pic>
      <p:pic>
        <p:nvPicPr>
          <p:cNvPr id="7" name="Imagen 6">
            <a:extLst>
              <a:ext uri="{FF2B5EF4-FFF2-40B4-BE49-F238E27FC236}">
                <a16:creationId xmlns:a16="http://schemas.microsoft.com/office/drawing/2014/main" id="{9BE6DB66-C873-4114-8D11-39E3BD3CA3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6127" y="5479723"/>
            <a:ext cx="1687004" cy="843502"/>
          </a:xfrm>
          <a:prstGeom prst="rect">
            <a:avLst/>
          </a:prstGeom>
        </p:spPr>
      </p:pic>
    </p:spTree>
    <p:extLst>
      <p:ext uri="{BB962C8B-B14F-4D97-AF65-F5344CB8AC3E}">
        <p14:creationId xmlns:p14="http://schemas.microsoft.com/office/powerpoint/2010/main" val="321201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DD4F2-0B53-4037-BBB3-398944648ED8}"/>
              </a:ext>
            </a:extLst>
          </p:cNvPr>
          <p:cNvSpPr>
            <a:spLocks noGrp="1"/>
          </p:cNvSpPr>
          <p:nvPr>
            <p:ph type="title"/>
          </p:nvPr>
        </p:nvSpPr>
        <p:spPr>
          <a:xfrm>
            <a:off x="5436833" y="529022"/>
            <a:ext cx="10515600" cy="713177"/>
          </a:xfrm>
        </p:spPr>
        <p:txBody>
          <a:bodyPr/>
          <a:lstStyle/>
          <a:p>
            <a:pPr algn="ctr"/>
            <a:r>
              <a:rPr lang="es-CO" sz="2800" dirty="0">
                <a:solidFill>
                  <a:srgbClr val="C00000"/>
                </a:solidFill>
                <a:latin typeface="+mn-lt"/>
                <a:ea typeface="+mn-ea"/>
                <a:cs typeface="+mn-cs"/>
              </a:rPr>
              <a:t>Organigrama</a:t>
            </a:r>
          </a:p>
        </p:txBody>
      </p:sp>
      <p:pic>
        <p:nvPicPr>
          <p:cNvPr id="4" name="Picture 4">
            <a:extLst>
              <a:ext uri="{FF2B5EF4-FFF2-40B4-BE49-F238E27FC236}">
                <a16:creationId xmlns:a16="http://schemas.microsoft.com/office/drawing/2014/main" id="{DB3D0840-112C-4332-9BA7-491B6998B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pic>
        <p:nvPicPr>
          <p:cNvPr id="5" name="Picture 4">
            <a:extLst>
              <a:ext uri="{FF2B5EF4-FFF2-40B4-BE49-F238E27FC236}">
                <a16:creationId xmlns:a16="http://schemas.microsoft.com/office/drawing/2014/main" id="{C47E7C3E-B9A8-4FFF-9F4E-C078F81AD4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020" y="842270"/>
            <a:ext cx="7101960" cy="5386003"/>
          </a:xfrm>
          <a:prstGeom prst="rect">
            <a:avLst/>
          </a:prstGeom>
        </p:spPr>
      </p:pic>
    </p:spTree>
    <p:extLst>
      <p:ext uri="{BB962C8B-B14F-4D97-AF65-F5344CB8AC3E}">
        <p14:creationId xmlns:p14="http://schemas.microsoft.com/office/powerpoint/2010/main" val="1687667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394655" y="2666440"/>
            <a:ext cx="655607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Avance de planes</a:t>
            </a:r>
          </a:p>
        </p:txBody>
      </p:sp>
      <p:pic>
        <p:nvPicPr>
          <p:cNvPr id="10242" name="Picture 2" descr="Grupo de hombres de negocios ocasional vestidos que discuten ideas en la oficina. Foto grat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808831"/>
            <a:ext cx="6615049" cy="371964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C4564C1-CACD-4F47-AAF5-DC0051DF229C}"/>
              </a:ext>
            </a:extLst>
          </p:cNvPr>
          <p:cNvSpPr/>
          <p:nvPr/>
        </p:nvSpPr>
        <p:spPr>
          <a:xfrm>
            <a:off x="7292758" y="2218353"/>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73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ED76E203-4475-4D27-91F1-604A3D310C05}"/>
              </a:ext>
            </a:extLst>
          </p:cNvPr>
          <p:cNvSpPr/>
          <p:nvPr/>
        </p:nvSpPr>
        <p:spPr>
          <a:xfrm>
            <a:off x="10634435" y="1336966"/>
            <a:ext cx="953146" cy="912813"/>
          </a:xfrm>
          <a:prstGeom prst="ellipse">
            <a:avLst/>
          </a:prstGeom>
          <a:solidFill>
            <a:schemeClr val="bg1"/>
          </a:solidFill>
          <a:ln>
            <a:solidFill>
              <a:srgbClr val="03A5A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O" b="1" dirty="0">
                <a:solidFill>
                  <a:srgbClr val="C00000"/>
                </a:solidFill>
                <a:latin typeface="Verdana" panose="020B0604030504040204" pitchFamily="34" charset="0"/>
              </a:rPr>
              <a:t>63%</a:t>
            </a:r>
            <a:endParaRPr lang="es-CO" dirty="0">
              <a:solidFill>
                <a:srgbClr val="C00000"/>
              </a:solidFill>
            </a:endParaRPr>
          </a:p>
        </p:txBody>
      </p:sp>
      <p:sp>
        <p:nvSpPr>
          <p:cNvPr id="28" name="Rectángulo 27">
            <a:extLst>
              <a:ext uri="{FF2B5EF4-FFF2-40B4-BE49-F238E27FC236}">
                <a16:creationId xmlns:a16="http://schemas.microsoft.com/office/drawing/2014/main" id="{17135C0C-DC67-4E51-97FB-56E36AF4AA42}"/>
              </a:ext>
            </a:extLst>
          </p:cNvPr>
          <p:cNvSpPr/>
          <p:nvPr/>
        </p:nvSpPr>
        <p:spPr>
          <a:xfrm>
            <a:off x="561522" y="150171"/>
            <a:ext cx="121385" cy="4001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9933"/>
              </a:solidFill>
            </a:endParaRPr>
          </a:p>
        </p:txBody>
      </p:sp>
      <p:graphicFrame>
        <p:nvGraphicFramePr>
          <p:cNvPr id="4" name="Diagrama 3">
            <a:extLst>
              <a:ext uri="{FF2B5EF4-FFF2-40B4-BE49-F238E27FC236}">
                <a16:creationId xmlns:a16="http://schemas.microsoft.com/office/drawing/2014/main" id="{BA15CA1A-6F46-471B-8B92-FD4FB8513083}"/>
              </a:ext>
            </a:extLst>
          </p:cNvPr>
          <p:cNvGraphicFramePr/>
          <p:nvPr>
            <p:extLst>
              <p:ext uri="{D42A27DB-BD31-4B8C-83A1-F6EECF244321}">
                <p14:modId xmlns:p14="http://schemas.microsoft.com/office/powerpoint/2010/main" val="142077623"/>
              </p:ext>
            </p:extLst>
          </p:nvPr>
        </p:nvGraphicFramePr>
        <p:xfrm>
          <a:off x="338364" y="1273948"/>
          <a:ext cx="10296071" cy="489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6DFB2FFA-BF73-4C9F-A754-4E997CA5E08F}"/>
              </a:ext>
            </a:extLst>
          </p:cNvPr>
          <p:cNvSpPr txBox="1"/>
          <p:nvPr/>
        </p:nvSpPr>
        <p:spPr>
          <a:xfrm>
            <a:off x="3811844" y="276457"/>
            <a:ext cx="7960659" cy="477054"/>
          </a:xfrm>
          <a:prstGeom prst="rect">
            <a:avLst/>
          </a:prstGeom>
          <a:noFill/>
        </p:spPr>
        <p:txBody>
          <a:bodyPr wrap="square" rtlCol="0">
            <a:spAutoFit/>
          </a:bodyPr>
          <a:lstStyle/>
          <a:p>
            <a:pPr lvl="0" algn="r"/>
            <a:r>
              <a:rPr lang="es-ES" sz="2000" dirty="0">
                <a:solidFill>
                  <a:srgbClr val="C00000"/>
                </a:solidFill>
              </a:rPr>
              <a:t>Avance en planes: Plan de Acción Institucional</a:t>
            </a:r>
          </a:p>
          <a:p>
            <a:pPr lvl="0"/>
            <a:endParaRPr kumimoji="0" lang="es-ES" sz="500" b="1" i="0" u="none" strike="noStrike" kern="1200" cap="none" spc="0" normalizeH="0" baseline="0" noProof="0" dirty="0">
              <a:ln>
                <a:noFill/>
              </a:ln>
              <a:solidFill>
                <a:prstClr val="black"/>
              </a:solidFill>
              <a:effectLst/>
              <a:uLnTx/>
              <a:uFillTx/>
              <a:latin typeface="Calibri Light"/>
              <a:ea typeface="+mj-ea"/>
              <a:cs typeface="+mj-cs"/>
            </a:endParaRPr>
          </a:p>
        </p:txBody>
      </p:sp>
      <p:sp>
        <p:nvSpPr>
          <p:cNvPr id="8" name="Rectángulo 7">
            <a:extLst>
              <a:ext uri="{FF2B5EF4-FFF2-40B4-BE49-F238E27FC236}">
                <a16:creationId xmlns:a16="http://schemas.microsoft.com/office/drawing/2014/main" id="{C095D62C-6FAB-46EA-AE7F-6DDFDB8A377E}"/>
              </a:ext>
            </a:extLst>
          </p:cNvPr>
          <p:cNvSpPr/>
          <p:nvPr/>
        </p:nvSpPr>
        <p:spPr>
          <a:xfrm>
            <a:off x="8719275" y="616249"/>
            <a:ext cx="3529875" cy="338554"/>
          </a:xfrm>
          <a:prstGeom prst="rect">
            <a:avLst/>
          </a:prstGeom>
        </p:spPr>
        <p:txBody>
          <a:bodyPr wrap="square">
            <a:spAutoFit/>
          </a:bodyPr>
          <a:lstStyle/>
          <a:p>
            <a:r>
              <a:rPr lang="es-CO" sz="1600" b="1" dirty="0">
                <a:solidFill>
                  <a:schemeClr val="bg2">
                    <a:lumMod val="50000"/>
                  </a:schemeClr>
                </a:solidFill>
                <a:latin typeface="Verdana" panose="020B0604030504040204" pitchFamily="34" charset="0"/>
              </a:rPr>
              <a:t>Ejecución  a 31/oct/20</a:t>
            </a:r>
            <a:endParaRPr lang="es-CO" sz="1600" dirty="0"/>
          </a:p>
        </p:txBody>
      </p:sp>
      <p:sp>
        <p:nvSpPr>
          <p:cNvPr id="10" name="Elipse 9">
            <a:extLst>
              <a:ext uri="{FF2B5EF4-FFF2-40B4-BE49-F238E27FC236}">
                <a16:creationId xmlns:a16="http://schemas.microsoft.com/office/drawing/2014/main" id="{9BC0D5D2-8253-4F77-996D-7757AF3368C2}"/>
              </a:ext>
            </a:extLst>
          </p:cNvPr>
          <p:cNvSpPr/>
          <p:nvPr/>
        </p:nvSpPr>
        <p:spPr>
          <a:xfrm>
            <a:off x="10634435" y="2654230"/>
            <a:ext cx="953146" cy="91281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O" b="1" dirty="0">
                <a:solidFill>
                  <a:srgbClr val="C00000"/>
                </a:solidFill>
                <a:latin typeface="Verdana" panose="020B0604030504040204" pitchFamily="34" charset="0"/>
              </a:rPr>
              <a:t>89%</a:t>
            </a:r>
            <a:endParaRPr lang="es-CO" dirty="0">
              <a:solidFill>
                <a:srgbClr val="C00000"/>
              </a:solidFill>
            </a:endParaRPr>
          </a:p>
        </p:txBody>
      </p:sp>
      <p:sp>
        <p:nvSpPr>
          <p:cNvPr id="11" name="Elipse 10">
            <a:extLst>
              <a:ext uri="{FF2B5EF4-FFF2-40B4-BE49-F238E27FC236}">
                <a16:creationId xmlns:a16="http://schemas.microsoft.com/office/drawing/2014/main" id="{4DA99CF3-373D-4147-A5BA-8E1FCEF5A114}"/>
              </a:ext>
            </a:extLst>
          </p:cNvPr>
          <p:cNvSpPr/>
          <p:nvPr/>
        </p:nvSpPr>
        <p:spPr>
          <a:xfrm>
            <a:off x="10634435" y="3916030"/>
            <a:ext cx="953146" cy="912813"/>
          </a:xfrm>
          <a:prstGeom prst="ellipse">
            <a:avLst/>
          </a:prstGeom>
          <a:solidFill>
            <a:schemeClr val="bg1"/>
          </a:solidFill>
          <a:ln>
            <a:solidFill>
              <a:srgbClr val="05EBEB"/>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O" b="1" dirty="0">
                <a:solidFill>
                  <a:srgbClr val="C00000"/>
                </a:solidFill>
                <a:latin typeface="Verdana" panose="020B0604030504040204" pitchFamily="34" charset="0"/>
              </a:rPr>
              <a:t>81%</a:t>
            </a:r>
            <a:endParaRPr lang="es-CO" dirty="0">
              <a:solidFill>
                <a:srgbClr val="C00000"/>
              </a:solidFill>
            </a:endParaRPr>
          </a:p>
        </p:txBody>
      </p:sp>
      <p:sp>
        <p:nvSpPr>
          <p:cNvPr id="12" name="Elipse 11">
            <a:extLst>
              <a:ext uri="{FF2B5EF4-FFF2-40B4-BE49-F238E27FC236}">
                <a16:creationId xmlns:a16="http://schemas.microsoft.com/office/drawing/2014/main" id="{4B279498-B80E-425B-ABD8-5855C448C302}"/>
              </a:ext>
            </a:extLst>
          </p:cNvPr>
          <p:cNvSpPr/>
          <p:nvPr/>
        </p:nvSpPr>
        <p:spPr>
          <a:xfrm>
            <a:off x="10634435" y="5248640"/>
            <a:ext cx="953146" cy="912813"/>
          </a:xfrm>
          <a:prstGeom prst="ellipse">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O" b="1" dirty="0">
                <a:solidFill>
                  <a:srgbClr val="C00000"/>
                </a:solidFill>
                <a:latin typeface="Verdana" panose="020B0604030504040204" pitchFamily="34" charset="0"/>
              </a:rPr>
              <a:t>80%</a:t>
            </a:r>
            <a:endParaRPr lang="es-CO" dirty="0">
              <a:solidFill>
                <a:srgbClr val="C00000"/>
              </a:solidFill>
            </a:endParaRPr>
          </a:p>
        </p:txBody>
      </p:sp>
    </p:spTree>
    <p:extLst>
      <p:ext uri="{BB962C8B-B14F-4D97-AF65-F5344CB8AC3E}">
        <p14:creationId xmlns:p14="http://schemas.microsoft.com/office/powerpoint/2010/main" val="3957735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pg">
            <a:extLst>
              <a:ext uri="{FF2B5EF4-FFF2-40B4-BE49-F238E27FC236}">
                <a16:creationId xmlns:a16="http://schemas.microsoft.com/office/drawing/2014/main" id="{0B4B91E3-D138-42C3-B5BB-428B7E55A0D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92533" y="1114621"/>
            <a:ext cx="8362950" cy="5429296"/>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79DC8240-DE4D-430B-ACB8-BA556EA88F8E}"/>
              </a:ext>
            </a:extLst>
          </p:cNvPr>
          <p:cNvSpPr/>
          <p:nvPr/>
        </p:nvSpPr>
        <p:spPr>
          <a:xfrm>
            <a:off x="1084795" y="4770193"/>
            <a:ext cx="2396899" cy="1372619"/>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C00000"/>
                </a:solidFill>
              </a:rPr>
              <a:t>82%</a:t>
            </a:r>
          </a:p>
          <a:p>
            <a:pPr algn="ctr"/>
            <a:r>
              <a:rPr lang="es-CO" b="1" dirty="0">
                <a:solidFill>
                  <a:srgbClr val="C00000"/>
                </a:solidFill>
              </a:rPr>
              <a:t>Avance en la vigencia</a:t>
            </a:r>
          </a:p>
        </p:txBody>
      </p:sp>
      <p:sp>
        <p:nvSpPr>
          <p:cNvPr id="6" name="Rectángulo 5">
            <a:extLst>
              <a:ext uri="{FF2B5EF4-FFF2-40B4-BE49-F238E27FC236}">
                <a16:creationId xmlns:a16="http://schemas.microsoft.com/office/drawing/2014/main" id="{EF019FE6-BA42-4A92-9E3E-D1F28C8A30F2}"/>
              </a:ext>
            </a:extLst>
          </p:cNvPr>
          <p:cNvSpPr/>
          <p:nvPr/>
        </p:nvSpPr>
        <p:spPr>
          <a:xfrm>
            <a:off x="6752796" y="492422"/>
            <a:ext cx="4601004" cy="369332"/>
          </a:xfrm>
          <a:prstGeom prst="rect">
            <a:avLst/>
          </a:prstGeom>
        </p:spPr>
        <p:txBody>
          <a:bodyPr wrap="none">
            <a:spAutoFit/>
          </a:bodyPr>
          <a:lstStyle/>
          <a:p>
            <a:pPr lvl="0" algn="r"/>
            <a:r>
              <a:rPr lang="es-ES" dirty="0">
                <a:solidFill>
                  <a:srgbClr val="C00000"/>
                </a:solidFill>
              </a:rPr>
              <a:t>Avance en planes: Plan de </a:t>
            </a:r>
            <a:r>
              <a:rPr lang="es-ES" dirty="0" err="1">
                <a:solidFill>
                  <a:srgbClr val="C00000"/>
                </a:solidFill>
              </a:rPr>
              <a:t>sostenibilildad</a:t>
            </a:r>
            <a:r>
              <a:rPr lang="es-ES" dirty="0">
                <a:solidFill>
                  <a:srgbClr val="C00000"/>
                </a:solidFill>
              </a:rPr>
              <a:t> MIPG</a:t>
            </a:r>
          </a:p>
        </p:txBody>
      </p:sp>
      <p:sp>
        <p:nvSpPr>
          <p:cNvPr id="7" name="Rectángulo 6">
            <a:extLst>
              <a:ext uri="{FF2B5EF4-FFF2-40B4-BE49-F238E27FC236}">
                <a16:creationId xmlns:a16="http://schemas.microsoft.com/office/drawing/2014/main" id="{3315AFE5-29A4-4D71-9319-596C9A7063D2}"/>
              </a:ext>
            </a:extLst>
          </p:cNvPr>
          <p:cNvSpPr/>
          <p:nvPr/>
        </p:nvSpPr>
        <p:spPr>
          <a:xfrm>
            <a:off x="8533346" y="776067"/>
            <a:ext cx="3529875" cy="338554"/>
          </a:xfrm>
          <a:prstGeom prst="rect">
            <a:avLst/>
          </a:prstGeom>
        </p:spPr>
        <p:txBody>
          <a:bodyPr wrap="square">
            <a:spAutoFit/>
          </a:bodyPr>
          <a:lstStyle/>
          <a:p>
            <a:r>
              <a:rPr lang="es-CO" sz="1600" b="1" dirty="0">
                <a:solidFill>
                  <a:schemeClr val="bg2">
                    <a:lumMod val="50000"/>
                  </a:schemeClr>
                </a:solidFill>
                <a:latin typeface="Verdana" panose="020B0604030504040204" pitchFamily="34" charset="0"/>
              </a:rPr>
              <a:t>Ejecución  a 31/oct/20</a:t>
            </a:r>
            <a:endParaRPr lang="es-CO" sz="1600" dirty="0"/>
          </a:p>
        </p:txBody>
      </p:sp>
      <p:sp>
        <p:nvSpPr>
          <p:cNvPr id="4" name="Rectángulo 3">
            <a:extLst>
              <a:ext uri="{FF2B5EF4-FFF2-40B4-BE49-F238E27FC236}">
                <a16:creationId xmlns:a16="http://schemas.microsoft.com/office/drawing/2014/main" id="{A4166BDF-6AEE-4484-9C87-32C3CDC4A343}"/>
              </a:ext>
            </a:extLst>
          </p:cNvPr>
          <p:cNvSpPr/>
          <p:nvPr/>
        </p:nvSpPr>
        <p:spPr>
          <a:xfrm>
            <a:off x="5435391" y="880804"/>
            <a:ext cx="598242" cy="276999"/>
          </a:xfrm>
          <a:prstGeom prst="rect">
            <a:avLst/>
          </a:prstGeom>
        </p:spPr>
        <p:txBody>
          <a:bodyPr wrap="none">
            <a:spAutoFit/>
          </a:bodyPr>
          <a:lstStyle/>
          <a:p>
            <a:pPr algn="ctr"/>
            <a:r>
              <a:rPr lang="es-CO" sz="1200" b="1" dirty="0">
                <a:solidFill>
                  <a:srgbClr val="00B050"/>
                </a:solidFill>
                <a:latin typeface="Verdana" panose="020B0604030504040204" pitchFamily="34" charset="0"/>
              </a:rPr>
              <a:t>69%</a:t>
            </a:r>
            <a:endParaRPr lang="es-CO" sz="1200" dirty="0">
              <a:solidFill>
                <a:srgbClr val="00B050"/>
              </a:solidFill>
            </a:endParaRPr>
          </a:p>
        </p:txBody>
      </p:sp>
      <p:sp>
        <p:nvSpPr>
          <p:cNvPr id="9" name="Rectángulo 8">
            <a:extLst>
              <a:ext uri="{FF2B5EF4-FFF2-40B4-BE49-F238E27FC236}">
                <a16:creationId xmlns:a16="http://schemas.microsoft.com/office/drawing/2014/main" id="{11C83064-478F-4DB4-9F01-87620F1B64BA}"/>
              </a:ext>
            </a:extLst>
          </p:cNvPr>
          <p:cNvSpPr/>
          <p:nvPr/>
        </p:nvSpPr>
        <p:spPr>
          <a:xfrm>
            <a:off x="6921291" y="880804"/>
            <a:ext cx="598242" cy="276999"/>
          </a:xfrm>
          <a:prstGeom prst="rect">
            <a:avLst/>
          </a:prstGeom>
        </p:spPr>
        <p:txBody>
          <a:bodyPr wrap="none">
            <a:spAutoFit/>
          </a:bodyPr>
          <a:lstStyle/>
          <a:p>
            <a:pPr algn="ctr"/>
            <a:r>
              <a:rPr lang="es-CO" sz="1200" b="1" dirty="0">
                <a:solidFill>
                  <a:srgbClr val="8D3B49"/>
                </a:solidFill>
                <a:latin typeface="Verdana" panose="020B0604030504040204" pitchFamily="34" charset="0"/>
              </a:rPr>
              <a:t>87%</a:t>
            </a:r>
            <a:endParaRPr lang="es-CO" sz="1200" dirty="0">
              <a:solidFill>
                <a:srgbClr val="8D3B49"/>
              </a:solidFill>
            </a:endParaRPr>
          </a:p>
        </p:txBody>
      </p:sp>
      <p:sp>
        <p:nvSpPr>
          <p:cNvPr id="10" name="Rectángulo 9">
            <a:extLst>
              <a:ext uri="{FF2B5EF4-FFF2-40B4-BE49-F238E27FC236}">
                <a16:creationId xmlns:a16="http://schemas.microsoft.com/office/drawing/2014/main" id="{F0C80995-E88B-4A4A-B7AD-5D6D265BBC23}"/>
              </a:ext>
            </a:extLst>
          </p:cNvPr>
          <p:cNvSpPr/>
          <p:nvPr/>
        </p:nvSpPr>
        <p:spPr>
          <a:xfrm>
            <a:off x="8455056" y="1566604"/>
            <a:ext cx="598242" cy="276999"/>
          </a:xfrm>
          <a:prstGeom prst="rect">
            <a:avLst/>
          </a:prstGeom>
        </p:spPr>
        <p:txBody>
          <a:bodyPr wrap="none">
            <a:spAutoFit/>
          </a:bodyPr>
          <a:lstStyle/>
          <a:p>
            <a:pPr algn="ctr"/>
            <a:r>
              <a:rPr lang="es-CO" sz="1200" b="1" dirty="0">
                <a:solidFill>
                  <a:srgbClr val="04D1CC"/>
                </a:solidFill>
                <a:latin typeface="Verdana" panose="020B0604030504040204" pitchFamily="34" charset="0"/>
              </a:rPr>
              <a:t>83%</a:t>
            </a:r>
            <a:endParaRPr lang="es-CO" sz="1200" dirty="0">
              <a:solidFill>
                <a:srgbClr val="04D1CC"/>
              </a:solidFill>
            </a:endParaRPr>
          </a:p>
        </p:txBody>
      </p:sp>
      <p:sp>
        <p:nvSpPr>
          <p:cNvPr id="11" name="Rectángulo 10">
            <a:extLst>
              <a:ext uri="{FF2B5EF4-FFF2-40B4-BE49-F238E27FC236}">
                <a16:creationId xmlns:a16="http://schemas.microsoft.com/office/drawing/2014/main" id="{738F28F4-3085-4180-AA67-42E2317A8CBE}"/>
              </a:ext>
            </a:extLst>
          </p:cNvPr>
          <p:cNvSpPr/>
          <p:nvPr/>
        </p:nvSpPr>
        <p:spPr>
          <a:xfrm>
            <a:off x="9187826" y="2823904"/>
            <a:ext cx="598242" cy="276999"/>
          </a:xfrm>
          <a:prstGeom prst="rect">
            <a:avLst/>
          </a:prstGeom>
        </p:spPr>
        <p:txBody>
          <a:bodyPr wrap="none">
            <a:spAutoFit/>
          </a:bodyPr>
          <a:lstStyle/>
          <a:p>
            <a:pPr algn="ctr"/>
            <a:r>
              <a:rPr lang="es-CO" sz="1200" b="1" dirty="0">
                <a:solidFill>
                  <a:srgbClr val="ED8137"/>
                </a:solidFill>
                <a:latin typeface="Verdana" panose="020B0604030504040204" pitchFamily="34" charset="0"/>
              </a:rPr>
              <a:t>76%</a:t>
            </a:r>
            <a:endParaRPr lang="es-CO" sz="1200" dirty="0">
              <a:solidFill>
                <a:srgbClr val="ED8137"/>
              </a:solidFill>
            </a:endParaRPr>
          </a:p>
        </p:txBody>
      </p:sp>
      <p:sp>
        <p:nvSpPr>
          <p:cNvPr id="12" name="Rectángulo 11">
            <a:extLst>
              <a:ext uri="{FF2B5EF4-FFF2-40B4-BE49-F238E27FC236}">
                <a16:creationId xmlns:a16="http://schemas.microsoft.com/office/drawing/2014/main" id="{ABAAEBCB-B19E-410E-825D-5234129A6751}"/>
              </a:ext>
            </a:extLst>
          </p:cNvPr>
          <p:cNvSpPr/>
          <p:nvPr/>
        </p:nvSpPr>
        <p:spPr>
          <a:xfrm>
            <a:off x="9144509" y="3926285"/>
            <a:ext cx="598241" cy="276999"/>
          </a:xfrm>
          <a:prstGeom prst="rect">
            <a:avLst/>
          </a:prstGeom>
        </p:spPr>
        <p:txBody>
          <a:bodyPr wrap="none">
            <a:spAutoFit/>
          </a:bodyPr>
          <a:lstStyle/>
          <a:p>
            <a:pPr algn="ctr"/>
            <a:r>
              <a:rPr lang="es-CO" sz="1200" b="1" dirty="0">
                <a:solidFill>
                  <a:schemeClr val="accent2">
                    <a:lumMod val="75000"/>
                  </a:schemeClr>
                </a:solidFill>
                <a:latin typeface="Verdana" panose="020B0604030504040204" pitchFamily="34" charset="0"/>
              </a:rPr>
              <a:t>82%</a:t>
            </a:r>
            <a:endParaRPr lang="es-CO" sz="1200" dirty="0">
              <a:solidFill>
                <a:schemeClr val="accent2">
                  <a:lumMod val="75000"/>
                </a:schemeClr>
              </a:solidFill>
            </a:endParaRPr>
          </a:p>
        </p:txBody>
      </p:sp>
      <p:sp>
        <p:nvSpPr>
          <p:cNvPr id="13" name="Rectángulo 12">
            <a:extLst>
              <a:ext uri="{FF2B5EF4-FFF2-40B4-BE49-F238E27FC236}">
                <a16:creationId xmlns:a16="http://schemas.microsoft.com/office/drawing/2014/main" id="{30CBA676-4660-497A-9D61-493268842CCB}"/>
              </a:ext>
            </a:extLst>
          </p:cNvPr>
          <p:cNvSpPr/>
          <p:nvPr/>
        </p:nvSpPr>
        <p:spPr>
          <a:xfrm>
            <a:off x="8696909" y="4958102"/>
            <a:ext cx="598242" cy="276999"/>
          </a:xfrm>
          <a:prstGeom prst="rect">
            <a:avLst/>
          </a:prstGeom>
        </p:spPr>
        <p:txBody>
          <a:bodyPr wrap="none">
            <a:spAutoFit/>
          </a:bodyPr>
          <a:lstStyle/>
          <a:p>
            <a:pPr algn="ctr"/>
            <a:r>
              <a:rPr lang="es-CO" sz="1200" b="1" dirty="0">
                <a:solidFill>
                  <a:srgbClr val="005A9E"/>
                </a:solidFill>
                <a:latin typeface="Verdana" panose="020B0604030504040204" pitchFamily="34" charset="0"/>
              </a:rPr>
              <a:t>43%</a:t>
            </a:r>
            <a:endParaRPr lang="es-CO" sz="1200" dirty="0">
              <a:solidFill>
                <a:srgbClr val="005A9E"/>
              </a:solidFill>
            </a:endParaRPr>
          </a:p>
        </p:txBody>
      </p:sp>
      <p:sp>
        <p:nvSpPr>
          <p:cNvPr id="14" name="Elipse 13">
            <a:extLst>
              <a:ext uri="{FF2B5EF4-FFF2-40B4-BE49-F238E27FC236}">
                <a16:creationId xmlns:a16="http://schemas.microsoft.com/office/drawing/2014/main" id="{70814D55-2735-40A9-A612-11FE8F06F7C1}"/>
              </a:ext>
            </a:extLst>
          </p:cNvPr>
          <p:cNvSpPr/>
          <p:nvPr/>
        </p:nvSpPr>
        <p:spPr>
          <a:xfrm>
            <a:off x="1084794" y="2943353"/>
            <a:ext cx="2396899" cy="1372619"/>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rgbClr val="C00000"/>
                </a:solidFill>
              </a:rPr>
              <a:t>100%</a:t>
            </a:r>
          </a:p>
          <a:p>
            <a:pPr algn="ctr"/>
            <a:r>
              <a:rPr lang="es-CO" b="1" dirty="0">
                <a:solidFill>
                  <a:srgbClr val="C00000"/>
                </a:solidFill>
              </a:rPr>
              <a:t>Cumplimiento actividades mensual</a:t>
            </a:r>
            <a:endParaRPr lang="es-CO" sz="2800" b="1" dirty="0">
              <a:solidFill>
                <a:srgbClr val="C00000"/>
              </a:solidFill>
            </a:endParaRPr>
          </a:p>
        </p:txBody>
      </p:sp>
    </p:spTree>
    <p:extLst>
      <p:ext uri="{BB962C8B-B14F-4D97-AF65-F5344CB8AC3E}">
        <p14:creationId xmlns:p14="http://schemas.microsoft.com/office/powerpoint/2010/main" val="1355633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6199" y="1498599"/>
            <a:ext cx="4934163" cy="2755901"/>
          </a:xfrm>
          <a:prstGeom prst="rect">
            <a:avLst/>
          </a:prstGeom>
        </p:spPr>
      </p:pic>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pic>
        <p:nvPicPr>
          <p:cNvPr id="8" name="Imagen 7"/>
          <p:cNvPicPr>
            <a:picLocks noChangeAspect="1"/>
          </p:cNvPicPr>
          <p:nvPr/>
        </p:nvPicPr>
        <p:blipFill>
          <a:blip r:embed="rId4"/>
          <a:stretch>
            <a:fillRect/>
          </a:stretch>
        </p:blipFill>
        <p:spPr>
          <a:xfrm>
            <a:off x="899011" y="4445591"/>
            <a:ext cx="5381351" cy="1948287"/>
          </a:xfrm>
          <a:prstGeom prst="rect">
            <a:avLst/>
          </a:prstGeom>
        </p:spPr>
      </p:pic>
      <p:graphicFrame>
        <p:nvGraphicFramePr>
          <p:cNvPr id="10" name="Tabla 9"/>
          <p:cNvGraphicFramePr>
            <a:graphicFrameLocks noGrp="1"/>
          </p:cNvGraphicFramePr>
          <p:nvPr/>
        </p:nvGraphicFramePr>
        <p:xfrm>
          <a:off x="7064626" y="1918761"/>
          <a:ext cx="4324074" cy="2885436"/>
        </p:xfrm>
        <a:graphic>
          <a:graphicData uri="http://schemas.openxmlformats.org/drawingml/2006/table">
            <a:tbl>
              <a:tblPr firstRow="1" bandRow="1">
                <a:tableStyleId>{5940675A-B579-460E-94D1-54222C63F5DA}</a:tableStyleId>
              </a:tblPr>
              <a:tblGrid>
                <a:gridCol w="2429322">
                  <a:extLst>
                    <a:ext uri="{9D8B030D-6E8A-4147-A177-3AD203B41FA5}">
                      <a16:colId xmlns:a16="http://schemas.microsoft.com/office/drawing/2014/main" val="1381947217"/>
                    </a:ext>
                  </a:extLst>
                </a:gridCol>
                <a:gridCol w="1894752">
                  <a:extLst>
                    <a:ext uri="{9D8B030D-6E8A-4147-A177-3AD203B41FA5}">
                      <a16:colId xmlns:a16="http://schemas.microsoft.com/office/drawing/2014/main" val="4012588476"/>
                    </a:ext>
                  </a:extLst>
                </a:gridCol>
              </a:tblGrid>
              <a:tr h="2885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chemeClr val="bg2">
                              <a:lumMod val="50000"/>
                            </a:schemeClr>
                          </a:solidFill>
                        </a:rPr>
                        <a:t>Por obtener un resultado superior al 90% en la auditoria anual realizada a la gestión ambiental institucional, la SDA  entrego a la Unidad, una estatuilla en reconocimiento a su compromiso en la implementación del PIGA</a:t>
                      </a:r>
                      <a:endParaRPr lang="en-US" sz="1600" dirty="0">
                        <a:solidFill>
                          <a:schemeClr val="bg2">
                            <a:lumMod val="50000"/>
                          </a:schemeClr>
                        </a:solidFill>
                      </a:endParaRPr>
                    </a:p>
                    <a:p>
                      <a:endParaRPr lang="en-US" dirty="0"/>
                    </a:p>
                  </a:txBody>
                  <a:tcPr/>
                </a:tc>
                <a:tc>
                  <a:txBody>
                    <a:bodyPr/>
                    <a:lstStyle/>
                    <a:p>
                      <a:endParaRPr lang="en-US" dirty="0"/>
                    </a:p>
                  </a:txBody>
                  <a:tcPr/>
                </a:tc>
                <a:extLst>
                  <a:ext uri="{0D108BD9-81ED-4DB2-BD59-A6C34878D82A}">
                    <a16:rowId xmlns:a16="http://schemas.microsoft.com/office/drawing/2014/main" val="1698943034"/>
                  </a:ext>
                </a:extLst>
              </a:tr>
            </a:tbl>
          </a:graphicData>
        </a:graphic>
      </p:graphicFrame>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0177" y="2003433"/>
            <a:ext cx="1557219" cy="267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uadroTexto 11"/>
          <p:cNvSpPr txBox="1"/>
          <p:nvPr/>
        </p:nvSpPr>
        <p:spPr>
          <a:xfrm>
            <a:off x="3811844" y="276457"/>
            <a:ext cx="7960659" cy="1031051"/>
          </a:xfrm>
          <a:prstGeom prst="rect">
            <a:avLst/>
          </a:prstGeom>
          <a:noFill/>
        </p:spPr>
        <p:txBody>
          <a:bodyPr wrap="square" rtlCol="0">
            <a:spAutoFit/>
          </a:bodyPr>
          <a:lstStyle/>
          <a:p>
            <a:pPr lvl="0" algn="r"/>
            <a:r>
              <a:rPr lang="es-ES" sz="2000" dirty="0">
                <a:solidFill>
                  <a:srgbClr val="C00000"/>
                </a:solidFill>
              </a:rPr>
              <a:t>Avance en planes: Plan institucional de gestión ambiental - PIGA </a:t>
            </a:r>
          </a:p>
          <a:p>
            <a:pPr lvl="0"/>
            <a:endParaRPr kumimoji="0" lang="es-ES" sz="500" b="1" i="0" u="none" strike="noStrike" kern="1200" cap="none" spc="0" normalizeH="0" baseline="0" noProof="0" dirty="0">
              <a:ln>
                <a:noFill/>
              </a:ln>
              <a:solidFill>
                <a:prstClr val="black"/>
              </a:solidFill>
              <a:effectLst/>
              <a:uLnTx/>
              <a:uFillTx/>
              <a:latin typeface="Calibri Light"/>
              <a:ea typeface="+mj-ea"/>
              <a:cs typeface="+mj-cs"/>
            </a:endParaRPr>
          </a:p>
          <a:p>
            <a:pPr lvl="0" algn="r"/>
            <a:r>
              <a:rPr kumimoji="0" lang="es-CO"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Implementación del Plan de Acción anual del PIGA 2016 – 2020, concertado con la SDA a través de la herramienta STORM USER</a:t>
            </a:r>
            <a:endParaRPr kumimoji="0" lang="en-US"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28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669" y="1636169"/>
            <a:ext cx="4346273" cy="2310023"/>
          </a:xfrm>
          <a:prstGeom prst="rect">
            <a:avLst/>
          </a:prstGeom>
          <a:ln w="6350">
            <a:solidFill>
              <a:schemeClr val="tx1"/>
            </a:solidFill>
          </a:ln>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4427" y="4138876"/>
            <a:ext cx="4042795" cy="1334813"/>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4056" y="1555185"/>
            <a:ext cx="4864644" cy="2310023"/>
          </a:xfrm>
          <a:prstGeom prst="rect">
            <a:avLst/>
          </a:prstGeom>
          <a:ln w="6350">
            <a:solidFill>
              <a:schemeClr val="tx1"/>
            </a:solidFill>
          </a:ln>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04041" y="3946192"/>
            <a:ext cx="4064527" cy="1720183"/>
          </a:xfrm>
          <a:prstGeom prst="rect">
            <a:avLst/>
          </a:prstGeom>
        </p:spPr>
      </p:pic>
      <mc:AlternateContent xmlns:mc="http://schemas.openxmlformats.org/markup-compatibility/2006" xmlns:a14="http://schemas.microsoft.com/office/drawing/2010/main">
        <mc:Choice Requires="a14">
          <p:sp>
            <p:nvSpPr>
              <p:cNvPr id="12" name="CuadroTexto 11"/>
              <p:cNvSpPr txBox="1"/>
              <p:nvPr/>
            </p:nvSpPr>
            <p:spPr>
              <a:xfrm>
                <a:off x="564706" y="5557005"/>
                <a:ext cx="5410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a:ea typeface="+mn-ea"/>
                    <a:cs typeface="+mn-cs"/>
                  </a:rPr>
                  <a:t>Programa Uso Eficiente del Agua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C00000"/>
                    </a:solidFill>
                    <a:effectLst/>
                    <a:uLnTx/>
                    <a:uFillTx/>
                    <a:latin typeface="Calibri" panose="020F0502020204030204"/>
                    <a:ea typeface="+mn-ea"/>
                    <a:cs typeface="+mn-cs"/>
                  </a:rPr>
                  <a:t>Análisis de consumos: </a:t>
                </a:r>
                <a:r>
                  <a:rPr kumimoji="0" lang="es-CO" sz="1800" b="1" i="0" u="none" strike="noStrike" kern="1200" cap="none" spc="0" normalizeH="0" baseline="0" noProof="0" dirty="0">
                    <a:ln>
                      <a:noFill/>
                    </a:ln>
                    <a:solidFill>
                      <a:srgbClr val="C00000"/>
                    </a:solidFill>
                    <a:effectLst/>
                    <a:uLnTx/>
                    <a:uFillTx/>
                    <a:latin typeface="Calibri" panose="020F0502020204030204"/>
                    <a:ea typeface="+mn-ea"/>
                    <a:cs typeface="+mn-cs"/>
                  </a:rPr>
                  <a:t>Ahorro del 7,3% </a:t>
                </a:r>
                <a14:m>
                  <m:oMath xmlns:m="http://schemas.openxmlformats.org/officeDocument/2006/math">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𝟏</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𝟎𝟑𝟑</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𝟓𝟏𝟓</m:t>
                    </m:r>
                  </m:oMath>
                </a14:m>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564706" y="5557005"/>
                <a:ext cx="5410200" cy="646331"/>
              </a:xfrm>
              <a:prstGeom prst="rect">
                <a:avLst/>
              </a:prstGeom>
              <a:blipFill>
                <a:blip r:embed="rId7"/>
                <a:stretch>
                  <a:fillRect l="-1015"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096000" y="712437"/>
                <a:ext cx="55944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00000"/>
                    </a:solidFill>
                    <a:effectLst/>
                    <a:uLnTx/>
                    <a:uFillTx/>
                    <a:latin typeface="Calibri" panose="020F0502020204030204"/>
                    <a:ea typeface="+mn-ea"/>
                    <a:cs typeface="+mn-cs"/>
                  </a:rPr>
                  <a:t>Programa Uso Eficiente de la Energía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srgbClr val="C00000"/>
                    </a:solidFill>
                    <a:effectLst/>
                    <a:uLnTx/>
                    <a:uFillTx/>
                    <a:latin typeface="Calibri" panose="020F0502020204030204"/>
                    <a:ea typeface="+mn-ea"/>
                    <a:cs typeface="+mn-cs"/>
                  </a:rPr>
                  <a:t>Análisis de consumos: </a:t>
                </a:r>
                <a:r>
                  <a:rPr kumimoji="0" lang="es-CO" sz="1800" b="1" i="0" u="none" strike="noStrike" kern="1200" cap="none" spc="0" normalizeH="0" baseline="0" noProof="0" dirty="0">
                    <a:ln>
                      <a:noFill/>
                    </a:ln>
                    <a:solidFill>
                      <a:srgbClr val="C00000"/>
                    </a:solidFill>
                    <a:effectLst/>
                    <a:uLnTx/>
                    <a:uFillTx/>
                    <a:latin typeface="Calibri" panose="020F0502020204030204"/>
                    <a:ea typeface="+mn-ea"/>
                    <a:cs typeface="+mn-cs"/>
                  </a:rPr>
                  <a:t>Ahorro del 5,8% </a:t>
                </a:r>
                <a14:m>
                  <m:oMath xmlns:m="http://schemas.openxmlformats.org/officeDocument/2006/math">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𝟏𝟏</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𝟐𝟑𝟒</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s-CO" sz="1800" b="1"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𝟔𝟐𝟗</m:t>
                    </m:r>
                  </m:oMath>
                </a14:m>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mc:Choice>
        <mc:Fallback xmlns="">
          <p:sp>
            <p:nvSpPr>
              <p:cNvPr id="13" name="CuadroTexto 12"/>
              <p:cNvSpPr txBox="1">
                <a:spLocks noRot="1" noChangeAspect="1" noMove="1" noResize="1" noEditPoints="1" noAdjustHandles="1" noChangeArrowheads="1" noChangeShapeType="1" noTextEdit="1"/>
              </p:cNvSpPr>
              <p:nvPr/>
            </p:nvSpPr>
            <p:spPr>
              <a:xfrm>
                <a:off x="6096000" y="712437"/>
                <a:ext cx="5594457" cy="646331"/>
              </a:xfrm>
              <a:prstGeom prst="rect">
                <a:avLst/>
              </a:prstGeom>
              <a:blipFill>
                <a:blip r:embed="rId8"/>
                <a:stretch>
                  <a:fillRect l="-871" t="-5660" b="-14151"/>
                </a:stretch>
              </a:blipFill>
            </p:spPr>
            <p:txBody>
              <a:bodyPr/>
              <a:lstStyle/>
              <a:p>
                <a:r>
                  <a:rPr lang="en-US">
                    <a:noFill/>
                  </a:rPr>
                  <a:t> </a:t>
                </a:r>
              </a:p>
            </p:txBody>
          </p:sp>
        </mc:Fallback>
      </mc:AlternateContent>
      <p:sp>
        <p:nvSpPr>
          <p:cNvPr id="2" name="Rectángulo 1">
            <a:extLst>
              <a:ext uri="{FF2B5EF4-FFF2-40B4-BE49-F238E27FC236}">
                <a16:creationId xmlns:a16="http://schemas.microsoft.com/office/drawing/2014/main" id="{EAA01C41-2B37-44C7-9C00-83B8A9E9DC55}"/>
              </a:ext>
            </a:extLst>
          </p:cNvPr>
          <p:cNvSpPr/>
          <p:nvPr/>
        </p:nvSpPr>
        <p:spPr>
          <a:xfrm>
            <a:off x="3047999" y="139850"/>
            <a:ext cx="8516471" cy="461665"/>
          </a:xfrm>
          <a:prstGeom prst="rect">
            <a:avLst/>
          </a:prstGeom>
        </p:spPr>
        <p:txBody>
          <a:bodyPr wrap="square">
            <a:spAutoFit/>
          </a:bodyPr>
          <a:lstStyle/>
          <a:p>
            <a:pPr lvl="0" algn="r"/>
            <a:r>
              <a:rPr lang="es-ES" sz="2400" b="1" dirty="0">
                <a:solidFill>
                  <a:prstClr val="black"/>
                </a:solidFill>
                <a:latin typeface="Calibri Light"/>
              </a:rPr>
              <a:t>         </a:t>
            </a:r>
            <a:r>
              <a:rPr lang="es-ES" sz="2000" dirty="0">
                <a:solidFill>
                  <a:srgbClr val="C00000"/>
                </a:solidFill>
              </a:rPr>
              <a:t>Avance en planes: Plan institucional de gestión ambiental - PIGA </a:t>
            </a:r>
          </a:p>
        </p:txBody>
      </p:sp>
    </p:spTree>
    <p:extLst>
      <p:ext uri="{BB962C8B-B14F-4D97-AF65-F5344CB8AC3E}">
        <p14:creationId xmlns:p14="http://schemas.microsoft.com/office/powerpoint/2010/main" val="3385086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E703E-450C-4C03-9C79-088F17AEC580}"/>
              </a:ext>
            </a:extLst>
          </p:cNvPr>
          <p:cNvSpPr>
            <a:spLocks noGrp="1"/>
          </p:cNvSpPr>
          <p:nvPr>
            <p:ph type="title"/>
          </p:nvPr>
        </p:nvSpPr>
        <p:spPr>
          <a:xfrm>
            <a:off x="6096000" y="330619"/>
            <a:ext cx="5654614" cy="1495948"/>
          </a:xfrm>
        </p:spPr>
        <p:txBody>
          <a:bodyPr/>
          <a:lstStyle/>
          <a:p>
            <a:pPr algn="r"/>
            <a:r>
              <a:rPr lang="es-ES" sz="2000" dirty="0">
                <a:solidFill>
                  <a:srgbClr val="C00000"/>
                </a:solidFill>
                <a:latin typeface="+mn-lt"/>
                <a:ea typeface="+mn-ea"/>
                <a:cs typeface="+mn-cs"/>
              </a:rPr>
              <a:t>Avance</a:t>
            </a:r>
            <a:r>
              <a:rPr lang="es-ES" sz="2000" b="1" dirty="0">
                <a:solidFill>
                  <a:prstClr val="black"/>
                </a:solidFill>
              </a:rPr>
              <a:t> </a:t>
            </a:r>
            <a:r>
              <a:rPr lang="es-ES" sz="2000" dirty="0">
                <a:solidFill>
                  <a:srgbClr val="C00000"/>
                </a:solidFill>
                <a:latin typeface="+mn-lt"/>
                <a:ea typeface="+mn-ea"/>
                <a:cs typeface="+mn-cs"/>
              </a:rPr>
              <a:t>Plan Anticorrupción Y De Atención A La Ciudadanía - PAAC </a:t>
            </a:r>
            <a:endParaRPr lang="es-CO" sz="2000" dirty="0">
              <a:solidFill>
                <a:srgbClr val="C00000"/>
              </a:solidFill>
              <a:latin typeface="+mn-lt"/>
              <a:ea typeface="+mn-ea"/>
              <a:cs typeface="+mn-cs"/>
            </a:endParaRPr>
          </a:p>
        </p:txBody>
      </p:sp>
      <p:pic>
        <p:nvPicPr>
          <p:cNvPr id="5" name="Imagen 4"/>
          <p:cNvPicPr>
            <a:picLocks noChangeAspect="1"/>
          </p:cNvPicPr>
          <p:nvPr/>
        </p:nvPicPr>
        <p:blipFill>
          <a:blip r:embed="rId2"/>
          <a:stretch>
            <a:fillRect/>
          </a:stretch>
        </p:blipFill>
        <p:spPr>
          <a:xfrm>
            <a:off x="1486886" y="1157514"/>
            <a:ext cx="9626600" cy="4851400"/>
          </a:xfrm>
          <a:prstGeom prst="rect">
            <a:avLst/>
          </a:prstGeom>
        </p:spPr>
      </p:pic>
      <p:pic>
        <p:nvPicPr>
          <p:cNvPr id="4" name="Picture 4">
            <a:extLst>
              <a:ext uri="{FF2B5EF4-FFF2-40B4-BE49-F238E27FC236}">
                <a16:creationId xmlns:a16="http://schemas.microsoft.com/office/drawing/2014/main" id="{A38F0097-E9F3-477B-BCE7-AD6F3014E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4263" y="6008914"/>
            <a:ext cx="3329702" cy="725500"/>
          </a:xfrm>
          <a:prstGeom prst="rect">
            <a:avLst/>
          </a:prstGeom>
        </p:spPr>
      </p:pic>
    </p:spTree>
    <p:extLst>
      <p:ext uri="{BB962C8B-B14F-4D97-AF65-F5344CB8AC3E}">
        <p14:creationId xmlns:p14="http://schemas.microsoft.com/office/powerpoint/2010/main" val="951000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3" name="Diagrama 2">
            <a:extLst>
              <a:ext uri="{FF2B5EF4-FFF2-40B4-BE49-F238E27FC236}">
                <a16:creationId xmlns:a16="http://schemas.microsoft.com/office/drawing/2014/main" id="{88BA49E6-5AC3-4D76-B591-26084790DE74}"/>
              </a:ext>
            </a:extLst>
          </p:cNvPr>
          <p:cNvGraphicFramePr/>
          <p:nvPr/>
        </p:nvGraphicFramePr>
        <p:xfrm>
          <a:off x="-198407" y="1579611"/>
          <a:ext cx="6952890" cy="3458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9D762346-DC65-4D74-8954-4CA6D9D3519A}"/>
              </a:ext>
            </a:extLst>
          </p:cNvPr>
          <p:cNvSpPr txBox="1"/>
          <p:nvPr/>
        </p:nvSpPr>
        <p:spPr>
          <a:xfrm>
            <a:off x="4141343" y="576209"/>
            <a:ext cx="8762988" cy="769441"/>
          </a:xfrm>
          <a:prstGeom prst="rect">
            <a:avLst/>
          </a:prstGeom>
          <a:noFill/>
        </p:spPr>
        <p:txBody>
          <a:bodyPr wrap="square" rtlCol="0">
            <a:spAutoFit/>
          </a:bodyPr>
          <a:lstStyle/>
          <a:p>
            <a:pPr lvl="0" algn="r"/>
            <a:r>
              <a:rPr lang="es-ES" sz="2000" dirty="0">
                <a:solidFill>
                  <a:srgbClr val="C00000"/>
                </a:solidFill>
              </a:rPr>
              <a:t>Plan De Conservación Documental   </a:t>
            </a:r>
            <a:r>
              <a:rPr lang="es-ES" sz="2000" dirty="0">
                <a:solidFill>
                  <a:prstClr val="black"/>
                </a:solidFill>
                <a:latin typeface="Calibri Light"/>
                <a:ea typeface="+mj-ea"/>
                <a:cs typeface="+mj-cs"/>
              </a:rPr>
              <a:t>	</a:t>
            </a:r>
            <a:endParaRPr kumimoji="0" lang="es-CO" sz="20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graphicFrame>
        <p:nvGraphicFramePr>
          <p:cNvPr id="6" name="Diagrama 5">
            <a:extLst>
              <a:ext uri="{FF2B5EF4-FFF2-40B4-BE49-F238E27FC236}">
                <a16:creationId xmlns:a16="http://schemas.microsoft.com/office/drawing/2014/main" id="{ED3BBC41-CBB9-46AA-AC78-3F24B059898E}"/>
              </a:ext>
            </a:extLst>
          </p:cNvPr>
          <p:cNvGraphicFramePr/>
          <p:nvPr/>
        </p:nvGraphicFramePr>
        <p:xfrm>
          <a:off x="6096000" y="1579611"/>
          <a:ext cx="6079491" cy="3245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338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4" name="CuadroTexto 3">
            <a:extLst>
              <a:ext uri="{FF2B5EF4-FFF2-40B4-BE49-F238E27FC236}">
                <a16:creationId xmlns:a16="http://schemas.microsoft.com/office/drawing/2014/main" id="{18BE13E1-2854-4670-85DC-C23712649951}"/>
              </a:ext>
            </a:extLst>
          </p:cNvPr>
          <p:cNvSpPr txBox="1"/>
          <p:nvPr/>
        </p:nvSpPr>
        <p:spPr>
          <a:xfrm>
            <a:off x="3835581" y="326084"/>
            <a:ext cx="7954244" cy="677108"/>
          </a:xfrm>
          <a:prstGeom prst="rect">
            <a:avLst/>
          </a:prstGeom>
          <a:noFill/>
        </p:spPr>
        <p:txBody>
          <a:bodyPr wrap="square" rtlCol="0">
            <a:spAutoFit/>
          </a:bodyPr>
          <a:lstStyle/>
          <a:p>
            <a:pPr lvl="0" algn="r"/>
            <a:r>
              <a:rPr lang="es-ES" sz="2000" dirty="0">
                <a:solidFill>
                  <a:srgbClr val="C00000"/>
                </a:solidFill>
              </a:rPr>
              <a:t>Plan de conservación documental </a:t>
            </a:r>
          </a:p>
          <a:p>
            <a:pPr lvl="0" algn="r"/>
            <a:r>
              <a:rPr kumimoji="0" lang="es-ES"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Plan de Preservación Digital a Largo Plazo</a:t>
            </a:r>
            <a:endParaRPr kumimoji="0" lang="es-CO"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sp>
        <p:nvSpPr>
          <p:cNvPr id="6" name="Subtítulo 6">
            <a:extLst>
              <a:ext uri="{FF2B5EF4-FFF2-40B4-BE49-F238E27FC236}">
                <a16:creationId xmlns:a16="http://schemas.microsoft.com/office/drawing/2014/main" id="{129E2384-FEA3-4925-BD49-BD3AD4CA1E6A}"/>
              </a:ext>
            </a:extLst>
          </p:cNvPr>
          <p:cNvSpPr>
            <a:spLocks noGrp="1"/>
          </p:cNvSpPr>
          <p:nvPr>
            <p:ph type="subTitle" idx="1"/>
          </p:nvPr>
        </p:nvSpPr>
        <p:spPr>
          <a:xfrm>
            <a:off x="446563" y="1392176"/>
            <a:ext cx="7584254" cy="4398464"/>
          </a:xfrm>
        </p:spPr>
        <p:txBody>
          <a:bodyPr/>
          <a:lstStyle/>
          <a:p>
            <a:pPr marL="342900" indent="-342900" algn="just">
              <a:buFont typeface="Arial" panose="020B0604020202020204" pitchFamily="34" charset="0"/>
              <a:buChar char="•"/>
            </a:pPr>
            <a:r>
              <a:rPr lang="es-ES" sz="2000" dirty="0">
                <a:solidFill>
                  <a:schemeClr val="bg2">
                    <a:lumMod val="50000"/>
                  </a:schemeClr>
                </a:solidFill>
              </a:rPr>
              <a:t>Se realizó una revisión general de la situación actual de la gestión documental electrónica en la UAECD con el objeto de diseñar la estrategia para su normalización.</a:t>
            </a:r>
          </a:p>
          <a:p>
            <a:pPr marL="342900" indent="-342900" algn="just">
              <a:buFont typeface="Arial" panose="020B0604020202020204" pitchFamily="34" charset="0"/>
              <a:buChar char="•"/>
            </a:pPr>
            <a:r>
              <a:rPr lang="es-ES" sz="2000" dirty="0">
                <a:solidFill>
                  <a:schemeClr val="bg2">
                    <a:lumMod val="50000"/>
                  </a:schemeClr>
                </a:solidFill>
              </a:rPr>
              <a:t>Mediante el análisis de los procesos con cada una de las áreas para la identificación preliminar de su producción documental electrónica.</a:t>
            </a:r>
          </a:p>
          <a:p>
            <a:pPr marL="342900" indent="-342900" algn="just">
              <a:buFont typeface="Arial" panose="020B0604020202020204" pitchFamily="34" charset="0"/>
              <a:buChar char="•"/>
            </a:pPr>
            <a:r>
              <a:rPr lang="es-ES" sz="2000" dirty="0">
                <a:solidFill>
                  <a:schemeClr val="bg2">
                    <a:lumMod val="50000"/>
                  </a:schemeClr>
                </a:solidFill>
              </a:rPr>
              <a:t>Se encuentra en proceso de elaboración un lineamiento relacionado con organización y aspectos generales de documento electrónico.</a:t>
            </a:r>
          </a:p>
          <a:p>
            <a:pPr marL="342900" indent="-342900" algn="just">
              <a:buFont typeface="Arial" panose="020B0604020202020204" pitchFamily="34" charset="0"/>
              <a:buChar char="•"/>
            </a:pPr>
            <a:r>
              <a:rPr lang="es-ES" sz="2000" dirty="0">
                <a:solidFill>
                  <a:schemeClr val="bg2">
                    <a:lumMod val="50000"/>
                  </a:schemeClr>
                </a:solidFill>
              </a:rPr>
              <a:t>Se ejecutó el correspondiente análisis de riesgos para la preservación digital a largo plazo.</a:t>
            </a:r>
          </a:p>
          <a:p>
            <a:pPr marL="342900" indent="-342900" algn="just">
              <a:buFont typeface="Arial" panose="020B0604020202020204" pitchFamily="34" charset="0"/>
              <a:buChar char="•"/>
            </a:pPr>
            <a:r>
              <a:rPr lang="es-ES" sz="2000" dirty="0">
                <a:solidFill>
                  <a:schemeClr val="bg2">
                    <a:lumMod val="50000"/>
                  </a:schemeClr>
                </a:solidFill>
              </a:rPr>
              <a:t>Estas acciones preliminares , permitieron plantear los proyectos para la normalización de la producción documental electrónica y su proceso de preservación, con las cuales se construyó el documento del Sistema Integrado de Conservación SIC.</a:t>
            </a:r>
          </a:p>
        </p:txBody>
      </p:sp>
      <p:pic>
        <p:nvPicPr>
          <p:cNvPr id="6146" name="Picture 2" descr="Gestión documental? &quot;La humedad y los hongos se comen la memoria judicial&quot;  | neodoc">
            <a:extLst>
              <a:ext uri="{FF2B5EF4-FFF2-40B4-BE49-F238E27FC236}">
                <a16:creationId xmlns:a16="http://schemas.microsoft.com/office/drawing/2014/main" id="{A16EC28F-2A8E-4EF7-8F44-D372414A4C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0817" y="1778000"/>
            <a:ext cx="3983892" cy="345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10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6342815" y="2602272"/>
            <a:ext cx="655607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err="1">
                <a:ln>
                  <a:noFill/>
                </a:ln>
                <a:solidFill>
                  <a:schemeClr val="bg2">
                    <a:lumMod val="50000"/>
                  </a:schemeClr>
                </a:solidFill>
                <a:effectLst/>
                <a:uLnTx/>
                <a:uFillTx/>
                <a:latin typeface="Verdana" panose="020B0604030504040204" pitchFamily="34" charset="0"/>
                <a:ea typeface="+mn-ea"/>
                <a:cs typeface="+mn-cs"/>
              </a:rPr>
              <a:t>Participaci</a:t>
            </a:r>
            <a:r>
              <a:rPr lang="es-CO" sz="3200" b="1" dirty="0" err="1">
                <a:solidFill>
                  <a:schemeClr val="bg2">
                    <a:lumMod val="50000"/>
                  </a:schemeClr>
                </a:solidFill>
                <a:latin typeface="Verdana" panose="020B0604030504040204" pitchFamily="34" charset="0"/>
              </a:rPr>
              <a:t>ón</a:t>
            </a:r>
            <a:r>
              <a:rPr lang="es-CO" sz="3200" b="1" dirty="0">
                <a:solidFill>
                  <a:schemeClr val="bg2">
                    <a:lumMod val="50000"/>
                  </a:schemeClr>
                </a:solidFill>
                <a:latin typeface="Verdana" panose="020B0604030504040204" pitchFamily="34" charset="0"/>
              </a:rPr>
              <a:t> ciudadana</a:t>
            </a:r>
            <a:endPar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ndParaRPr>
          </a:p>
        </p:txBody>
      </p:sp>
      <p:sp>
        <p:nvSpPr>
          <p:cNvPr id="4" name="Rectángulo 3">
            <a:extLst>
              <a:ext uri="{FF2B5EF4-FFF2-40B4-BE49-F238E27FC236}">
                <a16:creationId xmlns:a16="http://schemas.microsoft.com/office/drawing/2014/main" id="{7C4564C1-CACD-4F47-AAF5-DC0051DF229C}"/>
              </a:ext>
            </a:extLst>
          </p:cNvPr>
          <p:cNvSpPr/>
          <p:nvPr/>
        </p:nvSpPr>
        <p:spPr>
          <a:xfrm>
            <a:off x="6298148" y="2218353"/>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Mejores amigos agitando la mano Vector Premium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761" y="1620718"/>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33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7" name="Gráfico 6">
            <a:extLst>
              <a:ext uri="{FF2B5EF4-FFF2-40B4-BE49-F238E27FC236}">
                <a16:creationId xmlns:a16="http://schemas.microsoft.com/office/drawing/2014/main" id="{C7D4EF1C-E722-48C9-B64A-D2380CCA5496}"/>
              </a:ext>
            </a:extLst>
          </p:cNvPr>
          <p:cNvGraphicFramePr>
            <a:graphicFrameLocks/>
          </p:cNvGraphicFramePr>
          <p:nvPr/>
        </p:nvGraphicFramePr>
        <p:xfrm>
          <a:off x="5441030" y="1951427"/>
          <a:ext cx="5666466" cy="3274854"/>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35668A05-EAB7-4AA6-9703-45817E1E2898}"/>
              </a:ext>
            </a:extLst>
          </p:cNvPr>
          <p:cNvPicPr>
            <a:picLocks noChangeAspect="1"/>
          </p:cNvPicPr>
          <p:nvPr/>
        </p:nvPicPr>
        <p:blipFill>
          <a:blip r:embed="rId4"/>
          <a:stretch>
            <a:fillRect/>
          </a:stretch>
        </p:blipFill>
        <p:spPr>
          <a:xfrm>
            <a:off x="571500" y="1631720"/>
            <a:ext cx="5200650" cy="3594562"/>
          </a:xfrm>
          <a:prstGeom prst="rect">
            <a:avLst/>
          </a:prstGeom>
        </p:spPr>
      </p:pic>
      <p:sp>
        <p:nvSpPr>
          <p:cNvPr id="8" name="Título 5">
            <a:extLst>
              <a:ext uri="{FF2B5EF4-FFF2-40B4-BE49-F238E27FC236}">
                <a16:creationId xmlns:a16="http://schemas.microsoft.com/office/drawing/2014/main" id="{D8928A92-FC03-42E4-A69A-C9FAF1A792C6}"/>
              </a:ext>
            </a:extLst>
          </p:cNvPr>
          <p:cNvSpPr>
            <a:spLocks noGrp="1"/>
          </p:cNvSpPr>
          <p:nvPr>
            <p:ph type="ctrTitle"/>
          </p:nvPr>
        </p:nvSpPr>
        <p:spPr>
          <a:xfrm>
            <a:off x="803300" y="5428286"/>
            <a:ext cx="11018210" cy="503316"/>
          </a:xfrm>
        </p:spPr>
        <p:txBody>
          <a:bodyPr/>
          <a:lstStyle/>
          <a:p>
            <a:pPr algn="l"/>
            <a:r>
              <a:rPr lang="es-CO" sz="1600" dirty="0">
                <a:solidFill>
                  <a:schemeClr val="bg2">
                    <a:lumMod val="50000"/>
                  </a:schemeClr>
                </a:solidFill>
              </a:rPr>
              <a:t>Durante la vigencia se ha realizado 79 con el fin de atender requerimientos , resolver dudas frente a la actualización catastral, normatividad vigente en materia catastral y avances en la realización de trámites. </a:t>
            </a:r>
          </a:p>
        </p:txBody>
      </p:sp>
      <p:sp>
        <p:nvSpPr>
          <p:cNvPr id="6" name="Título 5">
            <a:extLst>
              <a:ext uri="{FF2B5EF4-FFF2-40B4-BE49-F238E27FC236}">
                <a16:creationId xmlns:a16="http://schemas.microsoft.com/office/drawing/2014/main" id="{134E23FE-90BA-440C-9059-FB604EC1A466}"/>
              </a:ext>
            </a:extLst>
          </p:cNvPr>
          <p:cNvSpPr txBox="1">
            <a:spLocks/>
          </p:cNvSpPr>
          <p:nvPr/>
        </p:nvSpPr>
        <p:spPr>
          <a:xfrm>
            <a:off x="4571999" y="398939"/>
            <a:ext cx="7249511" cy="123278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O" sz="2800" dirty="0">
                <a:solidFill>
                  <a:srgbClr val="C00000"/>
                </a:solidFill>
                <a:latin typeface="+mn-lt"/>
                <a:ea typeface="+mn-ea"/>
                <a:cs typeface="+mn-cs"/>
              </a:rPr>
              <a:t>El Plan de Participación Ciudadana de la Unidad cuenta con 21 actividades programadas para la vigencia; tiene un avance del 79%</a:t>
            </a:r>
          </a:p>
        </p:txBody>
      </p:sp>
    </p:spTree>
    <p:extLst>
      <p:ext uri="{BB962C8B-B14F-4D97-AF65-F5344CB8AC3E}">
        <p14:creationId xmlns:p14="http://schemas.microsoft.com/office/powerpoint/2010/main" val="10714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5264331" y="2068396"/>
            <a:ext cx="672571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chemeClr val="bg2">
                    <a:lumMod val="50000"/>
                  </a:schemeClr>
                </a:solidFill>
                <a:effectLst/>
                <a:uLnTx/>
                <a:uFillTx/>
                <a:latin typeface="Verdana" panose="020B0604030504040204" pitchFamily="34" charset="0"/>
              </a:rPr>
              <a:t>La Unidad Administrativa Especial de Catastro Distrital en el Plan de Desarrollo 2020 - 2024</a:t>
            </a:r>
            <a:endParaRPr kumimoji="0" lang="es-CO" sz="2400" b="0" i="0" u="none" strike="noStrike" kern="1200" cap="none" spc="0" normalizeH="0" baseline="0" noProof="0" dirty="0">
              <a:ln>
                <a:noFill/>
              </a:ln>
              <a:solidFill>
                <a:schemeClr val="bg2">
                  <a:lumMod val="50000"/>
                </a:schemeClr>
              </a:solidFill>
              <a:effectLst/>
              <a:uLnTx/>
              <a:uFillTx/>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2400" dirty="0">
                <a:solidFill>
                  <a:schemeClr val="bg2">
                    <a:lumMod val="50000"/>
                  </a:schemeClr>
                </a:solidFill>
              </a:rPr>
              <a:t>“Un nuevo contrato social y ambiental para la Bogotá del siglo XXI”</a:t>
            </a:r>
          </a:p>
        </p:txBody>
      </p:sp>
      <p:sp>
        <p:nvSpPr>
          <p:cNvPr id="6" name="Rectángulo 5">
            <a:extLst>
              <a:ext uri="{FF2B5EF4-FFF2-40B4-BE49-F238E27FC236}">
                <a16:creationId xmlns:a16="http://schemas.microsoft.com/office/drawing/2014/main" id="{7C4564C1-CACD-4F47-AAF5-DC0051DF229C}"/>
              </a:ext>
            </a:extLst>
          </p:cNvPr>
          <p:cNvSpPr/>
          <p:nvPr/>
        </p:nvSpPr>
        <p:spPr>
          <a:xfrm>
            <a:off x="5156222" y="1875891"/>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02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D3E4D-E1DB-4840-9B98-855527E17054}"/>
              </a:ext>
            </a:extLst>
          </p:cNvPr>
          <p:cNvSpPr>
            <a:spLocks noGrp="1"/>
          </p:cNvSpPr>
          <p:nvPr>
            <p:ph type="title"/>
          </p:nvPr>
        </p:nvSpPr>
        <p:spPr>
          <a:xfrm>
            <a:off x="4424778" y="272982"/>
            <a:ext cx="10515600" cy="1325563"/>
          </a:xfrm>
        </p:spPr>
        <p:txBody>
          <a:bodyPr/>
          <a:lstStyle/>
          <a:p>
            <a:r>
              <a:rPr lang="es-CO" dirty="0"/>
              <a:t>				</a:t>
            </a:r>
            <a:r>
              <a:rPr lang="es-CO" sz="2800" dirty="0">
                <a:solidFill>
                  <a:srgbClr val="C00000"/>
                </a:solidFill>
                <a:latin typeface="+mn-lt"/>
                <a:ea typeface="+mn-ea"/>
                <a:cs typeface="+mn-cs"/>
              </a:rPr>
              <a:t>Participación ciudadana</a:t>
            </a:r>
          </a:p>
        </p:txBody>
      </p:sp>
      <p:pic>
        <p:nvPicPr>
          <p:cNvPr id="5" name="Picture 4">
            <a:extLst>
              <a:ext uri="{FF2B5EF4-FFF2-40B4-BE49-F238E27FC236}">
                <a16:creationId xmlns:a16="http://schemas.microsoft.com/office/drawing/2014/main" id="{D023F590-A8A6-4A10-9F37-A71D23985B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6" name="Marcador de contenido 5">
            <a:extLst>
              <a:ext uri="{FF2B5EF4-FFF2-40B4-BE49-F238E27FC236}">
                <a16:creationId xmlns:a16="http://schemas.microsoft.com/office/drawing/2014/main" id="{F74AD7FD-14F6-4ED9-BB34-BDDE749506A4}"/>
              </a:ext>
            </a:extLst>
          </p:cNvPr>
          <p:cNvSpPr>
            <a:spLocks noGrp="1"/>
          </p:cNvSpPr>
          <p:nvPr>
            <p:ph idx="1"/>
          </p:nvPr>
        </p:nvSpPr>
        <p:spPr>
          <a:xfrm>
            <a:off x="297330" y="1342068"/>
            <a:ext cx="6719768" cy="4486275"/>
          </a:xfrm>
        </p:spPr>
        <p:txBody>
          <a:bodyPr/>
          <a:lstStyle/>
          <a:p>
            <a:pPr fontAlgn="base">
              <a:lnSpc>
                <a:spcPct val="107000"/>
              </a:lnSpc>
              <a:spcAft>
                <a:spcPts val="0"/>
              </a:spcAft>
            </a:pPr>
            <a:r>
              <a:rPr lang="es-CO" sz="20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se Identificaron necesidades ciudadanas (consulta abierta), base de datos a  publicar en </a:t>
            </a:r>
            <a:r>
              <a:rPr lang="es-CO" sz="2000" u="sng"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www.datos.bogota.gov.co</a:t>
            </a:r>
            <a:r>
              <a:rPr lang="es-CO" sz="2000"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 (archivo Datos Abiertos) y difusión en las redes sociales.</a:t>
            </a:r>
            <a:endParaRPr lang="es-CO" sz="20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fontAlgn="base"/>
            <a:endParaRPr lang="es-ES" sz="2000" dirty="0">
              <a:solidFill>
                <a:schemeClr val="bg2">
                  <a:lumMod val="50000"/>
                </a:schemeClr>
              </a:solidFill>
              <a:latin typeface="Calibri" panose="020F0502020204030204" pitchFamily="34" charset="0"/>
            </a:endParaRPr>
          </a:p>
        </p:txBody>
      </p:sp>
      <p:sp>
        <p:nvSpPr>
          <p:cNvPr id="7" name="Marcador de contenido 5">
            <a:extLst>
              <a:ext uri="{FF2B5EF4-FFF2-40B4-BE49-F238E27FC236}">
                <a16:creationId xmlns:a16="http://schemas.microsoft.com/office/drawing/2014/main" id="{7922F038-0D21-4723-9A7D-E8E7851964FC}"/>
              </a:ext>
            </a:extLst>
          </p:cNvPr>
          <p:cNvSpPr txBox="1">
            <a:spLocks/>
          </p:cNvSpPr>
          <p:nvPr/>
        </p:nvSpPr>
        <p:spPr>
          <a:xfrm>
            <a:off x="450289" y="4777135"/>
            <a:ext cx="11577518" cy="4240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es-ES" sz="2000" dirty="0">
                <a:solidFill>
                  <a:schemeClr val="bg2">
                    <a:lumMod val="50000"/>
                  </a:schemeClr>
                </a:solidFill>
                <a:latin typeface="Calibri" panose="020F0502020204030204" pitchFamily="34" charset="0"/>
              </a:rPr>
              <a:t>Con el resultado de la consulta abierta y participación ciudadana en nuestros canales virtuales, la actividad de la Senda de la Integridad y de Bogotá Abierta, se elaboró un mapa interactivo acompañado por un articulo periodístico explicando la información dispuesta allí, e infografía.</a:t>
            </a:r>
            <a:endParaRPr lang="es-CO" sz="2000" dirty="0">
              <a:solidFill>
                <a:schemeClr val="bg2">
                  <a:lumMod val="50000"/>
                </a:schemeClr>
              </a:solidFill>
            </a:endParaRPr>
          </a:p>
        </p:txBody>
      </p:sp>
      <p:pic>
        <p:nvPicPr>
          <p:cNvPr id="8" name="Imagen 7">
            <a:extLst>
              <a:ext uri="{FF2B5EF4-FFF2-40B4-BE49-F238E27FC236}">
                <a16:creationId xmlns:a16="http://schemas.microsoft.com/office/drawing/2014/main" id="{D407C7FE-19F7-4A8C-91F1-F6EB77502C4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7921745" y="1113500"/>
            <a:ext cx="3677506" cy="3438029"/>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24544BDB-49AA-47B2-8541-2D2B4557DCD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060" y="2491133"/>
            <a:ext cx="6719767" cy="2060396"/>
          </a:xfrm>
          <a:prstGeom prst="rect">
            <a:avLst/>
          </a:prstGeom>
        </p:spPr>
      </p:pic>
    </p:spTree>
    <p:extLst>
      <p:ext uri="{BB962C8B-B14F-4D97-AF65-F5344CB8AC3E}">
        <p14:creationId xmlns:p14="http://schemas.microsoft.com/office/powerpoint/2010/main" val="3408563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8" name="Título 5">
            <a:extLst>
              <a:ext uri="{FF2B5EF4-FFF2-40B4-BE49-F238E27FC236}">
                <a16:creationId xmlns:a16="http://schemas.microsoft.com/office/drawing/2014/main" id="{D8928A92-FC03-42E4-A69A-C9FAF1A792C6}"/>
              </a:ext>
            </a:extLst>
          </p:cNvPr>
          <p:cNvSpPr>
            <a:spLocks noGrp="1"/>
          </p:cNvSpPr>
          <p:nvPr>
            <p:ph type="ctrTitle"/>
          </p:nvPr>
        </p:nvSpPr>
        <p:spPr>
          <a:xfrm>
            <a:off x="4401974" y="501094"/>
            <a:ext cx="6986726" cy="760768"/>
          </a:xfrm>
        </p:spPr>
        <p:txBody>
          <a:bodyPr/>
          <a:lstStyle/>
          <a:p>
            <a:pPr algn="l"/>
            <a:r>
              <a:rPr lang="es-CO" sz="1600" dirty="0">
                <a:solidFill>
                  <a:schemeClr val="bg2">
                    <a:lumMod val="50000"/>
                  </a:schemeClr>
                </a:solidFill>
              </a:rPr>
              <a:t>IDECA adelantó el foro ¿Cómo los datos geográficos transforman vidas – Ciudades Inteligentes; con la participación de funcionarios de entidades distritales y del orden nacional; además de usuarios de la información</a:t>
            </a:r>
          </a:p>
        </p:txBody>
      </p:sp>
      <p:pic>
        <p:nvPicPr>
          <p:cNvPr id="2" name="Imagen 1">
            <a:extLst>
              <a:ext uri="{FF2B5EF4-FFF2-40B4-BE49-F238E27FC236}">
                <a16:creationId xmlns:a16="http://schemas.microsoft.com/office/drawing/2014/main" id="{E189ADD6-5DBF-40E8-9147-C6118CB00EAC}"/>
              </a:ext>
            </a:extLst>
          </p:cNvPr>
          <p:cNvPicPr>
            <a:picLocks noChangeAspect="1"/>
          </p:cNvPicPr>
          <p:nvPr/>
        </p:nvPicPr>
        <p:blipFill>
          <a:blip r:embed="rId3"/>
          <a:stretch>
            <a:fillRect/>
          </a:stretch>
        </p:blipFill>
        <p:spPr>
          <a:xfrm>
            <a:off x="201041" y="1614687"/>
            <a:ext cx="3996279" cy="4481313"/>
          </a:xfrm>
          <a:prstGeom prst="rect">
            <a:avLst/>
          </a:prstGeom>
        </p:spPr>
      </p:pic>
      <p:pic>
        <p:nvPicPr>
          <p:cNvPr id="3" name="Imagen 2">
            <a:extLst>
              <a:ext uri="{FF2B5EF4-FFF2-40B4-BE49-F238E27FC236}">
                <a16:creationId xmlns:a16="http://schemas.microsoft.com/office/drawing/2014/main" id="{84974E0A-A3FA-4C04-B03A-62DEC825AB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27601" y="1614687"/>
            <a:ext cx="4399307" cy="3928863"/>
          </a:xfrm>
          <a:prstGeom prst="rect">
            <a:avLst/>
          </a:prstGeom>
        </p:spPr>
      </p:pic>
      <p:sp>
        <p:nvSpPr>
          <p:cNvPr id="9" name="Título 5">
            <a:extLst>
              <a:ext uri="{FF2B5EF4-FFF2-40B4-BE49-F238E27FC236}">
                <a16:creationId xmlns:a16="http://schemas.microsoft.com/office/drawing/2014/main" id="{1E82FE21-0B6B-4C35-815E-6E6F5D5484AC}"/>
              </a:ext>
            </a:extLst>
          </p:cNvPr>
          <p:cNvSpPr txBox="1">
            <a:spLocks/>
          </p:cNvSpPr>
          <p:nvPr/>
        </p:nvSpPr>
        <p:spPr>
          <a:xfrm>
            <a:off x="4371859" y="2766812"/>
            <a:ext cx="2981202" cy="27767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1600" dirty="0">
                <a:solidFill>
                  <a:schemeClr val="bg2">
                    <a:lumMod val="50000"/>
                  </a:schemeClr>
                </a:solidFill>
              </a:rPr>
              <a:t>Taller dirigido a Alcaldes del Distrito Capital y sus delegados con el objeto de dar a conocer, la Infraestructura de Datos Espaciales para el Distrito Capital, sus diferentes productos y servicios, al igual que  la Plataforma de Información Geográfica, Mapas Bogotá y la Plataforma de Datos Abiertos, que les permiten contar con información oficial de Bogotá disponible para tomar las mejores decisiones entorno a diferentes temáticas de interés para las Alcaldías, como seguridad, salud, movilidad, educación, entre otros</a:t>
            </a:r>
          </a:p>
        </p:txBody>
      </p:sp>
    </p:spTree>
    <p:extLst>
      <p:ext uri="{BB962C8B-B14F-4D97-AF65-F5344CB8AC3E}">
        <p14:creationId xmlns:p14="http://schemas.microsoft.com/office/powerpoint/2010/main" val="1656997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7378613" y="2666440"/>
            <a:ext cx="694426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Acciones con entes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de control</a:t>
            </a:r>
            <a:endParaRPr kumimoji="0" lang="es-CO" sz="16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7C4564C1-CACD-4F47-AAF5-DC0051DF229C}"/>
              </a:ext>
            </a:extLst>
          </p:cNvPr>
          <p:cNvSpPr/>
          <p:nvPr/>
        </p:nvSpPr>
        <p:spPr>
          <a:xfrm>
            <a:off x="6907748" y="2250437"/>
            <a:ext cx="52363"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4" name="Picture 6" descr="Trabajadopr haciendo un trabajo de investigación vector gratui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342" y="1520822"/>
            <a:ext cx="4737267" cy="473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87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10" name="Tabla 9">
            <a:extLst>
              <a:ext uri="{FF2B5EF4-FFF2-40B4-BE49-F238E27FC236}">
                <a16:creationId xmlns:a16="http://schemas.microsoft.com/office/drawing/2014/main" id="{D04DBBD7-AF4C-41DC-B0F9-1DB644AED956}"/>
              </a:ext>
            </a:extLst>
          </p:cNvPr>
          <p:cNvGraphicFramePr>
            <a:graphicFrameLocks noGrp="1"/>
          </p:cNvGraphicFramePr>
          <p:nvPr/>
        </p:nvGraphicFramePr>
        <p:xfrm>
          <a:off x="528069" y="5577284"/>
          <a:ext cx="8514825" cy="585996"/>
        </p:xfrm>
        <a:graphic>
          <a:graphicData uri="http://schemas.openxmlformats.org/drawingml/2006/table">
            <a:tbl>
              <a:tblPr/>
              <a:tblGrid>
                <a:gridCol w="1155859">
                  <a:extLst>
                    <a:ext uri="{9D8B030D-6E8A-4147-A177-3AD203B41FA5}">
                      <a16:colId xmlns:a16="http://schemas.microsoft.com/office/drawing/2014/main" val="3628168201"/>
                    </a:ext>
                  </a:extLst>
                </a:gridCol>
                <a:gridCol w="1155859">
                  <a:extLst>
                    <a:ext uri="{9D8B030D-6E8A-4147-A177-3AD203B41FA5}">
                      <a16:colId xmlns:a16="http://schemas.microsoft.com/office/drawing/2014/main" val="2615679033"/>
                    </a:ext>
                  </a:extLst>
                </a:gridCol>
                <a:gridCol w="1040273">
                  <a:extLst>
                    <a:ext uri="{9D8B030D-6E8A-4147-A177-3AD203B41FA5}">
                      <a16:colId xmlns:a16="http://schemas.microsoft.com/office/drawing/2014/main" val="3734393727"/>
                    </a:ext>
                  </a:extLst>
                </a:gridCol>
                <a:gridCol w="1945695">
                  <a:extLst>
                    <a:ext uri="{9D8B030D-6E8A-4147-A177-3AD203B41FA5}">
                      <a16:colId xmlns:a16="http://schemas.microsoft.com/office/drawing/2014/main" val="2420032722"/>
                    </a:ext>
                  </a:extLst>
                </a:gridCol>
                <a:gridCol w="3217139">
                  <a:extLst>
                    <a:ext uri="{9D8B030D-6E8A-4147-A177-3AD203B41FA5}">
                      <a16:colId xmlns:a16="http://schemas.microsoft.com/office/drawing/2014/main" val="2016428451"/>
                    </a:ext>
                  </a:extLst>
                </a:gridCol>
              </a:tblGrid>
              <a:tr h="255579">
                <a:tc>
                  <a:txBody>
                    <a:bodyPr/>
                    <a:lstStyle/>
                    <a:p>
                      <a:pPr algn="l" fontAlgn="b"/>
                      <a:r>
                        <a:rPr lang="es-CO" sz="1100" b="0" i="0" u="none" strike="noStrike" dirty="0">
                          <a:solidFill>
                            <a:srgbClr val="000000"/>
                          </a:solidFill>
                          <a:effectLst/>
                          <a:latin typeface="+mn-lt"/>
                        </a:rPr>
                        <a:t>Fuente:  </a:t>
                      </a:r>
                    </a:p>
                  </a:txBody>
                  <a:tcPr marL="0" marR="0" marT="0" marB="0" anchor="b">
                    <a:lnL>
                      <a:noFill/>
                    </a:lnL>
                    <a:lnR>
                      <a:noFill/>
                    </a:lnR>
                    <a:lnT>
                      <a:noFill/>
                    </a:lnT>
                    <a:lnB>
                      <a:noFill/>
                    </a:lnB>
                  </a:tcPr>
                </a:tc>
                <a:tc>
                  <a:txBody>
                    <a:bodyPr/>
                    <a:lstStyle/>
                    <a:p>
                      <a:pPr algn="l" fontAlgn="b"/>
                      <a:endParaRPr lang="es-CO" sz="11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endParaRPr lang="es-CO" sz="11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pPr algn="l" fontAlgn="b"/>
                      <a:endParaRPr lang="es-CO" sz="1100" b="0" i="0" u="none" strike="noStrike" dirty="0">
                        <a:solidFill>
                          <a:srgbClr val="000000"/>
                        </a:solidFill>
                        <a:effectLst/>
                        <a:latin typeface="+mn-lt"/>
                      </a:endParaRPr>
                    </a:p>
                  </a:txBody>
                  <a:tcPr marL="0" marR="0" marT="0" marB="0" anchor="b">
                    <a:lnL>
                      <a:noFill/>
                    </a:lnL>
                    <a:lnR>
                      <a:noFill/>
                    </a:lnR>
                    <a:lnT>
                      <a:noFill/>
                    </a:lnT>
                    <a:lnB>
                      <a:noFill/>
                    </a:lnB>
                  </a:tcPr>
                </a:tc>
                <a:tc>
                  <a:txBody>
                    <a:bodyPr/>
                    <a:lstStyle/>
                    <a:p>
                      <a:endParaRPr lang="es-CO" sz="900" dirty="0">
                        <a:latin typeface="+mn-lt"/>
                      </a:endParaRPr>
                    </a:p>
                  </a:txBody>
                  <a:tcPr marL="0" marR="0" marT="0" marB="0" anchor="b">
                    <a:lnL>
                      <a:noFill/>
                    </a:lnL>
                    <a:lnR>
                      <a:noFill/>
                    </a:lnR>
                    <a:lnT>
                      <a:noFill/>
                    </a:lnT>
                    <a:lnB>
                      <a:noFill/>
                    </a:lnB>
                  </a:tcPr>
                </a:tc>
                <a:extLst>
                  <a:ext uri="{0D108BD9-81ED-4DB2-BD59-A6C34878D82A}">
                    <a16:rowId xmlns:a16="http://schemas.microsoft.com/office/drawing/2014/main" val="2914951638"/>
                  </a:ext>
                </a:extLst>
              </a:tr>
              <a:tr h="330417">
                <a:tc gridSpan="5">
                  <a:txBody>
                    <a:bodyPr/>
                    <a:lstStyle/>
                    <a:p>
                      <a:pPr algn="l" fontAlgn="b"/>
                      <a:r>
                        <a:rPr lang="es-CO" sz="1100" b="0" i="0" u="none" strike="noStrike" dirty="0">
                          <a:solidFill>
                            <a:srgbClr val="000000"/>
                          </a:solidFill>
                          <a:effectLst/>
                          <a:latin typeface="+mn-lt"/>
                        </a:rPr>
                        <a:t>Elaboración propia OCI -Seguimiento Plan Mejoramiento Contraloría 31-10-2020.</a:t>
                      </a:r>
                    </a:p>
                  </a:txBody>
                  <a:tcPr marL="0" marR="0" marT="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567816217"/>
                  </a:ext>
                </a:extLst>
              </a:tr>
            </a:tbl>
          </a:graphicData>
        </a:graphic>
      </p:graphicFrame>
      <p:graphicFrame>
        <p:nvGraphicFramePr>
          <p:cNvPr id="11" name="Tabla 10">
            <a:extLst>
              <a:ext uri="{FF2B5EF4-FFF2-40B4-BE49-F238E27FC236}">
                <a16:creationId xmlns:a16="http://schemas.microsoft.com/office/drawing/2014/main" id="{4E7A212D-CA49-4286-92F0-D590C28AF954}"/>
              </a:ext>
            </a:extLst>
          </p:cNvPr>
          <p:cNvGraphicFramePr>
            <a:graphicFrameLocks noGrp="1"/>
          </p:cNvGraphicFramePr>
          <p:nvPr>
            <p:extLst>
              <p:ext uri="{D42A27DB-BD31-4B8C-83A1-F6EECF244321}">
                <p14:modId xmlns:p14="http://schemas.microsoft.com/office/powerpoint/2010/main" val="2086055727"/>
              </p:ext>
            </p:extLst>
          </p:nvPr>
        </p:nvGraphicFramePr>
        <p:xfrm>
          <a:off x="400050" y="1622547"/>
          <a:ext cx="11317123" cy="3297871"/>
        </p:xfrm>
        <a:graphic>
          <a:graphicData uri="http://schemas.openxmlformats.org/drawingml/2006/table">
            <a:tbl>
              <a:tblPr/>
              <a:tblGrid>
                <a:gridCol w="5718343">
                  <a:extLst>
                    <a:ext uri="{9D8B030D-6E8A-4147-A177-3AD203B41FA5}">
                      <a16:colId xmlns:a16="http://schemas.microsoft.com/office/drawing/2014/main" val="2417566669"/>
                    </a:ext>
                  </a:extLst>
                </a:gridCol>
                <a:gridCol w="2058604">
                  <a:extLst>
                    <a:ext uri="{9D8B030D-6E8A-4147-A177-3AD203B41FA5}">
                      <a16:colId xmlns:a16="http://schemas.microsoft.com/office/drawing/2014/main" val="2674874224"/>
                    </a:ext>
                  </a:extLst>
                </a:gridCol>
                <a:gridCol w="1543953">
                  <a:extLst>
                    <a:ext uri="{9D8B030D-6E8A-4147-A177-3AD203B41FA5}">
                      <a16:colId xmlns:a16="http://schemas.microsoft.com/office/drawing/2014/main" val="160049817"/>
                    </a:ext>
                  </a:extLst>
                </a:gridCol>
                <a:gridCol w="1996223">
                  <a:extLst>
                    <a:ext uri="{9D8B030D-6E8A-4147-A177-3AD203B41FA5}">
                      <a16:colId xmlns:a16="http://schemas.microsoft.com/office/drawing/2014/main" val="3078121143"/>
                    </a:ext>
                  </a:extLst>
                </a:gridCol>
              </a:tblGrid>
              <a:tr h="548956">
                <a:tc>
                  <a:txBody>
                    <a:bodyPr/>
                    <a:lstStyle/>
                    <a:p>
                      <a:pPr algn="ctr" fontAlgn="t"/>
                      <a:r>
                        <a:rPr lang="es-CO" sz="1600" b="1" i="0" u="none" strike="noStrike" dirty="0">
                          <a:solidFill>
                            <a:schemeClr val="bg1"/>
                          </a:solidFill>
                          <a:effectLst/>
                          <a:latin typeface="Calibri" panose="020F0502020204030204" pitchFamily="34" charset="0"/>
                        </a:rPr>
                        <a:t>Auditoría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600" b="1" i="0" u="none" strike="noStrike" dirty="0">
                          <a:solidFill>
                            <a:schemeClr val="bg1"/>
                          </a:solidFill>
                          <a:effectLst/>
                          <a:latin typeface="Calibri" panose="020F0502020204030204" pitchFamily="34" charset="0"/>
                        </a:rPr>
                        <a:t>Hallazgos </a:t>
                      </a:r>
                      <a:br>
                        <a:rPr lang="es-CO" sz="1600" b="1" i="0" u="none" strike="noStrike" dirty="0">
                          <a:solidFill>
                            <a:schemeClr val="bg1"/>
                          </a:solidFill>
                          <a:effectLst/>
                          <a:latin typeface="Calibri" panose="020F0502020204030204" pitchFamily="34" charset="0"/>
                        </a:rPr>
                      </a:br>
                      <a:r>
                        <a:rPr lang="es-CO" sz="1600" b="1" i="0" u="none" strike="noStrike" dirty="0">
                          <a:solidFill>
                            <a:schemeClr val="bg1"/>
                          </a:solidFill>
                          <a:effectLst/>
                          <a:latin typeface="Calibri" panose="020F0502020204030204" pitchFamily="34" charset="0"/>
                        </a:rPr>
                        <a:t>Administrativos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600" b="1" i="0" u="none" strike="noStrike" dirty="0">
                          <a:solidFill>
                            <a:schemeClr val="bg1"/>
                          </a:solidFill>
                          <a:effectLst/>
                          <a:latin typeface="Calibri" panose="020F0502020204030204" pitchFamily="34" charset="0"/>
                        </a:rPr>
                        <a:t>Hallazgos</a:t>
                      </a:r>
                      <a:br>
                        <a:rPr lang="es-CO" sz="1600" b="1" i="0" u="none" strike="noStrike" dirty="0">
                          <a:solidFill>
                            <a:schemeClr val="bg1"/>
                          </a:solidFill>
                          <a:effectLst/>
                          <a:latin typeface="Calibri" panose="020F0502020204030204" pitchFamily="34" charset="0"/>
                        </a:rPr>
                      </a:br>
                      <a:r>
                        <a:rPr lang="es-CO" sz="1600" b="1" i="0" u="none" strike="noStrike" dirty="0">
                          <a:solidFill>
                            <a:schemeClr val="bg1"/>
                          </a:solidFill>
                          <a:effectLst/>
                          <a:latin typeface="Calibri" panose="020F0502020204030204" pitchFamily="34" charset="0"/>
                        </a:rPr>
                        <a:t> incidencia fiscal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600" b="1" i="0" u="none" strike="noStrike" dirty="0">
                          <a:solidFill>
                            <a:schemeClr val="bg1"/>
                          </a:solidFill>
                          <a:effectLst/>
                          <a:latin typeface="Calibri" panose="020F0502020204030204" pitchFamily="34" charset="0"/>
                        </a:rPr>
                        <a:t>Hallazgos incidencia</a:t>
                      </a:r>
                      <a:br>
                        <a:rPr lang="es-CO" sz="1600" b="1" i="0" u="none" strike="noStrike" dirty="0">
                          <a:solidFill>
                            <a:schemeClr val="bg1"/>
                          </a:solidFill>
                          <a:effectLst/>
                          <a:latin typeface="Calibri" panose="020F0502020204030204" pitchFamily="34" charset="0"/>
                        </a:rPr>
                      </a:br>
                      <a:r>
                        <a:rPr lang="es-CO" sz="1600" b="1" i="0" u="none" strike="noStrike" dirty="0">
                          <a:solidFill>
                            <a:schemeClr val="bg1"/>
                          </a:solidFill>
                          <a:effectLst/>
                          <a:latin typeface="Calibri" panose="020F0502020204030204" pitchFamily="34" charset="0"/>
                        </a:rPr>
                        <a:t> disciplinaria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713341795"/>
                  </a:ext>
                </a:extLst>
              </a:tr>
              <a:tr h="466127">
                <a:tc>
                  <a:txBody>
                    <a:bodyPr/>
                    <a:lstStyle/>
                    <a:p>
                      <a:pPr algn="just" fontAlgn="t"/>
                      <a:r>
                        <a:rPr lang="es-ES" sz="1600" b="0" i="0" u="none" strike="noStrike" dirty="0">
                          <a:solidFill>
                            <a:schemeClr val="bg2">
                              <a:lumMod val="50000"/>
                            </a:schemeClr>
                          </a:solidFill>
                          <a:effectLst/>
                          <a:latin typeface="Calibri" panose="020F0502020204030204" pitchFamily="34" charset="0"/>
                        </a:rPr>
                        <a:t>Auditoría de Desempeño</a:t>
                      </a:r>
                      <a:r>
                        <a:rPr lang="es-ES" sz="1600" b="0" i="1" u="none" strike="noStrike" dirty="0">
                          <a:solidFill>
                            <a:schemeClr val="bg2">
                              <a:lumMod val="50000"/>
                            </a:schemeClr>
                          </a:solidFill>
                          <a:effectLst/>
                          <a:latin typeface="Calibri" panose="020F0502020204030204" pitchFamily="34" charset="0"/>
                        </a:rPr>
                        <a:t> "Seguimiento y Evaluación Plusvalía”</a:t>
                      </a:r>
                      <a:r>
                        <a:rPr lang="es-ES" sz="1600" b="0" i="0" u="none" strike="noStrike" dirty="0">
                          <a:solidFill>
                            <a:schemeClr val="bg2">
                              <a:lumMod val="50000"/>
                            </a:schemeClr>
                          </a:solidFill>
                          <a:effectLst/>
                          <a:latin typeface="Calibri" panose="020F0502020204030204" pitchFamily="34" charset="0"/>
                        </a:rPr>
                        <a:t> PDA 2018  (código 72)</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488490"/>
                  </a:ext>
                </a:extLst>
              </a:tr>
              <a:tr h="233062">
                <a:tc>
                  <a:txBody>
                    <a:bodyPr/>
                    <a:lstStyle/>
                    <a:p>
                      <a:pPr algn="just" fontAlgn="t"/>
                      <a:r>
                        <a:rPr lang="es-CO" sz="1600" b="0" i="0" u="none" strike="noStrike" dirty="0">
                          <a:solidFill>
                            <a:schemeClr val="bg2">
                              <a:lumMod val="50000"/>
                            </a:schemeClr>
                          </a:solidFill>
                          <a:effectLst/>
                          <a:latin typeface="Calibri" panose="020F0502020204030204" pitchFamily="34" charset="0"/>
                        </a:rPr>
                        <a:t>Auditoría Regular vigencia 2018 PDA 2019 (código 41)</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88463"/>
                  </a:ext>
                </a:extLst>
              </a:tr>
              <a:tr h="721384">
                <a:tc>
                  <a:txBody>
                    <a:bodyPr/>
                    <a:lstStyle/>
                    <a:p>
                      <a:pPr algn="just" fontAlgn="t"/>
                      <a:r>
                        <a:rPr lang="es-ES" sz="1600" b="0" i="0" u="none" strike="noStrike" dirty="0">
                          <a:solidFill>
                            <a:schemeClr val="bg2">
                              <a:lumMod val="50000"/>
                            </a:schemeClr>
                          </a:solidFill>
                          <a:effectLst/>
                          <a:latin typeface="Calibri" panose="020F0502020204030204" pitchFamily="34" charset="0"/>
                        </a:rPr>
                        <a:t>Auditoría de Desempeño </a:t>
                      </a:r>
                      <a:r>
                        <a:rPr lang="es-ES" sz="1600" b="0" i="1" u="none" strike="noStrike" dirty="0">
                          <a:solidFill>
                            <a:schemeClr val="bg2">
                              <a:lumMod val="50000"/>
                            </a:schemeClr>
                          </a:solidFill>
                          <a:effectLst/>
                          <a:latin typeface="Calibri" panose="020F0502020204030204" pitchFamily="34" charset="0"/>
                        </a:rPr>
                        <a:t>"Evaluación a la Consistencia de la Información de la Actualización y Conservación Catastral vigencia 2019"</a:t>
                      </a:r>
                      <a:r>
                        <a:rPr lang="es-ES" sz="1600" b="0" i="0" u="none" strike="noStrike" dirty="0">
                          <a:solidFill>
                            <a:schemeClr val="bg2">
                              <a:lumMod val="50000"/>
                            </a:schemeClr>
                          </a:solidFill>
                          <a:effectLst/>
                          <a:latin typeface="Calibri" panose="020F0502020204030204" pitchFamily="34" charset="0"/>
                        </a:rPr>
                        <a:t> PDA 2019 (código 46)</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797615"/>
                  </a:ext>
                </a:extLst>
              </a:tr>
              <a:tr h="466127">
                <a:tc>
                  <a:txBody>
                    <a:bodyPr/>
                    <a:lstStyle/>
                    <a:p>
                      <a:pPr algn="just" fontAlgn="t"/>
                      <a:r>
                        <a:rPr lang="pt-BR" sz="1600" b="0" i="0" u="none" strike="noStrike" dirty="0" err="1">
                          <a:solidFill>
                            <a:schemeClr val="bg2">
                              <a:lumMod val="50000"/>
                            </a:schemeClr>
                          </a:solidFill>
                          <a:effectLst/>
                          <a:latin typeface="Calibri" panose="020F0502020204030204" pitchFamily="34" charset="0"/>
                        </a:rPr>
                        <a:t>Auditoría</a:t>
                      </a:r>
                      <a:r>
                        <a:rPr lang="pt-BR" sz="1600" b="0" i="0" u="none" strike="noStrike" dirty="0">
                          <a:solidFill>
                            <a:schemeClr val="bg2">
                              <a:lumMod val="50000"/>
                            </a:schemeClr>
                          </a:solidFill>
                          <a:effectLst/>
                          <a:latin typeface="Calibri" panose="020F0502020204030204" pitchFamily="34" charset="0"/>
                        </a:rPr>
                        <a:t> de </a:t>
                      </a:r>
                      <a:r>
                        <a:rPr lang="pt-BR" sz="1600" b="0" i="0" u="none" strike="noStrike" dirty="0" err="1">
                          <a:solidFill>
                            <a:schemeClr val="bg2">
                              <a:lumMod val="50000"/>
                            </a:schemeClr>
                          </a:solidFill>
                          <a:effectLst/>
                          <a:latin typeface="Calibri" panose="020F0502020204030204" pitchFamily="34" charset="0"/>
                        </a:rPr>
                        <a:t>Desempeño</a:t>
                      </a:r>
                      <a:r>
                        <a:rPr lang="pt-BR" sz="1600" b="0" i="0" u="none" strike="noStrike" dirty="0">
                          <a:solidFill>
                            <a:schemeClr val="bg2">
                              <a:lumMod val="50000"/>
                            </a:schemeClr>
                          </a:solidFill>
                          <a:effectLst/>
                          <a:latin typeface="Calibri" panose="020F0502020204030204" pitchFamily="34" charset="0"/>
                        </a:rPr>
                        <a:t> </a:t>
                      </a:r>
                      <a:r>
                        <a:rPr lang="pt-BR" sz="1600" b="0" i="1" u="none" strike="noStrike" dirty="0">
                          <a:solidFill>
                            <a:schemeClr val="bg2">
                              <a:lumMod val="50000"/>
                            </a:schemeClr>
                          </a:solidFill>
                          <a:effectLst/>
                          <a:latin typeface="Calibri" panose="020F0502020204030204" pitchFamily="34" charset="0"/>
                        </a:rPr>
                        <a:t>"</a:t>
                      </a:r>
                      <a:r>
                        <a:rPr lang="pt-BR" sz="1600" b="0" i="1" u="none" strike="noStrike" dirty="0" err="1">
                          <a:solidFill>
                            <a:schemeClr val="bg2">
                              <a:lumMod val="50000"/>
                            </a:schemeClr>
                          </a:solidFill>
                          <a:effectLst/>
                          <a:latin typeface="Calibri" panose="020F0502020204030204" pitchFamily="34" charset="0"/>
                        </a:rPr>
                        <a:t>Observatorio</a:t>
                      </a:r>
                      <a:r>
                        <a:rPr lang="pt-BR" sz="1600" b="0" i="1" u="none" strike="noStrike" dirty="0">
                          <a:solidFill>
                            <a:schemeClr val="bg2">
                              <a:lumMod val="50000"/>
                            </a:schemeClr>
                          </a:solidFill>
                          <a:effectLst/>
                          <a:latin typeface="Calibri" panose="020F0502020204030204" pitchFamily="34" charset="0"/>
                        </a:rPr>
                        <a:t> </a:t>
                      </a:r>
                      <a:r>
                        <a:rPr lang="pt-BR" sz="1600" b="0" i="1" u="none" strike="noStrike" dirty="0" err="1">
                          <a:solidFill>
                            <a:schemeClr val="bg2">
                              <a:lumMod val="50000"/>
                            </a:schemeClr>
                          </a:solidFill>
                          <a:effectLst/>
                          <a:latin typeface="Calibri" panose="020F0502020204030204" pitchFamily="34" charset="0"/>
                        </a:rPr>
                        <a:t>Inmobiliario</a:t>
                      </a:r>
                      <a:r>
                        <a:rPr lang="pt-BR" sz="1600" b="0" i="1" u="none" strike="noStrike" dirty="0">
                          <a:solidFill>
                            <a:schemeClr val="bg2">
                              <a:lumMod val="50000"/>
                            </a:schemeClr>
                          </a:solidFill>
                          <a:effectLst/>
                          <a:latin typeface="Calibri" panose="020F0502020204030204" pitchFamily="34" charset="0"/>
                        </a:rPr>
                        <a:t> </a:t>
                      </a:r>
                      <a:r>
                        <a:rPr lang="pt-BR" sz="1600" b="0" i="1" u="none" strike="noStrike" dirty="0" err="1">
                          <a:solidFill>
                            <a:schemeClr val="bg2">
                              <a:lumMod val="50000"/>
                            </a:schemeClr>
                          </a:solidFill>
                          <a:effectLst/>
                          <a:latin typeface="Calibri" panose="020F0502020204030204" pitchFamily="34" charset="0"/>
                        </a:rPr>
                        <a:t>Catastral</a:t>
                      </a:r>
                      <a:r>
                        <a:rPr lang="pt-BR" sz="1600" b="0" i="1" u="none" strike="noStrike" dirty="0">
                          <a:solidFill>
                            <a:schemeClr val="bg2">
                              <a:lumMod val="50000"/>
                            </a:schemeClr>
                          </a:solidFill>
                          <a:effectLst/>
                          <a:latin typeface="Calibri" panose="020F0502020204030204" pitchFamily="34" charset="0"/>
                        </a:rPr>
                        <a:t> período 2017-2018"</a:t>
                      </a:r>
                      <a:r>
                        <a:rPr lang="pt-BR" sz="1600" b="0" i="0" u="none" strike="noStrike" dirty="0">
                          <a:solidFill>
                            <a:schemeClr val="bg2">
                              <a:lumMod val="50000"/>
                            </a:schemeClr>
                          </a:solidFill>
                          <a:effectLst/>
                          <a:latin typeface="Calibri" panose="020F0502020204030204" pitchFamily="34" charset="0"/>
                        </a:rPr>
                        <a:t> PDA 2019 (código 53)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188556"/>
                  </a:ext>
                </a:extLst>
              </a:tr>
              <a:tr h="233062">
                <a:tc>
                  <a:txBody>
                    <a:bodyPr/>
                    <a:lstStyle/>
                    <a:p>
                      <a:pPr algn="just" fontAlgn="t"/>
                      <a:r>
                        <a:rPr lang="es-CO" sz="1600" b="0" i="0" u="none" strike="noStrike">
                          <a:solidFill>
                            <a:schemeClr val="bg2">
                              <a:lumMod val="50000"/>
                            </a:schemeClr>
                          </a:solidFill>
                          <a:effectLst/>
                          <a:latin typeface="Calibri" panose="020F0502020204030204" pitchFamily="34" charset="0"/>
                        </a:rPr>
                        <a:t>Auditoría Regular vigencia 2019 PDA 2020 (código 80)</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555963"/>
                  </a:ext>
                </a:extLst>
              </a:tr>
              <a:tr h="219946">
                <a:tc>
                  <a:txBody>
                    <a:bodyPr/>
                    <a:lstStyle/>
                    <a:p>
                      <a:pPr algn="just" fontAlgn="t"/>
                      <a:r>
                        <a:rPr lang="pt-BR" sz="1600" b="0" i="0" u="none" strike="noStrike" dirty="0" err="1">
                          <a:solidFill>
                            <a:schemeClr val="bg2">
                              <a:lumMod val="50000"/>
                            </a:schemeClr>
                          </a:solidFill>
                          <a:effectLst/>
                          <a:latin typeface="Calibri" panose="020F0502020204030204" pitchFamily="34" charset="0"/>
                        </a:rPr>
                        <a:t>Auditoría</a:t>
                      </a:r>
                      <a:r>
                        <a:rPr lang="pt-BR" sz="1600" b="0" i="0" u="none" strike="noStrike" dirty="0">
                          <a:solidFill>
                            <a:schemeClr val="bg2">
                              <a:lumMod val="50000"/>
                            </a:schemeClr>
                          </a:solidFill>
                          <a:effectLst/>
                          <a:latin typeface="Calibri" panose="020F0502020204030204" pitchFamily="34" charset="0"/>
                        </a:rPr>
                        <a:t> al </a:t>
                      </a:r>
                      <a:r>
                        <a:rPr lang="pt-BR" sz="1600" b="0" i="0" u="none" strike="noStrike" dirty="0" err="1">
                          <a:solidFill>
                            <a:schemeClr val="bg2">
                              <a:lumMod val="50000"/>
                            </a:schemeClr>
                          </a:solidFill>
                          <a:effectLst/>
                          <a:latin typeface="Calibri" panose="020F0502020204030204" pitchFamily="34" charset="0"/>
                        </a:rPr>
                        <a:t>Desempeño</a:t>
                      </a:r>
                      <a:r>
                        <a:rPr lang="pt-BR" sz="1600" b="0" i="0" u="none" strike="noStrike" dirty="0">
                          <a:solidFill>
                            <a:schemeClr val="bg2">
                              <a:lumMod val="50000"/>
                            </a:schemeClr>
                          </a:solidFill>
                          <a:effectLst/>
                          <a:latin typeface="Calibri" panose="020F0502020204030204" pitchFamily="34" charset="0"/>
                        </a:rPr>
                        <a:t> 2019 PDA 2020 (código 93)</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600" b="0" i="0" u="none" strike="noStrike">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CO" sz="1600" b="0" i="0" u="none" strike="noStrike" dirty="0">
                          <a:solidFill>
                            <a:schemeClr val="bg2">
                              <a:lumMod val="50000"/>
                            </a:schemeClr>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64135"/>
                  </a:ext>
                </a:extLst>
              </a:tr>
              <a:tr h="233062">
                <a:tc>
                  <a:txBody>
                    <a:bodyPr/>
                    <a:lstStyle/>
                    <a:p>
                      <a:pPr algn="ctr" fontAlgn="t"/>
                      <a:r>
                        <a:rPr lang="es-CO" sz="1600" b="1" i="0" u="none" strike="noStrike" dirty="0">
                          <a:solidFill>
                            <a:schemeClr val="bg1"/>
                          </a:solidFill>
                          <a:effectLst/>
                          <a:latin typeface="Calibri" panose="020F0502020204030204" pitchFamily="34" charset="0"/>
                        </a:rPr>
                        <a:t>Total hallazgos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t"/>
                      <a:r>
                        <a:rPr lang="es-CO" sz="1600" b="1" i="0" u="none" strike="noStrike" dirty="0">
                          <a:solidFill>
                            <a:schemeClr val="bg1"/>
                          </a:solidFill>
                          <a:effectLst/>
                          <a:latin typeface="Calibri" panose="020F0502020204030204" pitchFamily="34" charset="0"/>
                        </a:rPr>
                        <a:t>20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just" fontAlgn="t"/>
                      <a:endParaRPr lang="es-CO"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t"/>
                      <a:endParaRPr lang="es-CO"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79770775"/>
                  </a:ext>
                </a:extLst>
              </a:tr>
            </a:tbl>
          </a:graphicData>
        </a:graphic>
      </p:graphicFrame>
      <p:sp>
        <p:nvSpPr>
          <p:cNvPr id="2" name="Rectángulo 1">
            <a:extLst>
              <a:ext uri="{FF2B5EF4-FFF2-40B4-BE49-F238E27FC236}">
                <a16:creationId xmlns:a16="http://schemas.microsoft.com/office/drawing/2014/main" id="{CB1F70D9-200A-4A68-B544-05FBFC87AA5D}"/>
              </a:ext>
            </a:extLst>
          </p:cNvPr>
          <p:cNvSpPr/>
          <p:nvPr/>
        </p:nvSpPr>
        <p:spPr>
          <a:xfrm>
            <a:off x="381872" y="4988254"/>
            <a:ext cx="779382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a:t>
            </a:r>
            <a:r>
              <a:rPr kumimoji="0" lang="es-ES" sz="12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Los hallazgos no son sumables entre sí, dado que un mismo hallazgo puede tener más de una incidencia</a:t>
            </a:r>
            <a:endPar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DAEE7315-AB48-4CDD-8E51-E0771DD962CB}"/>
              </a:ext>
            </a:extLst>
          </p:cNvPr>
          <p:cNvSpPr/>
          <p:nvPr/>
        </p:nvSpPr>
        <p:spPr>
          <a:xfrm>
            <a:off x="4278784" y="541124"/>
            <a:ext cx="7438390"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2000" dirty="0">
                <a:solidFill>
                  <a:srgbClr val="C00000"/>
                </a:solidFill>
              </a:rPr>
              <a:t>Hallazgos Auditorías Externas Contraloría De Bogotá</a:t>
            </a:r>
            <a:endParaRPr lang="es-CO" sz="2000" dirty="0">
              <a:solidFill>
                <a:srgbClr val="C00000"/>
              </a:solidFill>
            </a:endParaRPr>
          </a:p>
        </p:txBody>
      </p:sp>
    </p:spTree>
    <p:extLst>
      <p:ext uri="{BB962C8B-B14F-4D97-AF65-F5344CB8AC3E}">
        <p14:creationId xmlns:p14="http://schemas.microsoft.com/office/powerpoint/2010/main" val="3651514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graphicFrame>
        <p:nvGraphicFramePr>
          <p:cNvPr id="12" name="Tabla 11">
            <a:extLst>
              <a:ext uri="{FF2B5EF4-FFF2-40B4-BE49-F238E27FC236}">
                <a16:creationId xmlns:a16="http://schemas.microsoft.com/office/drawing/2014/main" id="{8A6B47F7-DFC1-4442-8EAD-4CCBB142B3CD}"/>
              </a:ext>
            </a:extLst>
          </p:cNvPr>
          <p:cNvGraphicFramePr>
            <a:graphicFrameLocks noGrp="1"/>
          </p:cNvGraphicFramePr>
          <p:nvPr/>
        </p:nvGraphicFramePr>
        <p:xfrm>
          <a:off x="497305" y="5362003"/>
          <a:ext cx="10684042" cy="487680"/>
        </p:xfrm>
        <a:graphic>
          <a:graphicData uri="http://schemas.openxmlformats.org/drawingml/2006/table">
            <a:tbl>
              <a:tblPr/>
              <a:tblGrid>
                <a:gridCol w="1426053">
                  <a:extLst>
                    <a:ext uri="{9D8B030D-6E8A-4147-A177-3AD203B41FA5}">
                      <a16:colId xmlns:a16="http://schemas.microsoft.com/office/drawing/2014/main" val="3628168201"/>
                    </a:ext>
                  </a:extLst>
                </a:gridCol>
                <a:gridCol w="1454133">
                  <a:extLst>
                    <a:ext uri="{9D8B030D-6E8A-4147-A177-3AD203B41FA5}">
                      <a16:colId xmlns:a16="http://schemas.microsoft.com/office/drawing/2014/main" val="2615679033"/>
                    </a:ext>
                  </a:extLst>
                </a:gridCol>
                <a:gridCol w="1308722">
                  <a:extLst>
                    <a:ext uri="{9D8B030D-6E8A-4147-A177-3AD203B41FA5}">
                      <a16:colId xmlns:a16="http://schemas.microsoft.com/office/drawing/2014/main" val="3734393727"/>
                    </a:ext>
                  </a:extLst>
                </a:gridCol>
                <a:gridCol w="2447793">
                  <a:extLst>
                    <a:ext uri="{9D8B030D-6E8A-4147-A177-3AD203B41FA5}">
                      <a16:colId xmlns:a16="http://schemas.microsoft.com/office/drawing/2014/main" val="2420032722"/>
                    </a:ext>
                  </a:extLst>
                </a:gridCol>
                <a:gridCol w="4047341">
                  <a:extLst>
                    <a:ext uri="{9D8B030D-6E8A-4147-A177-3AD203B41FA5}">
                      <a16:colId xmlns:a16="http://schemas.microsoft.com/office/drawing/2014/main" val="2016428451"/>
                    </a:ext>
                  </a:extLst>
                </a:gridCol>
              </a:tblGrid>
              <a:tr h="230857">
                <a:tc>
                  <a:txBody>
                    <a:bodyPr/>
                    <a:lstStyle/>
                    <a:p>
                      <a:pPr algn="l" fontAlgn="b"/>
                      <a:r>
                        <a:rPr lang="es-CO" sz="1600" b="0" i="0" u="none" strike="noStrike" dirty="0">
                          <a:solidFill>
                            <a:schemeClr val="bg2">
                              <a:lumMod val="50000"/>
                            </a:schemeClr>
                          </a:solidFill>
                          <a:effectLst/>
                          <a:latin typeface="Calibri" panose="020F0502020204030204" pitchFamily="34" charset="0"/>
                        </a:rPr>
                        <a:t>Fuente: </a:t>
                      </a:r>
                    </a:p>
                  </a:txBody>
                  <a:tcPr marL="0" marR="0" marT="0" marB="0" anchor="b">
                    <a:lnL>
                      <a:noFill/>
                    </a:lnL>
                    <a:lnR>
                      <a:noFill/>
                    </a:lnR>
                    <a:lnT>
                      <a:noFill/>
                    </a:lnT>
                    <a:lnB>
                      <a:noFill/>
                    </a:lnB>
                  </a:tcPr>
                </a:tc>
                <a:tc>
                  <a:txBody>
                    <a:bodyPr/>
                    <a:lstStyle/>
                    <a:p>
                      <a:pPr algn="l" fontAlgn="b"/>
                      <a:endParaRPr lang="es-CO" sz="1000" b="0" i="0" u="none" strike="noStrike" dirty="0">
                        <a:solidFill>
                          <a:schemeClr val="bg2">
                            <a:lumMod val="50000"/>
                          </a:schemeClr>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dirty="0">
                        <a:solidFill>
                          <a:schemeClr val="bg2">
                            <a:lumMod val="50000"/>
                          </a:schemeClr>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dirty="0">
                        <a:solidFill>
                          <a:schemeClr val="bg2">
                            <a:lumMod val="50000"/>
                          </a:schemeClr>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dirty="0">
                        <a:solidFill>
                          <a:schemeClr val="bg2">
                            <a:lumMod val="50000"/>
                          </a:schemeClr>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14951638"/>
                  </a:ext>
                </a:extLst>
              </a:tr>
              <a:tr h="230857">
                <a:tc gridSpan="5">
                  <a:txBody>
                    <a:bodyPr/>
                    <a:lstStyle/>
                    <a:p>
                      <a:pPr algn="l" fontAlgn="b"/>
                      <a:r>
                        <a:rPr lang="es-CO" sz="1600" b="0" i="0" u="none" strike="noStrike" dirty="0">
                          <a:solidFill>
                            <a:schemeClr val="bg2">
                              <a:lumMod val="50000"/>
                            </a:schemeClr>
                          </a:solidFill>
                          <a:effectLst/>
                          <a:latin typeface="Calibri" panose="020F0502020204030204" pitchFamily="34" charset="0"/>
                        </a:rPr>
                        <a:t>Elaboración OCI -Seguimiento Plan Mejoramiento Contraloría 31-10-2020, reporte aplicativo ISODOC.</a:t>
                      </a:r>
                    </a:p>
                  </a:txBody>
                  <a:tcPr marL="0" marR="0" marT="0"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567816217"/>
                  </a:ext>
                </a:extLst>
              </a:tr>
            </a:tbl>
          </a:graphicData>
        </a:graphic>
      </p:graphicFrame>
      <p:graphicFrame>
        <p:nvGraphicFramePr>
          <p:cNvPr id="13" name="Tabla 12">
            <a:extLst>
              <a:ext uri="{FF2B5EF4-FFF2-40B4-BE49-F238E27FC236}">
                <a16:creationId xmlns:a16="http://schemas.microsoft.com/office/drawing/2014/main" id="{84B1C7BE-0F9B-42C0-8F94-D36F631AA145}"/>
              </a:ext>
            </a:extLst>
          </p:cNvPr>
          <p:cNvGraphicFramePr>
            <a:graphicFrameLocks noGrp="1"/>
          </p:cNvGraphicFramePr>
          <p:nvPr/>
        </p:nvGraphicFramePr>
        <p:xfrm>
          <a:off x="368969" y="2072081"/>
          <a:ext cx="11373852" cy="2166430"/>
        </p:xfrm>
        <a:graphic>
          <a:graphicData uri="http://schemas.openxmlformats.org/drawingml/2006/table">
            <a:tbl>
              <a:tblPr/>
              <a:tblGrid>
                <a:gridCol w="3605439">
                  <a:extLst>
                    <a:ext uri="{9D8B030D-6E8A-4147-A177-3AD203B41FA5}">
                      <a16:colId xmlns:a16="http://schemas.microsoft.com/office/drawing/2014/main" val="1293873890"/>
                    </a:ext>
                  </a:extLst>
                </a:gridCol>
                <a:gridCol w="2192997">
                  <a:extLst>
                    <a:ext uri="{9D8B030D-6E8A-4147-A177-3AD203B41FA5}">
                      <a16:colId xmlns:a16="http://schemas.microsoft.com/office/drawing/2014/main" val="1109091878"/>
                    </a:ext>
                  </a:extLst>
                </a:gridCol>
                <a:gridCol w="2044320">
                  <a:extLst>
                    <a:ext uri="{9D8B030D-6E8A-4147-A177-3AD203B41FA5}">
                      <a16:colId xmlns:a16="http://schemas.microsoft.com/office/drawing/2014/main" val="121304526"/>
                    </a:ext>
                  </a:extLst>
                </a:gridCol>
                <a:gridCol w="1784133">
                  <a:extLst>
                    <a:ext uri="{9D8B030D-6E8A-4147-A177-3AD203B41FA5}">
                      <a16:colId xmlns:a16="http://schemas.microsoft.com/office/drawing/2014/main" val="2586327050"/>
                    </a:ext>
                  </a:extLst>
                </a:gridCol>
                <a:gridCol w="1746963">
                  <a:extLst>
                    <a:ext uri="{9D8B030D-6E8A-4147-A177-3AD203B41FA5}">
                      <a16:colId xmlns:a16="http://schemas.microsoft.com/office/drawing/2014/main" val="3225979696"/>
                    </a:ext>
                  </a:extLst>
                </a:gridCol>
              </a:tblGrid>
              <a:tr h="1040575">
                <a:tc>
                  <a:txBody>
                    <a:bodyPr/>
                    <a:lstStyle/>
                    <a:p>
                      <a:pPr algn="ctr" fontAlgn="t"/>
                      <a:r>
                        <a:rPr lang="es-CO" sz="1800" b="1" i="0" u="none" strike="noStrike" dirty="0">
                          <a:solidFill>
                            <a:schemeClr val="bg1"/>
                          </a:solidFill>
                          <a:effectLst/>
                          <a:latin typeface="Calibri" panose="020F0502020204030204" pitchFamily="34" charset="0"/>
                        </a:rPr>
                        <a:t>Auditoría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ES" sz="1800" b="1" i="0" u="none" strike="noStrike" dirty="0">
                          <a:solidFill>
                            <a:schemeClr val="bg1"/>
                          </a:solidFill>
                          <a:effectLst/>
                          <a:latin typeface="Calibri" panose="020F0502020204030204" pitchFamily="34" charset="0"/>
                        </a:rPr>
                        <a:t>N°  </a:t>
                      </a:r>
                      <a:br>
                        <a:rPr lang="es-ES" sz="1800" b="1" i="0" u="none" strike="noStrike" dirty="0">
                          <a:solidFill>
                            <a:schemeClr val="bg1"/>
                          </a:solidFill>
                          <a:effectLst/>
                          <a:latin typeface="Calibri" panose="020F0502020204030204" pitchFamily="34" charset="0"/>
                        </a:rPr>
                      </a:br>
                      <a:r>
                        <a:rPr lang="es-ES" sz="1800" b="1" i="0" u="none" strike="noStrike" dirty="0">
                          <a:solidFill>
                            <a:schemeClr val="bg1"/>
                          </a:solidFill>
                          <a:effectLst/>
                          <a:latin typeface="Calibri" panose="020F0502020204030204" pitchFamily="34" charset="0"/>
                        </a:rPr>
                        <a:t>acciones en ejecución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N°  </a:t>
                      </a:r>
                      <a:br>
                        <a:rPr lang="es-CO" sz="1800" b="1" i="0" u="none" strike="noStrike" dirty="0">
                          <a:solidFill>
                            <a:schemeClr val="bg1"/>
                          </a:solidFill>
                          <a:effectLst/>
                          <a:latin typeface="Calibri" panose="020F0502020204030204" pitchFamily="34" charset="0"/>
                        </a:rPr>
                      </a:br>
                      <a:r>
                        <a:rPr lang="es-CO" sz="1800" b="1" i="0" u="none" strike="noStrike" dirty="0">
                          <a:solidFill>
                            <a:schemeClr val="bg1"/>
                          </a:solidFill>
                          <a:effectLst/>
                          <a:latin typeface="Calibri" panose="020F0502020204030204" pitchFamily="34" charset="0"/>
                        </a:rPr>
                        <a:t>acciones Finalizadas</a:t>
                      </a:r>
                      <a:br>
                        <a:rPr lang="es-CO" sz="1800" b="1" i="0" u="none" strike="noStrike" dirty="0">
                          <a:solidFill>
                            <a:schemeClr val="bg1"/>
                          </a:solidFill>
                          <a:effectLst/>
                          <a:latin typeface="Calibri" panose="020F0502020204030204" pitchFamily="34" charset="0"/>
                        </a:rPr>
                      </a:br>
                      <a:endParaRPr lang="es-CO" sz="1800" b="1"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N° </a:t>
                      </a:r>
                      <a:br>
                        <a:rPr lang="es-CO" sz="1800" b="1" i="0" u="none" strike="noStrike" dirty="0">
                          <a:solidFill>
                            <a:schemeClr val="bg1"/>
                          </a:solidFill>
                          <a:effectLst/>
                          <a:latin typeface="Calibri" panose="020F0502020204030204" pitchFamily="34" charset="0"/>
                        </a:rPr>
                      </a:br>
                      <a:r>
                        <a:rPr lang="es-CO" sz="1800" b="1" i="0" u="none" strike="noStrike" dirty="0">
                          <a:solidFill>
                            <a:schemeClr val="bg1"/>
                          </a:solidFill>
                          <a:effectLst/>
                          <a:latin typeface="Calibri" panose="020F0502020204030204" pitchFamily="34" charset="0"/>
                        </a:rPr>
                        <a:t>acciones cerradas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Total de acciones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87731118"/>
                  </a:ext>
                </a:extLst>
              </a:tr>
              <a:tr h="524765">
                <a:tc>
                  <a:txBody>
                    <a:bodyPr/>
                    <a:lstStyle/>
                    <a:p>
                      <a:pPr algn="just" fontAlgn="t"/>
                      <a:r>
                        <a:rPr lang="es-ES" sz="1800" b="0" i="0" u="none" strike="noStrike" dirty="0">
                          <a:solidFill>
                            <a:schemeClr val="bg2">
                              <a:lumMod val="50000"/>
                            </a:schemeClr>
                          </a:solidFill>
                          <a:effectLst/>
                          <a:latin typeface="Calibri" panose="020F0502020204030204" pitchFamily="34" charset="0"/>
                        </a:rPr>
                        <a:t>Auditoría externas -Contraloría de Bogotá</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a:solidFill>
                            <a:schemeClr val="bg2">
                              <a:lumMod val="50000"/>
                            </a:schemeClr>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844740"/>
                  </a:ext>
                </a:extLst>
              </a:tr>
              <a:tr h="266860">
                <a:tc>
                  <a:txBody>
                    <a:bodyPr/>
                    <a:lstStyle/>
                    <a:p>
                      <a:pPr algn="just" fontAlgn="t"/>
                      <a:r>
                        <a:rPr lang="es-CO" sz="1800" b="0" i="0" u="none" strike="noStrike" dirty="0">
                          <a:solidFill>
                            <a:schemeClr val="bg2">
                              <a:lumMod val="50000"/>
                            </a:schemeClr>
                          </a:solidFill>
                          <a:effectLst/>
                          <a:latin typeface="Calibri" panose="020F0502020204030204" pitchFamily="34" charset="0"/>
                        </a:rPr>
                        <a:t>Auditorías Internas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1800" b="0" i="0" u="none" strike="noStrike" dirty="0">
                          <a:solidFill>
                            <a:schemeClr val="bg2">
                              <a:lumMod val="50000"/>
                            </a:schemeClr>
                          </a:solidFill>
                          <a:effectLst/>
                          <a:latin typeface="Calibri" panose="020F0502020204030204" pitchFamily="34" charset="0"/>
                        </a:rPr>
                        <a:t>149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859025"/>
                  </a:ext>
                </a:extLst>
              </a:tr>
              <a:tr h="249101">
                <a:tc>
                  <a:txBody>
                    <a:bodyPr/>
                    <a:lstStyle/>
                    <a:p>
                      <a:pPr algn="just" fontAlgn="t"/>
                      <a:r>
                        <a:rPr lang="es-CO" sz="1800" b="1" i="0" u="none" strike="noStrike" dirty="0">
                          <a:solidFill>
                            <a:schemeClr val="bg1"/>
                          </a:solidFill>
                          <a:effectLst/>
                          <a:latin typeface="Calibri" panose="020F0502020204030204" pitchFamily="34" charset="0"/>
                        </a:rPr>
                        <a:t>Total Acciones de mejora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t"/>
                      <a:r>
                        <a:rPr lang="es-CO" sz="1800" b="1" i="0" u="none" strike="noStrike" dirty="0">
                          <a:solidFill>
                            <a:schemeClr val="bg1"/>
                          </a:solidFill>
                          <a:effectLst/>
                          <a:latin typeface="Calibri" panose="020F0502020204030204" pitchFamily="34" charset="0"/>
                        </a:rPr>
                        <a:t>190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8606833"/>
                  </a:ext>
                </a:extLst>
              </a:tr>
            </a:tbl>
          </a:graphicData>
        </a:graphic>
      </p:graphicFrame>
      <p:sp>
        <p:nvSpPr>
          <p:cNvPr id="14" name="CuadroTexto 13">
            <a:extLst>
              <a:ext uri="{FF2B5EF4-FFF2-40B4-BE49-F238E27FC236}">
                <a16:creationId xmlns:a16="http://schemas.microsoft.com/office/drawing/2014/main" id="{FDBEBB0D-4A6B-415D-8386-A39F0F6555C3}"/>
              </a:ext>
            </a:extLst>
          </p:cNvPr>
          <p:cNvSpPr txBox="1"/>
          <p:nvPr/>
        </p:nvSpPr>
        <p:spPr>
          <a:xfrm rot="10800000" flipV="1">
            <a:off x="368969" y="4691229"/>
            <a:ext cx="76423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 Corresponden a 64 oportunidades de mejora y 85 acciones correctivas.</a:t>
            </a:r>
            <a:endParaRPr kumimoji="0" lang="es-CO" sz="14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E9143F28-69B6-49FB-8469-38A3CA7ABD50}"/>
              </a:ext>
            </a:extLst>
          </p:cNvPr>
          <p:cNvSpPr/>
          <p:nvPr/>
        </p:nvSpPr>
        <p:spPr>
          <a:xfrm>
            <a:off x="8513903" y="548479"/>
            <a:ext cx="7153833" cy="400110"/>
          </a:xfrm>
          <a:prstGeom prst="rect">
            <a:avLst/>
          </a:prstGeom>
        </p:spPr>
        <p:txBody>
          <a:bodyPr wrap="square">
            <a:spAutoFit/>
          </a:bodyPr>
          <a:lstStyle/>
          <a:p>
            <a:r>
              <a:rPr lang="es-CO" sz="2000" dirty="0">
                <a:solidFill>
                  <a:srgbClr val="C00000"/>
                </a:solidFill>
              </a:rPr>
              <a:t>Estado Plan De Mejoramiento</a:t>
            </a:r>
          </a:p>
        </p:txBody>
      </p:sp>
    </p:spTree>
    <p:extLst>
      <p:ext uri="{BB962C8B-B14F-4D97-AF65-F5344CB8AC3E}">
        <p14:creationId xmlns:p14="http://schemas.microsoft.com/office/powerpoint/2010/main" val="12095746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3" name="Rectángulo 2">
            <a:extLst>
              <a:ext uri="{FF2B5EF4-FFF2-40B4-BE49-F238E27FC236}">
                <a16:creationId xmlns:a16="http://schemas.microsoft.com/office/drawing/2014/main" id="{534836F6-5F26-4A05-B89A-D2B9C23273C7}"/>
              </a:ext>
            </a:extLst>
          </p:cNvPr>
          <p:cNvSpPr/>
          <p:nvPr/>
        </p:nvSpPr>
        <p:spPr>
          <a:xfrm>
            <a:off x="5594537" y="2634356"/>
            <a:ext cx="69442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chemeClr val="bg2">
                    <a:lumMod val="50000"/>
                  </a:schemeClr>
                </a:solidFill>
                <a:effectLst/>
                <a:uLnTx/>
                <a:uFillTx/>
                <a:latin typeface="Verdana" panose="020B0604030504040204" pitchFamily="34" charset="0"/>
                <a:ea typeface="+mn-ea"/>
                <a:cs typeface="+mn-cs"/>
              </a:rPr>
              <a:t>Nuestras Comunicaciones</a:t>
            </a:r>
            <a:endParaRPr kumimoji="0" lang="es-CO" sz="1800" b="0"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7C4564C1-CACD-4F47-AAF5-DC0051DF229C}"/>
              </a:ext>
            </a:extLst>
          </p:cNvPr>
          <p:cNvSpPr/>
          <p:nvPr/>
        </p:nvSpPr>
        <p:spPr>
          <a:xfrm>
            <a:off x="5467651" y="2122100"/>
            <a:ext cx="112144" cy="3278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Cámara de primer plano en blogger de grabación de trípode Foto gratis">
            <a:extLst>
              <a:ext uri="{FF2B5EF4-FFF2-40B4-BE49-F238E27FC236}">
                <a16:creationId xmlns:a16="http://schemas.microsoft.com/office/drawing/2014/main" id="{773BFEB7-5FE4-4023-ACA1-B01220769B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77520"/>
            <a:ext cx="5288151" cy="352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71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4" name="Rectángulo 1">
            <a:extLst>
              <a:ext uri="{FF2B5EF4-FFF2-40B4-BE49-F238E27FC236}">
                <a16:creationId xmlns:a16="http://schemas.microsoft.com/office/drawing/2014/main" id="{D8963DDF-ACCC-4F16-9739-23F0E514E01D}"/>
              </a:ext>
            </a:extLst>
          </p:cNvPr>
          <p:cNvSpPr/>
          <p:nvPr/>
        </p:nvSpPr>
        <p:spPr>
          <a:xfrm>
            <a:off x="8615083" y="344261"/>
            <a:ext cx="7153833" cy="400110"/>
          </a:xfrm>
          <a:prstGeom prst="rect">
            <a:avLst/>
          </a:prstGeom>
        </p:spPr>
        <p:txBody>
          <a:bodyPr wrap="square">
            <a:spAutoFit/>
          </a:bodyPr>
          <a:lstStyle/>
          <a:p>
            <a:r>
              <a:rPr lang="es-CO" sz="2000" dirty="0">
                <a:solidFill>
                  <a:srgbClr val="C00000"/>
                </a:solidFill>
              </a:rPr>
              <a:t>Comunicaciones internas </a:t>
            </a:r>
          </a:p>
        </p:txBody>
      </p:sp>
      <p:sp>
        <p:nvSpPr>
          <p:cNvPr id="3" name="Rectangle 2">
            <a:extLst>
              <a:ext uri="{FF2B5EF4-FFF2-40B4-BE49-F238E27FC236}">
                <a16:creationId xmlns:a16="http://schemas.microsoft.com/office/drawing/2014/main" id="{55FCD914-8478-4850-BC17-50EE877C63DF}"/>
              </a:ext>
            </a:extLst>
          </p:cNvPr>
          <p:cNvSpPr/>
          <p:nvPr/>
        </p:nvSpPr>
        <p:spPr>
          <a:xfrm>
            <a:off x="131398" y="1252322"/>
            <a:ext cx="8807964" cy="1200329"/>
          </a:xfrm>
          <a:prstGeom prst="rect">
            <a:avLst/>
          </a:prstGeom>
        </p:spPr>
        <p:txBody>
          <a:bodyPr wrap="square">
            <a:spAutoFit/>
          </a:bodyPr>
          <a:lstStyle/>
          <a:p>
            <a:pPr marL="285750" indent="-285750">
              <a:buFont typeface="Wingdings" panose="05000000000000000000" pitchFamily="2" charset="2"/>
              <a:buChar char="q"/>
            </a:pPr>
            <a:r>
              <a:rPr lang="es-CO" dirty="0">
                <a:solidFill>
                  <a:schemeClr val="bg2">
                    <a:lumMod val="50000"/>
                  </a:schemeClr>
                </a:solidFill>
              </a:rPr>
              <a:t>Se diseñó nuevo boletín interno con contenido sobre los hechos noticiosos más importantes de la entidad y del Distrito y se lanzó el boletín </a:t>
            </a:r>
            <a:r>
              <a:rPr lang="es-CO" b="1" dirty="0">
                <a:solidFill>
                  <a:schemeClr val="bg2">
                    <a:lumMod val="50000"/>
                  </a:schemeClr>
                </a:solidFill>
              </a:rPr>
              <a:t>Todos Somos Catastro </a:t>
            </a:r>
            <a:r>
              <a:rPr lang="es-CO" dirty="0">
                <a:solidFill>
                  <a:schemeClr val="bg2">
                    <a:lumMod val="50000"/>
                  </a:schemeClr>
                </a:solidFill>
              </a:rPr>
              <a:t>para difundir contenido exclusivo sobre los temas de bienestar y recursos humanos. </a:t>
            </a:r>
            <a:endParaRPr lang="en-US" dirty="0">
              <a:solidFill>
                <a:schemeClr val="bg2">
                  <a:lumMod val="50000"/>
                </a:schemeClr>
              </a:solidFill>
            </a:endParaRPr>
          </a:p>
          <a:p>
            <a:endParaRPr lang="en-US" dirty="0">
              <a:solidFill>
                <a:schemeClr val="bg2">
                  <a:lumMod val="50000"/>
                </a:schemeClr>
              </a:solidFill>
            </a:endParaRPr>
          </a:p>
        </p:txBody>
      </p:sp>
      <p:pic>
        <p:nvPicPr>
          <p:cNvPr id="10" name="Picture 9">
            <a:extLst>
              <a:ext uri="{FF2B5EF4-FFF2-40B4-BE49-F238E27FC236}">
                <a16:creationId xmlns:a16="http://schemas.microsoft.com/office/drawing/2014/main" id="{19781188-3555-4E9A-B575-6937698B9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143" y="1637347"/>
            <a:ext cx="3410857" cy="1322474"/>
          </a:xfrm>
          <a:prstGeom prst="rect">
            <a:avLst/>
          </a:prstGeom>
        </p:spPr>
      </p:pic>
      <p:sp>
        <p:nvSpPr>
          <p:cNvPr id="11" name="Rectangle 7">
            <a:extLst>
              <a:ext uri="{FF2B5EF4-FFF2-40B4-BE49-F238E27FC236}">
                <a16:creationId xmlns:a16="http://schemas.microsoft.com/office/drawing/2014/main" id="{BC48E6FA-DA44-4A68-9390-4264EB1D1362}"/>
              </a:ext>
            </a:extLst>
          </p:cNvPr>
          <p:cNvSpPr/>
          <p:nvPr/>
        </p:nvSpPr>
        <p:spPr>
          <a:xfrm>
            <a:off x="131398" y="4712595"/>
            <a:ext cx="9056145" cy="369332"/>
          </a:xfrm>
          <a:prstGeom prst="rect">
            <a:avLst/>
          </a:prstGeom>
        </p:spPr>
        <p:txBody>
          <a:bodyPr wrap="square">
            <a:spAutoFit/>
          </a:bodyPr>
          <a:lstStyle/>
          <a:p>
            <a:pPr marL="285750" indent="-285750">
              <a:buFont typeface="Wingdings" panose="05000000000000000000" pitchFamily="2" charset="2"/>
              <a:buChar char="q"/>
            </a:pPr>
            <a:r>
              <a:rPr lang="es-CO" dirty="0">
                <a:solidFill>
                  <a:schemeClr val="bg2">
                    <a:lumMod val="50000"/>
                  </a:schemeClr>
                </a:solidFill>
              </a:rPr>
              <a:t>Rediseñó la intranet y se </a:t>
            </a:r>
            <a:r>
              <a:rPr lang="es-CO" dirty="0" err="1">
                <a:solidFill>
                  <a:schemeClr val="bg2">
                    <a:lumMod val="50000"/>
                  </a:schemeClr>
                </a:solidFill>
              </a:rPr>
              <a:t>prediseñó</a:t>
            </a:r>
            <a:r>
              <a:rPr lang="es-CO" dirty="0">
                <a:solidFill>
                  <a:schemeClr val="bg2">
                    <a:lumMod val="50000"/>
                  </a:schemeClr>
                </a:solidFill>
              </a:rPr>
              <a:t> en el inicio de sesión de los servidores. </a:t>
            </a:r>
            <a:endParaRPr lang="en-US" dirty="0">
              <a:solidFill>
                <a:schemeClr val="bg2">
                  <a:lumMod val="50000"/>
                </a:schemeClr>
              </a:solidFill>
            </a:endParaRPr>
          </a:p>
        </p:txBody>
      </p:sp>
      <p:sp>
        <p:nvSpPr>
          <p:cNvPr id="12" name="Rectangle 9">
            <a:extLst>
              <a:ext uri="{FF2B5EF4-FFF2-40B4-BE49-F238E27FC236}">
                <a16:creationId xmlns:a16="http://schemas.microsoft.com/office/drawing/2014/main" id="{CD62CB62-8BA4-4B5A-990C-7ACE88A49DD5}"/>
              </a:ext>
            </a:extLst>
          </p:cNvPr>
          <p:cNvSpPr/>
          <p:nvPr/>
        </p:nvSpPr>
        <p:spPr>
          <a:xfrm>
            <a:off x="131398" y="5149425"/>
            <a:ext cx="7967573" cy="369332"/>
          </a:xfrm>
          <a:prstGeom prst="rect">
            <a:avLst/>
          </a:prstGeom>
        </p:spPr>
        <p:txBody>
          <a:bodyPr wrap="square">
            <a:spAutoFit/>
          </a:bodyPr>
          <a:lstStyle/>
          <a:p>
            <a:pPr marL="285750" indent="-285750">
              <a:buFont typeface="Wingdings" panose="05000000000000000000" pitchFamily="2" charset="2"/>
              <a:buChar char="q"/>
            </a:pPr>
            <a:r>
              <a:rPr lang="es-CO" dirty="0">
                <a:solidFill>
                  <a:schemeClr val="bg2">
                    <a:lumMod val="50000"/>
                  </a:schemeClr>
                </a:solidFill>
              </a:rPr>
              <a:t>Se diseñó campaña de socialización sobre la plataforma estratégica </a:t>
            </a:r>
            <a:endParaRPr lang="en-US" dirty="0"/>
          </a:p>
        </p:txBody>
      </p:sp>
      <p:pic>
        <p:nvPicPr>
          <p:cNvPr id="13" name="Picture 11" descr="Graphical user interface&#10;&#10;Description automatically generated">
            <a:extLst>
              <a:ext uri="{FF2B5EF4-FFF2-40B4-BE49-F238E27FC236}">
                <a16:creationId xmlns:a16="http://schemas.microsoft.com/office/drawing/2014/main" id="{1B486350-E987-4411-9796-851FD794A1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199" y="3288244"/>
            <a:ext cx="3343515" cy="1880727"/>
          </a:xfrm>
          <a:prstGeom prst="rect">
            <a:avLst/>
          </a:prstGeom>
        </p:spPr>
      </p:pic>
      <p:sp>
        <p:nvSpPr>
          <p:cNvPr id="14" name="Rectangle 5">
            <a:extLst>
              <a:ext uri="{FF2B5EF4-FFF2-40B4-BE49-F238E27FC236}">
                <a16:creationId xmlns:a16="http://schemas.microsoft.com/office/drawing/2014/main" id="{51CAE639-B9AE-49FF-90F5-1435F9716D2D}"/>
              </a:ext>
            </a:extLst>
          </p:cNvPr>
          <p:cNvSpPr/>
          <p:nvPr/>
        </p:nvSpPr>
        <p:spPr>
          <a:xfrm>
            <a:off x="131398" y="5620002"/>
            <a:ext cx="8649746" cy="646331"/>
          </a:xfrm>
          <a:prstGeom prst="rect">
            <a:avLst/>
          </a:prstGeom>
        </p:spPr>
        <p:txBody>
          <a:bodyPr wrap="square">
            <a:spAutoFit/>
          </a:bodyPr>
          <a:lstStyle/>
          <a:p>
            <a:pPr marL="285750" indent="-285750">
              <a:buFont typeface="Wingdings" panose="05000000000000000000" pitchFamily="2" charset="2"/>
              <a:buChar char="q"/>
            </a:pPr>
            <a:r>
              <a:rPr lang="es-CO" dirty="0">
                <a:solidFill>
                  <a:schemeClr val="bg2">
                    <a:lumMod val="50000"/>
                  </a:schemeClr>
                </a:solidFill>
              </a:rPr>
              <a:t>Se implementó de forma inmediata campaña sobre las medidas de prevención cuando se tuvo conocimiento sobre el primer caso de COVID 19 en Bogotá. </a:t>
            </a:r>
            <a:endParaRPr lang="en-US" dirty="0">
              <a:solidFill>
                <a:schemeClr val="bg2">
                  <a:lumMod val="50000"/>
                </a:schemeClr>
              </a:solidFill>
            </a:endParaRPr>
          </a:p>
        </p:txBody>
      </p:sp>
      <p:grpSp>
        <p:nvGrpSpPr>
          <p:cNvPr id="15" name="Grupo 14">
            <a:extLst>
              <a:ext uri="{FF2B5EF4-FFF2-40B4-BE49-F238E27FC236}">
                <a16:creationId xmlns:a16="http://schemas.microsoft.com/office/drawing/2014/main" id="{FA23CFF3-E3BA-E646-8405-12393439DC67}"/>
              </a:ext>
            </a:extLst>
          </p:cNvPr>
          <p:cNvGrpSpPr/>
          <p:nvPr/>
        </p:nvGrpSpPr>
        <p:grpSpPr>
          <a:xfrm>
            <a:off x="289617" y="2181207"/>
            <a:ext cx="4196066" cy="2463894"/>
            <a:chOff x="4624251" y="1369777"/>
            <a:chExt cx="6348549" cy="4012969"/>
          </a:xfrm>
        </p:grpSpPr>
        <p:graphicFrame>
          <p:nvGraphicFramePr>
            <p:cNvPr id="16" name="Gráfico 15">
              <a:extLst>
                <a:ext uri="{FF2B5EF4-FFF2-40B4-BE49-F238E27FC236}">
                  <a16:creationId xmlns:a16="http://schemas.microsoft.com/office/drawing/2014/main" id="{5A957C1C-9205-D84A-B0A4-27D0E283A74C}"/>
                </a:ext>
              </a:extLst>
            </p:cNvPr>
            <p:cNvGraphicFramePr>
              <a:graphicFrameLocks/>
            </p:cNvGraphicFramePr>
            <p:nvPr>
              <p:extLst>
                <p:ext uri="{D42A27DB-BD31-4B8C-83A1-F6EECF244321}">
                  <p14:modId xmlns:p14="http://schemas.microsoft.com/office/powerpoint/2010/main" val="3856212620"/>
                </p:ext>
              </p:extLst>
            </p:nvPr>
          </p:nvGraphicFramePr>
          <p:xfrm>
            <a:off x="4624251" y="1369777"/>
            <a:ext cx="6348549" cy="4012969"/>
          </p:xfrm>
          <a:graphic>
            <a:graphicData uri="http://schemas.openxmlformats.org/drawingml/2006/chart">
              <c:chart xmlns:c="http://schemas.openxmlformats.org/drawingml/2006/chart" xmlns:r="http://schemas.openxmlformats.org/officeDocument/2006/relationships" r:id="rId5"/>
            </a:graphicData>
          </a:graphic>
        </p:graphicFrame>
        <p:sp>
          <p:nvSpPr>
            <p:cNvPr id="17" name="CuadroTexto 16">
              <a:extLst>
                <a:ext uri="{FF2B5EF4-FFF2-40B4-BE49-F238E27FC236}">
                  <a16:creationId xmlns:a16="http://schemas.microsoft.com/office/drawing/2014/main" id="{6C97F3C2-46A6-4042-8371-F1EBF668C715}"/>
                </a:ext>
              </a:extLst>
            </p:cNvPr>
            <p:cNvSpPr txBox="1"/>
            <p:nvPr/>
          </p:nvSpPr>
          <p:spPr>
            <a:xfrm>
              <a:off x="4741401" y="3079481"/>
              <a:ext cx="1584210" cy="70179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pPr algn="ctr"/>
              <a:r>
                <a:rPr lang="es-CO" sz="1100" dirty="0"/>
                <a:t>Audiencia total</a:t>
              </a:r>
            </a:p>
            <a:p>
              <a:pPr algn="ctr"/>
              <a:r>
                <a:rPr lang="es-CO" sz="1100" dirty="0"/>
                <a:t>667</a:t>
              </a:r>
            </a:p>
          </p:txBody>
        </p:sp>
      </p:grpSp>
      <p:grpSp>
        <p:nvGrpSpPr>
          <p:cNvPr id="18" name="Grupo 17">
            <a:extLst>
              <a:ext uri="{FF2B5EF4-FFF2-40B4-BE49-F238E27FC236}">
                <a16:creationId xmlns:a16="http://schemas.microsoft.com/office/drawing/2014/main" id="{586792DF-9062-C54F-9F40-B33C4CB038E0}"/>
              </a:ext>
            </a:extLst>
          </p:cNvPr>
          <p:cNvGrpSpPr/>
          <p:nvPr/>
        </p:nvGrpSpPr>
        <p:grpSpPr>
          <a:xfrm>
            <a:off x="4545138" y="2103699"/>
            <a:ext cx="4249846" cy="2501205"/>
            <a:chOff x="5101592" y="1925905"/>
            <a:chExt cx="5348694" cy="3376748"/>
          </a:xfrm>
        </p:grpSpPr>
        <p:graphicFrame>
          <p:nvGraphicFramePr>
            <p:cNvPr id="19" name="Gráfico 18">
              <a:extLst>
                <a:ext uri="{FF2B5EF4-FFF2-40B4-BE49-F238E27FC236}">
                  <a16:creationId xmlns:a16="http://schemas.microsoft.com/office/drawing/2014/main" id="{4F957EE4-E877-094A-A78A-44C2F94071AD}"/>
                </a:ext>
              </a:extLst>
            </p:cNvPr>
            <p:cNvGraphicFramePr>
              <a:graphicFrameLocks/>
            </p:cNvGraphicFramePr>
            <p:nvPr/>
          </p:nvGraphicFramePr>
          <p:xfrm>
            <a:off x="5116286" y="1925905"/>
            <a:ext cx="5334000" cy="3376748"/>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24F50268-88E9-0949-9708-476CEA543245}"/>
                </a:ext>
              </a:extLst>
            </p:cNvPr>
            <p:cNvSpPr txBox="1"/>
            <p:nvPr/>
          </p:nvSpPr>
          <p:spPr>
            <a:xfrm>
              <a:off x="5101592" y="2554512"/>
              <a:ext cx="1317817" cy="581718"/>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pPr algn="ctr"/>
              <a:r>
                <a:rPr lang="es-CO" sz="1100" dirty="0"/>
                <a:t>Audiencia total</a:t>
              </a:r>
            </a:p>
            <a:p>
              <a:pPr algn="ctr"/>
              <a:r>
                <a:rPr lang="es-CO" sz="1100" dirty="0"/>
                <a:t>667</a:t>
              </a:r>
            </a:p>
          </p:txBody>
        </p:sp>
      </p:grpSp>
    </p:spTree>
    <p:extLst>
      <p:ext uri="{BB962C8B-B14F-4D97-AF65-F5344CB8AC3E}">
        <p14:creationId xmlns:p14="http://schemas.microsoft.com/office/powerpoint/2010/main" val="2404154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pic>
        <p:nvPicPr>
          <p:cNvPr id="8" name="Picture 9" descr="A picture containing graphical user interface&#10;&#10;Description automatically generated">
            <a:extLst>
              <a:ext uri="{FF2B5EF4-FFF2-40B4-BE49-F238E27FC236}">
                <a16:creationId xmlns:a16="http://schemas.microsoft.com/office/drawing/2014/main" id="{ED0DE166-3B27-4C83-907D-5DC35D93D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5257" y="975297"/>
            <a:ext cx="2738186" cy="1369640"/>
          </a:xfrm>
          <a:prstGeom prst="rect">
            <a:avLst/>
          </a:prstGeom>
        </p:spPr>
      </p:pic>
      <p:pic>
        <p:nvPicPr>
          <p:cNvPr id="11" name="Picture 11" descr="A picture containing company name&#10;&#10;Description automatically generated">
            <a:extLst>
              <a:ext uri="{FF2B5EF4-FFF2-40B4-BE49-F238E27FC236}">
                <a16:creationId xmlns:a16="http://schemas.microsoft.com/office/drawing/2014/main" id="{D67458F1-3FAF-43A6-AF21-9E191D9876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64915" y="2455809"/>
            <a:ext cx="2404357" cy="1255445"/>
          </a:xfrm>
          <a:prstGeom prst="rect">
            <a:avLst/>
          </a:prstGeom>
        </p:spPr>
      </p:pic>
      <p:sp>
        <p:nvSpPr>
          <p:cNvPr id="14" name="Rectangle 5">
            <a:extLst>
              <a:ext uri="{FF2B5EF4-FFF2-40B4-BE49-F238E27FC236}">
                <a16:creationId xmlns:a16="http://schemas.microsoft.com/office/drawing/2014/main" id="{F80FDB85-B80A-4707-B00F-D68BFA22EE0B}"/>
              </a:ext>
            </a:extLst>
          </p:cNvPr>
          <p:cNvSpPr/>
          <p:nvPr/>
        </p:nvSpPr>
        <p:spPr>
          <a:xfrm>
            <a:off x="83141" y="1182866"/>
            <a:ext cx="9322115" cy="5632311"/>
          </a:xfrm>
          <a:prstGeom prst="rect">
            <a:avLst/>
          </a:prstGeom>
        </p:spPr>
        <p:txBody>
          <a:bodyPr wrap="square">
            <a:spAutoFit/>
          </a:bodyPr>
          <a:lstStyle/>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creó, lanzó y registro la marca Go Catastral, así como el  portafolio  de servicios. </a:t>
            </a:r>
          </a:p>
          <a:p>
            <a:pPr>
              <a:buClr>
                <a:srgbClr val="C00000"/>
              </a:buClr>
            </a:pPr>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Campaña de posicionamiento Go Catastral se elaboró video, piezas.</a:t>
            </a:r>
          </a:p>
          <a:p>
            <a:pPr>
              <a:buClr>
                <a:srgbClr val="C00000"/>
              </a:buClr>
            </a:pPr>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diseñó campaña para el Área Metropolitana de Centro Occidente </a:t>
            </a:r>
          </a:p>
          <a:p>
            <a:pPr>
              <a:buClr>
                <a:srgbClr val="C00000"/>
              </a:buClr>
            </a:pPr>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logró la publicación y/o entrevistas en  </a:t>
            </a:r>
            <a:r>
              <a:rPr lang="es-CO" b="1" dirty="0">
                <a:solidFill>
                  <a:schemeClr val="bg2">
                    <a:lumMod val="50000"/>
                  </a:schemeClr>
                </a:solidFill>
              </a:rPr>
              <a:t>18  medios de comunicación privados </a:t>
            </a:r>
            <a:r>
              <a:rPr lang="es-CO" dirty="0">
                <a:solidFill>
                  <a:schemeClr val="bg2">
                    <a:lumMod val="50000"/>
                  </a:schemeClr>
                </a:solidFill>
              </a:rPr>
              <a:t>sobre diferentes temas institucionales. </a:t>
            </a:r>
          </a:p>
          <a:p>
            <a:pPr>
              <a:buClr>
                <a:srgbClr val="C00000"/>
              </a:buClr>
            </a:pPr>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diseñó campaña para promocionar los protocolos de bioseguridad implementados por catastro para proteger a los usuarios. Se incentivo el uso de canales de atención virtuales. </a:t>
            </a:r>
            <a:endParaRPr lang="en-US" dirty="0">
              <a:solidFill>
                <a:schemeClr val="bg2">
                  <a:lumMod val="50000"/>
                </a:schemeClr>
              </a:solidFill>
            </a:endParaRPr>
          </a:p>
          <a:p>
            <a:pPr>
              <a:buClr>
                <a:srgbClr val="C00000"/>
              </a:buClr>
            </a:pPr>
            <a:endParaRPr lang="es-CO" b="1"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diseñaron campañas de promoción de Mapas Bogotá Bici, Ojo a la obra, Semana de los Datos y se apoyaron eventos de IDECA como: </a:t>
            </a:r>
            <a:r>
              <a:rPr lang="es-CO" dirty="0" err="1">
                <a:solidFill>
                  <a:schemeClr val="bg2">
                    <a:lumMod val="50000"/>
                  </a:schemeClr>
                </a:solidFill>
              </a:rPr>
              <a:t>GisDay</a:t>
            </a:r>
            <a:r>
              <a:rPr lang="es-CO" dirty="0">
                <a:solidFill>
                  <a:schemeClr val="bg2">
                    <a:lumMod val="50000"/>
                  </a:schemeClr>
                </a:solidFill>
              </a:rPr>
              <a:t> , Seminario - </a:t>
            </a:r>
            <a:r>
              <a:rPr lang="es-MX" dirty="0">
                <a:solidFill>
                  <a:schemeClr val="bg2">
                    <a:lumMod val="50000"/>
                  </a:schemeClr>
                </a:solidFill>
              </a:rPr>
              <a:t>Una Infraestructura de Datos para una Bogotá Inteligente, el Foro Virtual “Cómo los Datos Geográficos transforman vidas- Ciudades Inteligentes</a:t>
            </a:r>
          </a:p>
          <a:p>
            <a:endParaRPr lang="es-MX"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desarrolló campaña canales de atención No Presencial – Catastro en línea </a:t>
            </a:r>
            <a:endParaRPr lang="en-US" dirty="0">
              <a:solidFill>
                <a:schemeClr val="bg2">
                  <a:lumMod val="50000"/>
                </a:schemeClr>
              </a:solidFill>
            </a:endParaRPr>
          </a:p>
          <a:p>
            <a:pPr>
              <a:buClr>
                <a:srgbClr val="C00000"/>
              </a:buClr>
            </a:pPr>
            <a:endParaRPr lang="es-CO" b="1" dirty="0">
              <a:solidFill>
                <a:schemeClr val="bg2">
                  <a:lumMod val="50000"/>
                </a:schemeClr>
              </a:solidFill>
            </a:endParaRPr>
          </a:p>
          <a:p>
            <a:pPr>
              <a:buClr>
                <a:srgbClr val="C00000"/>
              </a:buClr>
            </a:pPr>
            <a:endParaRPr lang="en-US" dirty="0"/>
          </a:p>
        </p:txBody>
      </p:sp>
      <p:pic>
        <p:nvPicPr>
          <p:cNvPr id="15" name="Picture 10" descr="Graphical user interface, application&#10;&#10;Description automatically generated">
            <a:extLst>
              <a:ext uri="{FF2B5EF4-FFF2-40B4-BE49-F238E27FC236}">
                <a16:creationId xmlns:a16="http://schemas.microsoft.com/office/drawing/2014/main" id="{5EBD3924-7042-4CEF-9BD7-9131CED10E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5407" y="3822126"/>
            <a:ext cx="2797885" cy="1400254"/>
          </a:xfrm>
          <a:prstGeom prst="rect">
            <a:avLst/>
          </a:prstGeom>
        </p:spPr>
      </p:pic>
      <p:sp>
        <p:nvSpPr>
          <p:cNvPr id="18" name="Rectángulo 1">
            <a:extLst>
              <a:ext uri="{FF2B5EF4-FFF2-40B4-BE49-F238E27FC236}">
                <a16:creationId xmlns:a16="http://schemas.microsoft.com/office/drawing/2014/main" id="{D8963DDF-ACCC-4F16-9739-23F0E514E01D}"/>
              </a:ext>
            </a:extLst>
          </p:cNvPr>
          <p:cNvSpPr/>
          <p:nvPr/>
        </p:nvSpPr>
        <p:spPr>
          <a:xfrm>
            <a:off x="8615083" y="344261"/>
            <a:ext cx="7153833" cy="400110"/>
          </a:xfrm>
          <a:prstGeom prst="rect">
            <a:avLst/>
          </a:prstGeom>
        </p:spPr>
        <p:txBody>
          <a:bodyPr wrap="square">
            <a:spAutoFit/>
          </a:bodyPr>
          <a:lstStyle/>
          <a:p>
            <a:r>
              <a:rPr lang="es-CO" sz="2000" dirty="0">
                <a:solidFill>
                  <a:srgbClr val="C00000"/>
                </a:solidFill>
              </a:rPr>
              <a:t>Comunicaciones externas </a:t>
            </a:r>
          </a:p>
        </p:txBody>
      </p:sp>
    </p:spTree>
    <p:extLst>
      <p:ext uri="{BB962C8B-B14F-4D97-AF65-F5344CB8AC3E}">
        <p14:creationId xmlns:p14="http://schemas.microsoft.com/office/powerpoint/2010/main" val="1752611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5828343"/>
            <a:ext cx="3114437" cy="618637"/>
          </a:xfrm>
          <a:prstGeom prst="rect">
            <a:avLst/>
          </a:prstGeom>
        </p:spPr>
      </p:pic>
      <p:sp>
        <p:nvSpPr>
          <p:cNvPr id="4" name="Rectángulo 1">
            <a:extLst>
              <a:ext uri="{FF2B5EF4-FFF2-40B4-BE49-F238E27FC236}">
                <a16:creationId xmlns:a16="http://schemas.microsoft.com/office/drawing/2014/main" id="{D8963DDF-ACCC-4F16-9739-23F0E514E01D}"/>
              </a:ext>
            </a:extLst>
          </p:cNvPr>
          <p:cNvSpPr/>
          <p:nvPr/>
        </p:nvSpPr>
        <p:spPr>
          <a:xfrm>
            <a:off x="8895369" y="480883"/>
            <a:ext cx="7153833" cy="400110"/>
          </a:xfrm>
          <a:prstGeom prst="rect">
            <a:avLst/>
          </a:prstGeom>
        </p:spPr>
        <p:txBody>
          <a:bodyPr wrap="square">
            <a:spAutoFit/>
          </a:bodyPr>
          <a:lstStyle/>
          <a:p>
            <a:r>
              <a:rPr lang="es-CO" sz="2000" dirty="0">
                <a:solidFill>
                  <a:srgbClr val="C00000"/>
                </a:solidFill>
              </a:rPr>
              <a:t>Comunicaciones externas </a:t>
            </a:r>
          </a:p>
        </p:txBody>
      </p:sp>
      <p:sp>
        <p:nvSpPr>
          <p:cNvPr id="13" name="Rectangle 12">
            <a:extLst>
              <a:ext uri="{FF2B5EF4-FFF2-40B4-BE49-F238E27FC236}">
                <a16:creationId xmlns:a16="http://schemas.microsoft.com/office/drawing/2014/main" id="{0B8F9BAA-601E-4487-B045-B77F55324B8F}"/>
              </a:ext>
            </a:extLst>
          </p:cNvPr>
          <p:cNvSpPr/>
          <p:nvPr/>
        </p:nvSpPr>
        <p:spPr>
          <a:xfrm>
            <a:off x="2777839" y="5059250"/>
            <a:ext cx="184731" cy="923330"/>
          </a:xfrm>
          <a:prstGeom prst="rect">
            <a:avLst/>
          </a:prstGeom>
        </p:spPr>
        <p:txBody>
          <a:bodyPr wrap="none">
            <a:spAutoFit/>
          </a:bodyPr>
          <a:lstStyle/>
          <a:p>
            <a:endParaRPr lang="en-US" sz="5400" dirty="0"/>
          </a:p>
        </p:txBody>
      </p:sp>
      <p:sp>
        <p:nvSpPr>
          <p:cNvPr id="11" name="Rectangle 5">
            <a:extLst>
              <a:ext uri="{FF2B5EF4-FFF2-40B4-BE49-F238E27FC236}">
                <a16:creationId xmlns:a16="http://schemas.microsoft.com/office/drawing/2014/main" id="{54C8C1DB-C43F-4145-80FC-F6F4C1C848EC}"/>
              </a:ext>
            </a:extLst>
          </p:cNvPr>
          <p:cNvSpPr/>
          <p:nvPr/>
        </p:nvSpPr>
        <p:spPr>
          <a:xfrm>
            <a:off x="232174" y="1137665"/>
            <a:ext cx="8636960" cy="3139321"/>
          </a:xfrm>
          <a:prstGeom prst="rect">
            <a:avLst/>
          </a:prstGeom>
        </p:spPr>
        <p:txBody>
          <a:bodyPr wrap="square">
            <a:spAutoFit/>
          </a:bodyPr>
          <a:lstStyle/>
          <a:p>
            <a:pPr marL="285750" indent="-285750">
              <a:buClr>
                <a:schemeClr val="bg1">
                  <a:lumMod val="50000"/>
                </a:schemeClr>
              </a:buClr>
              <a:buFont typeface="Wingdings" panose="05000000000000000000" pitchFamily="2" charset="2"/>
              <a:buChar char="q"/>
            </a:pPr>
            <a:br>
              <a:rPr lang="es-CO" dirty="0"/>
            </a:br>
            <a:r>
              <a:rPr lang="es-CO" dirty="0">
                <a:solidFill>
                  <a:schemeClr val="bg2">
                    <a:lumMod val="50000"/>
                  </a:schemeClr>
                </a:solidFill>
              </a:rPr>
              <a:t>Rediseño del home del portal web: banner, iconos de accesos rápido, footer, vínculos de interés. </a:t>
            </a: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creó acceso rápido de Catastro en Línea desde el menú principal del portal web de Catastro, también se mejoró la experiencia del usuario y el tema de accesibilidad para personas con diferentes tipo de discapacidad</a:t>
            </a:r>
          </a:p>
          <a:p>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Se rediseñó el home de los portales Catastro en línea y de la Tienda Catastral. </a:t>
            </a:r>
          </a:p>
          <a:p>
            <a:endParaRPr lang="es-CO" dirty="0">
              <a:solidFill>
                <a:schemeClr val="bg2">
                  <a:lumMod val="50000"/>
                </a:schemeClr>
              </a:solidFill>
            </a:endParaRPr>
          </a:p>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A través de la mesa de servicios se atendieron </a:t>
            </a:r>
            <a:r>
              <a:rPr lang="es-CO" b="1" dirty="0">
                <a:solidFill>
                  <a:srgbClr val="FF0000"/>
                </a:solidFill>
              </a:rPr>
              <a:t>689 </a:t>
            </a:r>
            <a:r>
              <a:rPr lang="es-CO" dirty="0">
                <a:solidFill>
                  <a:schemeClr val="bg2">
                    <a:lumMod val="50000"/>
                  </a:schemeClr>
                </a:solidFill>
              </a:rPr>
              <a:t>requerimientos para la creación de </a:t>
            </a:r>
            <a:r>
              <a:rPr lang="es-CO" dirty="0">
                <a:solidFill>
                  <a:srgbClr val="FF0000"/>
                </a:solidFill>
              </a:rPr>
              <a:t>301</a:t>
            </a:r>
            <a:r>
              <a:rPr lang="es-CO" dirty="0">
                <a:solidFill>
                  <a:schemeClr val="bg2">
                    <a:lumMod val="50000"/>
                  </a:schemeClr>
                </a:solidFill>
              </a:rPr>
              <a:t> productos internos y </a:t>
            </a:r>
            <a:r>
              <a:rPr lang="es-CO" dirty="0">
                <a:solidFill>
                  <a:srgbClr val="FF0000"/>
                </a:solidFill>
              </a:rPr>
              <a:t>388</a:t>
            </a:r>
            <a:r>
              <a:rPr lang="es-CO" dirty="0">
                <a:solidFill>
                  <a:schemeClr val="bg2">
                    <a:lumMod val="50000"/>
                  </a:schemeClr>
                </a:solidFill>
              </a:rPr>
              <a:t> productos externos.</a:t>
            </a:r>
            <a:endParaRPr lang="en-US" dirty="0">
              <a:solidFill>
                <a:schemeClr val="bg2">
                  <a:lumMod val="50000"/>
                </a:schemeClr>
              </a:solidFill>
            </a:endParaRPr>
          </a:p>
        </p:txBody>
      </p:sp>
      <p:pic>
        <p:nvPicPr>
          <p:cNvPr id="12" name="Picture 12">
            <a:extLst>
              <a:ext uri="{FF2B5EF4-FFF2-40B4-BE49-F238E27FC236}">
                <a16:creationId xmlns:a16="http://schemas.microsoft.com/office/drawing/2014/main" id="{9E0CC073-F9A3-43D7-BC24-E3EC759DC9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56750" y="1064805"/>
            <a:ext cx="3207473" cy="915111"/>
          </a:xfrm>
          <a:prstGeom prst="rect">
            <a:avLst/>
          </a:prstGeom>
        </p:spPr>
      </p:pic>
      <p:pic>
        <p:nvPicPr>
          <p:cNvPr id="19" name="Picture 13">
            <a:extLst>
              <a:ext uri="{FF2B5EF4-FFF2-40B4-BE49-F238E27FC236}">
                <a16:creationId xmlns:a16="http://schemas.microsoft.com/office/drawing/2014/main" id="{78CC6F20-D47A-40B4-A43A-EE3009E0A1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56750" y="1979916"/>
            <a:ext cx="3207473" cy="2890909"/>
          </a:xfrm>
          <a:prstGeom prst="rect">
            <a:avLst/>
          </a:prstGeom>
        </p:spPr>
      </p:pic>
      <p:sp>
        <p:nvSpPr>
          <p:cNvPr id="3" name="Rectángulo 2"/>
          <p:cNvSpPr/>
          <p:nvPr/>
        </p:nvSpPr>
        <p:spPr>
          <a:xfrm>
            <a:off x="232174" y="4471097"/>
            <a:ext cx="5564600" cy="369332"/>
          </a:xfrm>
          <a:prstGeom prst="rect">
            <a:avLst/>
          </a:prstGeom>
        </p:spPr>
        <p:txBody>
          <a:bodyPr wrap="none">
            <a:spAutoFit/>
          </a:bodyPr>
          <a:lstStyle/>
          <a:p>
            <a:pPr marL="285750" indent="-285750">
              <a:buClr>
                <a:schemeClr val="bg1">
                  <a:lumMod val="50000"/>
                </a:schemeClr>
              </a:buClr>
              <a:buFont typeface="Wingdings" panose="05000000000000000000" pitchFamily="2" charset="2"/>
              <a:buChar char="q"/>
            </a:pPr>
            <a:r>
              <a:rPr lang="es-CO" dirty="0">
                <a:solidFill>
                  <a:schemeClr val="bg2">
                    <a:lumMod val="50000"/>
                  </a:schemeClr>
                </a:solidFill>
              </a:rPr>
              <a:t>La audiencia en redes sociales se ha incrementado así:</a:t>
            </a:r>
          </a:p>
        </p:txBody>
      </p:sp>
      <p:sp>
        <p:nvSpPr>
          <p:cNvPr id="22" name="Rectangle 7">
            <a:extLst>
              <a:ext uri="{FF2B5EF4-FFF2-40B4-BE49-F238E27FC236}">
                <a16:creationId xmlns:a16="http://schemas.microsoft.com/office/drawing/2014/main" id="{76892B6F-917C-48C7-BBD3-8410B610B741}"/>
              </a:ext>
            </a:extLst>
          </p:cNvPr>
          <p:cNvSpPr/>
          <p:nvPr/>
        </p:nvSpPr>
        <p:spPr>
          <a:xfrm>
            <a:off x="965942" y="5490729"/>
            <a:ext cx="1572931" cy="738664"/>
          </a:xfrm>
          <a:prstGeom prst="rect">
            <a:avLst/>
          </a:prstGeom>
        </p:spPr>
        <p:txBody>
          <a:bodyPr wrap="none">
            <a:spAutoFit/>
          </a:bodyPr>
          <a:lstStyle/>
          <a:p>
            <a:r>
              <a:rPr lang="es-CO" sz="1400" b="1" dirty="0">
                <a:solidFill>
                  <a:schemeClr val="bg2">
                    <a:lumMod val="50000"/>
                  </a:schemeClr>
                </a:solidFill>
              </a:rPr>
              <a:t>Seguidores</a:t>
            </a:r>
          </a:p>
          <a:p>
            <a:r>
              <a:rPr lang="es-CO" sz="1400" dirty="0">
                <a:solidFill>
                  <a:schemeClr val="bg2">
                    <a:lumMod val="50000"/>
                  </a:schemeClr>
                </a:solidFill>
              </a:rPr>
              <a:t>Febrero: 5.366</a:t>
            </a:r>
          </a:p>
          <a:p>
            <a:r>
              <a:rPr lang="es-CO" sz="1400" dirty="0">
                <a:solidFill>
                  <a:schemeClr val="bg2">
                    <a:lumMod val="50000"/>
                  </a:schemeClr>
                </a:solidFill>
              </a:rPr>
              <a:t>Noviembre: 6.071  </a:t>
            </a:r>
            <a:endParaRPr lang="en-US" sz="1400" dirty="0">
              <a:solidFill>
                <a:schemeClr val="bg2">
                  <a:lumMod val="50000"/>
                </a:schemeClr>
              </a:solidFill>
            </a:endParaRPr>
          </a:p>
        </p:txBody>
      </p:sp>
      <p:sp>
        <p:nvSpPr>
          <p:cNvPr id="23" name="Rectangle 7">
            <a:extLst>
              <a:ext uri="{FF2B5EF4-FFF2-40B4-BE49-F238E27FC236}">
                <a16:creationId xmlns:a16="http://schemas.microsoft.com/office/drawing/2014/main" id="{76892B6F-917C-48C7-BBD3-8410B610B741}"/>
              </a:ext>
            </a:extLst>
          </p:cNvPr>
          <p:cNvSpPr/>
          <p:nvPr/>
        </p:nvSpPr>
        <p:spPr>
          <a:xfrm>
            <a:off x="2950414" y="5460300"/>
            <a:ext cx="1664302" cy="738664"/>
          </a:xfrm>
          <a:prstGeom prst="rect">
            <a:avLst/>
          </a:prstGeom>
        </p:spPr>
        <p:txBody>
          <a:bodyPr wrap="none">
            <a:spAutoFit/>
          </a:bodyPr>
          <a:lstStyle/>
          <a:p>
            <a:r>
              <a:rPr lang="es-CO" sz="1400" b="1" dirty="0">
                <a:solidFill>
                  <a:schemeClr val="bg2">
                    <a:lumMod val="50000"/>
                  </a:schemeClr>
                </a:solidFill>
              </a:rPr>
              <a:t>Seguidores</a:t>
            </a:r>
          </a:p>
          <a:p>
            <a:r>
              <a:rPr lang="es-CO" sz="1400" dirty="0">
                <a:solidFill>
                  <a:schemeClr val="bg2">
                    <a:lumMod val="50000"/>
                  </a:schemeClr>
                </a:solidFill>
              </a:rPr>
              <a:t>Febrero: 19.290</a:t>
            </a:r>
          </a:p>
          <a:p>
            <a:r>
              <a:rPr lang="es-CO" sz="1400" dirty="0">
                <a:solidFill>
                  <a:schemeClr val="bg2">
                    <a:lumMod val="50000"/>
                  </a:schemeClr>
                </a:solidFill>
              </a:rPr>
              <a:t>Noviembre :  20.407</a:t>
            </a:r>
            <a:endParaRPr lang="en-US" sz="1400" dirty="0">
              <a:solidFill>
                <a:schemeClr val="bg2">
                  <a:lumMod val="50000"/>
                </a:schemeClr>
              </a:solidFill>
            </a:endParaRPr>
          </a:p>
        </p:txBody>
      </p:sp>
      <p:sp>
        <p:nvSpPr>
          <p:cNvPr id="24" name="Rectangle 7">
            <a:extLst>
              <a:ext uri="{FF2B5EF4-FFF2-40B4-BE49-F238E27FC236}">
                <a16:creationId xmlns:a16="http://schemas.microsoft.com/office/drawing/2014/main" id="{76892B6F-917C-48C7-BBD3-8410B610B741}"/>
              </a:ext>
            </a:extLst>
          </p:cNvPr>
          <p:cNvSpPr/>
          <p:nvPr/>
        </p:nvSpPr>
        <p:spPr>
          <a:xfrm>
            <a:off x="5447173" y="5498371"/>
            <a:ext cx="1755673" cy="738664"/>
          </a:xfrm>
          <a:prstGeom prst="rect">
            <a:avLst/>
          </a:prstGeom>
        </p:spPr>
        <p:txBody>
          <a:bodyPr wrap="none">
            <a:spAutoFit/>
          </a:bodyPr>
          <a:lstStyle/>
          <a:p>
            <a:r>
              <a:rPr lang="es-CO" sz="1400" b="1" dirty="0">
                <a:solidFill>
                  <a:schemeClr val="bg2">
                    <a:lumMod val="50000"/>
                  </a:schemeClr>
                </a:solidFill>
              </a:rPr>
              <a:t>Visualizaciones </a:t>
            </a:r>
          </a:p>
          <a:p>
            <a:r>
              <a:rPr lang="es-CO" sz="1400" dirty="0">
                <a:solidFill>
                  <a:schemeClr val="bg2">
                    <a:lumMod val="50000"/>
                  </a:schemeClr>
                </a:solidFill>
              </a:rPr>
              <a:t>Febrero: 70.091</a:t>
            </a:r>
          </a:p>
          <a:p>
            <a:r>
              <a:rPr lang="es-CO" sz="1400" dirty="0">
                <a:solidFill>
                  <a:schemeClr val="bg2">
                    <a:lumMod val="50000"/>
                  </a:schemeClr>
                </a:solidFill>
              </a:rPr>
              <a:t>Noviembre :  691.717</a:t>
            </a:r>
            <a:endParaRPr lang="en-US" sz="1400" dirty="0">
              <a:solidFill>
                <a:schemeClr val="bg2">
                  <a:lumMod val="50000"/>
                </a:schemeClr>
              </a:solidFill>
            </a:endParaRPr>
          </a:p>
        </p:txBody>
      </p:sp>
      <p:pic>
        <p:nvPicPr>
          <p:cNvPr id="25" name="Imagen 24" descr="Imagen que contiene pájaro, avión, ave&#10;&#10;Descripción generada automáticamente">
            <a:extLst>
              <a:ext uri="{FF2B5EF4-FFF2-40B4-BE49-F238E27FC236}">
                <a16:creationId xmlns:a16="http://schemas.microsoft.com/office/drawing/2014/main" id="{F2E3DFB0-255D-426E-9612-0E1BF72F75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4599" y="5392120"/>
            <a:ext cx="570098" cy="570098"/>
          </a:xfrm>
          <a:prstGeom prst="rect">
            <a:avLst/>
          </a:prstGeom>
        </p:spPr>
      </p:pic>
      <p:pic>
        <p:nvPicPr>
          <p:cNvPr id="26" name="Imagen 25" descr="Imagen que contiene cruz, dibujo&#10;&#10;Descripción generada automáticamente">
            <a:extLst>
              <a:ext uri="{FF2B5EF4-FFF2-40B4-BE49-F238E27FC236}">
                <a16:creationId xmlns:a16="http://schemas.microsoft.com/office/drawing/2014/main" id="{5D2BD141-BC8F-40DE-8BAB-269E874A6D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551" y="5460300"/>
            <a:ext cx="539903" cy="539903"/>
          </a:xfrm>
          <a:prstGeom prst="rect">
            <a:avLst/>
          </a:prstGeom>
        </p:spPr>
      </p:pic>
      <p:pic>
        <p:nvPicPr>
          <p:cNvPr id="27" name="Imagen 26" descr="Imagen que contiene dibujo&#10;&#10;Descripción generada automáticamente">
            <a:extLst>
              <a:ext uri="{FF2B5EF4-FFF2-40B4-BE49-F238E27FC236}">
                <a16:creationId xmlns:a16="http://schemas.microsoft.com/office/drawing/2014/main" id="{EDB46F1A-B34B-48C1-A0AF-4C111D42B1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7452" y="5395999"/>
            <a:ext cx="525966" cy="525966"/>
          </a:xfrm>
          <a:prstGeom prst="rect">
            <a:avLst/>
          </a:prstGeom>
        </p:spPr>
      </p:pic>
      <p:sp>
        <p:nvSpPr>
          <p:cNvPr id="28" name="Rectángulo 1">
            <a:extLst>
              <a:ext uri="{FF2B5EF4-FFF2-40B4-BE49-F238E27FC236}">
                <a16:creationId xmlns:a16="http://schemas.microsoft.com/office/drawing/2014/main" id="{D59BD365-3F35-4E9F-8613-199C799745E2}"/>
              </a:ext>
            </a:extLst>
          </p:cNvPr>
          <p:cNvSpPr/>
          <p:nvPr/>
        </p:nvSpPr>
        <p:spPr>
          <a:xfrm>
            <a:off x="1101201" y="5076807"/>
            <a:ext cx="1074308" cy="400110"/>
          </a:xfrm>
          <a:prstGeom prst="rect">
            <a:avLst/>
          </a:prstGeom>
        </p:spPr>
        <p:txBody>
          <a:bodyPr wrap="square">
            <a:spAutoFit/>
          </a:bodyPr>
          <a:lstStyle/>
          <a:p>
            <a:r>
              <a:rPr lang="es-CO" sz="2000" b="1" dirty="0">
                <a:solidFill>
                  <a:srgbClr val="00B050"/>
                </a:solidFill>
              </a:rPr>
              <a:t>13,14% </a:t>
            </a:r>
          </a:p>
        </p:txBody>
      </p:sp>
      <p:sp>
        <p:nvSpPr>
          <p:cNvPr id="29" name="Rectángulo 1">
            <a:extLst>
              <a:ext uri="{FF2B5EF4-FFF2-40B4-BE49-F238E27FC236}">
                <a16:creationId xmlns:a16="http://schemas.microsoft.com/office/drawing/2014/main" id="{D59BD365-3F35-4E9F-8613-199C799745E2}"/>
              </a:ext>
            </a:extLst>
          </p:cNvPr>
          <p:cNvSpPr/>
          <p:nvPr/>
        </p:nvSpPr>
        <p:spPr>
          <a:xfrm>
            <a:off x="3457050" y="5096638"/>
            <a:ext cx="1074308" cy="400110"/>
          </a:xfrm>
          <a:prstGeom prst="rect">
            <a:avLst/>
          </a:prstGeom>
        </p:spPr>
        <p:txBody>
          <a:bodyPr wrap="square">
            <a:spAutoFit/>
          </a:bodyPr>
          <a:lstStyle/>
          <a:p>
            <a:r>
              <a:rPr lang="es-CO" sz="2000" b="1" dirty="0">
                <a:solidFill>
                  <a:srgbClr val="00B050"/>
                </a:solidFill>
              </a:rPr>
              <a:t>5,80 % </a:t>
            </a:r>
          </a:p>
        </p:txBody>
      </p:sp>
      <p:sp>
        <p:nvSpPr>
          <p:cNvPr id="30" name="Rectángulo 1">
            <a:extLst>
              <a:ext uri="{FF2B5EF4-FFF2-40B4-BE49-F238E27FC236}">
                <a16:creationId xmlns:a16="http://schemas.microsoft.com/office/drawing/2014/main" id="{D59BD365-3F35-4E9F-8613-199C799745E2}"/>
              </a:ext>
            </a:extLst>
          </p:cNvPr>
          <p:cNvSpPr/>
          <p:nvPr/>
        </p:nvSpPr>
        <p:spPr>
          <a:xfrm>
            <a:off x="5983839" y="5141525"/>
            <a:ext cx="1724346" cy="400110"/>
          </a:xfrm>
          <a:prstGeom prst="rect">
            <a:avLst/>
          </a:prstGeom>
        </p:spPr>
        <p:txBody>
          <a:bodyPr wrap="square">
            <a:spAutoFit/>
          </a:bodyPr>
          <a:lstStyle/>
          <a:p>
            <a:r>
              <a:rPr lang="es-CO" sz="2000" b="1" dirty="0">
                <a:solidFill>
                  <a:srgbClr val="00B050"/>
                </a:solidFill>
              </a:rPr>
              <a:t>886.90 %</a:t>
            </a:r>
          </a:p>
        </p:txBody>
      </p:sp>
    </p:spTree>
    <p:extLst>
      <p:ext uri="{BB962C8B-B14F-4D97-AF65-F5344CB8AC3E}">
        <p14:creationId xmlns:p14="http://schemas.microsoft.com/office/powerpoint/2010/main" val="36057348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953EFDD-09D8-4312-BD58-E58C2AFA6328}"/>
              </a:ext>
            </a:extLst>
          </p:cNvPr>
          <p:cNvSpPr txBox="1"/>
          <p:nvPr/>
        </p:nvSpPr>
        <p:spPr>
          <a:xfrm>
            <a:off x="8554064" y="5308407"/>
            <a:ext cx="34714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dirty="0">
                <a:ln>
                  <a:noFill/>
                </a:ln>
                <a:solidFill>
                  <a:srgbClr val="C00000"/>
                </a:solidFill>
                <a:effectLst/>
                <a:uLnTx/>
                <a:uFillTx/>
                <a:latin typeface="Calibri"/>
                <a:ea typeface="+mn-ea"/>
                <a:cs typeface="+mn-cs"/>
              </a:rPr>
              <a:t>Gracias</a:t>
            </a:r>
            <a:endParaRPr kumimoji="0" lang="es-CO" sz="60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3" name="Picture 4">
            <a:extLst>
              <a:ext uri="{FF2B5EF4-FFF2-40B4-BE49-F238E27FC236}">
                <a16:creationId xmlns:a16="http://schemas.microsoft.com/office/drawing/2014/main" id="{5BA34D29-D252-48EA-B0F3-044A551CD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87291"/>
            <a:ext cx="3471401" cy="640080"/>
          </a:xfrm>
          <a:prstGeom prst="rect">
            <a:avLst/>
          </a:prstGeom>
        </p:spPr>
      </p:pic>
    </p:spTree>
    <p:extLst>
      <p:ext uri="{BB962C8B-B14F-4D97-AF65-F5344CB8AC3E}">
        <p14:creationId xmlns:p14="http://schemas.microsoft.com/office/powerpoint/2010/main" val="9718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87131"/>
            <a:ext cx="3114437" cy="618637"/>
          </a:xfrm>
          <a:prstGeom prst="rect">
            <a:avLst/>
          </a:prstGeom>
        </p:spPr>
      </p:pic>
      <p:pic>
        <p:nvPicPr>
          <p:cNvPr id="6" name="Imagen 5">
            <a:extLst>
              <a:ext uri="{FF2B5EF4-FFF2-40B4-BE49-F238E27FC236}">
                <a16:creationId xmlns:a16="http://schemas.microsoft.com/office/drawing/2014/main" id="{C29A35B9-5E22-4177-B059-F67A638212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3072" y="1238625"/>
            <a:ext cx="9346065" cy="4848505"/>
          </a:xfrm>
          <a:prstGeom prst="rect">
            <a:avLst/>
          </a:prstGeom>
        </p:spPr>
      </p:pic>
      <p:sp>
        <p:nvSpPr>
          <p:cNvPr id="7" name="Rectángulo 6">
            <a:extLst>
              <a:ext uri="{FF2B5EF4-FFF2-40B4-BE49-F238E27FC236}">
                <a16:creationId xmlns:a16="http://schemas.microsoft.com/office/drawing/2014/main" id="{98B35589-262F-430B-85F4-908D89CEE999}"/>
              </a:ext>
            </a:extLst>
          </p:cNvPr>
          <p:cNvSpPr/>
          <p:nvPr/>
        </p:nvSpPr>
        <p:spPr>
          <a:xfrm>
            <a:off x="5847864" y="284517"/>
            <a:ext cx="6145868" cy="95410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2800" dirty="0">
                <a:solidFill>
                  <a:srgbClr val="C00000"/>
                </a:solidFill>
              </a:rPr>
              <a:t>Estructura general del Plan Distrital de Desarrollo 2020 - 2024</a:t>
            </a:r>
          </a:p>
        </p:txBody>
      </p:sp>
    </p:spTree>
    <p:extLst>
      <p:ext uri="{BB962C8B-B14F-4D97-AF65-F5344CB8AC3E}">
        <p14:creationId xmlns:p14="http://schemas.microsoft.com/office/powerpoint/2010/main" val="316787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FCCA-24B1-41A3-8E3D-AB37AA3564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4263" y="6087131"/>
            <a:ext cx="3114437" cy="618637"/>
          </a:xfrm>
          <a:prstGeom prst="rect">
            <a:avLst/>
          </a:prstGeom>
        </p:spPr>
      </p:pic>
      <p:sp>
        <p:nvSpPr>
          <p:cNvPr id="7" name="Rectángulo 6">
            <a:extLst>
              <a:ext uri="{FF2B5EF4-FFF2-40B4-BE49-F238E27FC236}">
                <a16:creationId xmlns:a16="http://schemas.microsoft.com/office/drawing/2014/main" id="{98B35589-262F-430B-85F4-908D89CEE999}"/>
              </a:ext>
            </a:extLst>
          </p:cNvPr>
          <p:cNvSpPr/>
          <p:nvPr/>
        </p:nvSpPr>
        <p:spPr>
          <a:xfrm>
            <a:off x="3901392" y="435322"/>
            <a:ext cx="808270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800" dirty="0">
                <a:solidFill>
                  <a:srgbClr val="C00000"/>
                </a:solidFill>
              </a:rPr>
              <a:t>Catastro en el Plan Distrital de Desarrollo 2020 - 2024</a:t>
            </a:r>
          </a:p>
        </p:txBody>
      </p:sp>
      <p:sp>
        <p:nvSpPr>
          <p:cNvPr id="8" name="Rectángulo 7">
            <a:extLst>
              <a:ext uri="{FF2B5EF4-FFF2-40B4-BE49-F238E27FC236}">
                <a16:creationId xmlns:a16="http://schemas.microsoft.com/office/drawing/2014/main" id="{A771DE9B-4F9A-42F0-826C-B7DE44E6F3DE}"/>
              </a:ext>
            </a:extLst>
          </p:cNvPr>
          <p:cNvSpPr/>
          <p:nvPr/>
        </p:nvSpPr>
        <p:spPr>
          <a:xfrm>
            <a:off x="607998" y="1507718"/>
            <a:ext cx="10976004" cy="40934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2000" b="1" i="0" u="none" strike="noStrike" kern="1200" cap="none" spc="0" normalizeH="0" baseline="0" noProof="0" dirty="0">
              <a:ln>
                <a:noFill/>
              </a:ln>
              <a:solidFill>
                <a:srgbClr val="000000"/>
              </a:solidFill>
              <a:effectLst/>
              <a:uLnTx/>
              <a:uFillTx/>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C00000"/>
                </a:solidFill>
                <a:effectLst/>
                <a:uLnTx/>
                <a:uFillTx/>
                <a:latin typeface="Calibri" panose="020F0502020204030204"/>
              </a:rPr>
              <a:t>¿Qué busca?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000000"/>
                </a:solidFill>
                <a:effectLst/>
                <a:uLnTx/>
                <a:uFillTx/>
                <a:latin typeface="Calibri" panose="020F0502020204030204"/>
              </a:rPr>
              <a:t> </a:t>
            </a:r>
            <a:endParaRPr kumimoji="0" lang="es-CO" sz="2000" b="0" i="0" u="none" strike="noStrike" kern="1200" cap="none" spc="0" normalizeH="0" baseline="0" noProof="0" dirty="0">
              <a:ln>
                <a:noFill/>
              </a:ln>
              <a:solidFill>
                <a:srgbClr val="000000"/>
              </a:solidFill>
              <a:effectLst/>
              <a:uLnTx/>
              <a:uFillTx/>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dirty="0">
                <a:solidFill>
                  <a:schemeClr val="bg2">
                    <a:lumMod val="50000"/>
                  </a:schemeClr>
                </a:solidFill>
              </a:rPr>
              <a:t>Garantizar un gobierno empático, íntegro, participativo y transparente que permita la integración del Distrito con la región, a través de la promoción de alianzas orientadas a la acción colectiva y al sentido de la corresponsabilidad, la concurrencia y la subsidiaridad entre todos los actores de Bogotá - Región.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000" dirty="0">
              <a:solidFill>
                <a:schemeClr val="bg2">
                  <a:lumMod val="50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2000" dirty="0">
                <a:solidFill>
                  <a:schemeClr val="bg2">
                    <a:lumMod val="50000"/>
                  </a:schemeClr>
                </a:solidFill>
              </a:rPr>
              <a:t>Alcanzar este propósito implica implementar las estrategias que permiten a la administración caracterizarse por ser proba, transparente e íntegra y por ejecutar procesos de participación ciudadana programas y proyectos de gobierno abierto y de territorios inteligentes, así como alianzas públicas y privadas y de integración regional para el logro de sus propósitos.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2000" dirty="0">
              <a:solidFill>
                <a:schemeClr val="bg2">
                  <a:lumMod val="50000"/>
                </a:schemeClr>
              </a:solidFill>
            </a:endParaRPr>
          </a:p>
        </p:txBody>
      </p:sp>
      <p:sp>
        <p:nvSpPr>
          <p:cNvPr id="2" name="Rectangle 1">
            <a:extLst>
              <a:ext uri="{FF2B5EF4-FFF2-40B4-BE49-F238E27FC236}">
                <a16:creationId xmlns:a16="http://schemas.microsoft.com/office/drawing/2014/main" id="{C65FD41A-6068-4B07-8FA5-F379C25E9394}"/>
              </a:ext>
            </a:extLst>
          </p:cNvPr>
          <p:cNvSpPr/>
          <p:nvPr/>
        </p:nvSpPr>
        <p:spPr>
          <a:xfrm>
            <a:off x="4569393" y="1038061"/>
            <a:ext cx="7409739" cy="646331"/>
          </a:xfrm>
          <a:prstGeom prst="rect">
            <a:avLst/>
          </a:prstGeom>
        </p:spPr>
        <p:txBody>
          <a:bodyPr wrap="square">
            <a:spAutoFit/>
          </a:bodyPr>
          <a:lstStyle/>
          <a:p>
            <a:pPr lvl="0" algn="r">
              <a:defRPr/>
            </a:pPr>
            <a:r>
              <a:rPr lang="es-CO" b="1" dirty="0">
                <a:solidFill>
                  <a:schemeClr val="bg2">
                    <a:lumMod val="50000"/>
                  </a:schemeClr>
                </a:solidFill>
              </a:rPr>
              <a:t>Propósito 5. Construir Bogotá Región con gobierno abierto,</a:t>
            </a:r>
          </a:p>
          <a:p>
            <a:pPr lvl="0" algn="r">
              <a:defRPr/>
            </a:pPr>
            <a:r>
              <a:rPr lang="es-CO" b="1" dirty="0">
                <a:solidFill>
                  <a:schemeClr val="bg2">
                    <a:lumMod val="50000"/>
                  </a:schemeClr>
                </a:solidFill>
              </a:rPr>
              <a:t> transparente y ciudadanía consciente.</a:t>
            </a:r>
          </a:p>
        </p:txBody>
      </p:sp>
    </p:spTree>
    <p:extLst>
      <p:ext uri="{BB962C8B-B14F-4D97-AF65-F5344CB8AC3E}">
        <p14:creationId xmlns:p14="http://schemas.microsoft.com/office/powerpoint/2010/main" val="2063315887"/>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parador Capítul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ci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tern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386</TotalTime>
  <Words>9052</Words>
  <Application>Microsoft Office PowerPoint</Application>
  <PresentationFormat>Panorámica</PresentationFormat>
  <Paragraphs>1487</Paragraphs>
  <Slides>79</Slides>
  <Notes>5</Notes>
  <HiddenSlides>0</HiddenSlides>
  <MMClips>0</MMClips>
  <ScaleCrop>false</ScaleCrop>
  <HeadingPairs>
    <vt:vector size="6" baseType="variant">
      <vt:variant>
        <vt:lpstr>Fuentes usadas</vt:lpstr>
      </vt:variant>
      <vt:variant>
        <vt:i4>10</vt:i4>
      </vt:variant>
      <vt:variant>
        <vt:lpstr>Tema</vt:lpstr>
      </vt:variant>
      <vt:variant>
        <vt:i4>5</vt:i4>
      </vt:variant>
      <vt:variant>
        <vt:lpstr>Títulos de diapositiva</vt:lpstr>
      </vt:variant>
      <vt:variant>
        <vt:i4>79</vt:i4>
      </vt:variant>
    </vt:vector>
  </HeadingPairs>
  <TitlesOfParts>
    <vt:vector size="94" baseType="lpstr">
      <vt:lpstr>Arial</vt:lpstr>
      <vt:lpstr>Arial Narrow</vt:lpstr>
      <vt:lpstr>Calibri</vt:lpstr>
      <vt:lpstr>Calibri Light</vt:lpstr>
      <vt:lpstr>Cambria Math</vt:lpstr>
      <vt:lpstr>Gotham Rounded Medium</vt:lpstr>
      <vt:lpstr>Nunito Sans ExtraBold</vt:lpstr>
      <vt:lpstr>Symbol</vt:lpstr>
      <vt:lpstr>Verdana</vt:lpstr>
      <vt:lpstr>Wingdings</vt:lpstr>
      <vt:lpstr>Portada</vt:lpstr>
      <vt:lpstr>Internas</vt:lpstr>
      <vt:lpstr>Separador Capítulo</vt:lpstr>
      <vt:lpstr>Gracias</vt:lpstr>
      <vt:lpstr>1_Internas</vt:lpstr>
      <vt:lpstr>Presentación de PowerPoint</vt:lpstr>
      <vt:lpstr>Presentación de PowerPoint</vt:lpstr>
      <vt:lpstr>¿Quiénes somos?</vt:lpstr>
      <vt:lpstr>¿Quiénes somos?</vt:lpstr>
      <vt:lpstr>Misión</vt:lpstr>
      <vt:lpstr>Organigrama</vt:lpstr>
      <vt:lpstr>Presentación de PowerPoint</vt:lpstr>
      <vt:lpstr>Presentación de PowerPoint</vt:lpstr>
      <vt:lpstr>Presentación de PowerPoint</vt:lpstr>
      <vt:lpstr>Presentación de PowerPoint</vt:lpstr>
      <vt:lpstr>Catastro Distrital en el Articulado del PPD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Distrital de Desarrollo Bogotá Mejor para Todos: Cierre de metas Proyecto Inversión: 0983 - Capturar, Integrar y    Disponer Información Geográfica y Catastral Para la Toma de Decisiones.  </vt:lpstr>
      <vt:lpstr>Plan Distrital de Desarrollo Bogotá Mejor para Todos:     Cierre de metas Proyecto Inversión: 1180- Afianzar una Gestión Pública Efectiva </vt:lpstr>
      <vt:lpstr>Presentación de PowerPoint</vt:lpstr>
      <vt:lpstr>Presentación de PowerPoint</vt:lpstr>
      <vt:lpstr>Presentación de PowerPoint</vt:lpstr>
      <vt:lpstr>Presentación de PowerPoint</vt:lpstr>
      <vt:lpstr>Proyecto 7839 - Fortalecimiento de la Infraestructura de Datos Espaciales de Bogotá como herramienta para la integración de la información de las entidades distritales para la toma de decisiones </vt:lpstr>
      <vt:lpstr>Proyecto 7840 - Fortalecimiento de la gestión catastral con enfoque multipropósito en Bogotá D.C. </vt:lpstr>
      <vt:lpstr>Presentación de PowerPoint</vt:lpstr>
      <vt:lpstr>Presentación de PowerPoint</vt:lpstr>
      <vt:lpstr>Presentación de PowerPoint</vt:lpstr>
      <vt:lpstr>Presentación de PowerPoint</vt:lpstr>
      <vt:lpstr>Reconocimiento</vt:lpstr>
      <vt:lpstr>Conservación catastral</vt:lpstr>
      <vt:lpstr>Fortalecimiento de la Infraestructura de Datos Espaciales de Bogotá</vt:lpstr>
      <vt:lpstr>Fortalecimiento de la Infraestructura de Datos Espaciales de Bogotá </vt:lpstr>
      <vt:lpstr>Presentación de PowerPoint</vt:lpstr>
      <vt:lpstr>Presentación de PowerPoint</vt:lpstr>
      <vt:lpstr>Gestión Tecnológica</vt:lpstr>
      <vt:lpstr>GOBIERNO DIGITAL</vt:lpstr>
      <vt:lpstr>Presentación de PowerPoint</vt:lpstr>
      <vt:lpstr>Presentación de PowerPoint</vt:lpstr>
      <vt:lpstr>Presentación de PowerPoint</vt:lpstr>
      <vt:lpstr>¿Qué acciones y estrategias desarrollamos para hacer frente a la pandemia por COVID-19?</vt:lpstr>
      <vt:lpstr>Presentación de PowerPoint</vt:lpstr>
      <vt:lpstr>Presentación de PowerPoint</vt:lpstr>
      <vt:lpstr>Presentación de PowerPoint</vt:lpstr>
      <vt:lpstr>Presentación de PowerPoint</vt:lpstr>
      <vt:lpstr>Presentación de PowerPoint</vt:lpstr>
      <vt:lpstr>Presentación de PowerPoint</vt:lpstr>
      <vt:lpstr>Gestión Contractual           </vt:lpstr>
      <vt:lpstr>Presentación de PowerPoint</vt:lpstr>
      <vt:lpstr>Transparencia y acceso a la información pública</vt:lpstr>
      <vt:lpstr>Presentación de PowerPoint</vt:lpstr>
      <vt:lpstr>Actividades de la Primera Etapa - Ruta De Llanura </vt:lpstr>
      <vt:lpstr>Presentación de PowerPoint</vt:lpstr>
      <vt:lpstr>Presentación de PowerPoint</vt:lpstr>
      <vt:lpstr>Presentación de PowerPoint</vt:lpstr>
      <vt:lpstr>Presentación de PowerPoint</vt:lpstr>
      <vt:lpstr>Presentación de PowerPoint</vt:lpstr>
      <vt:lpstr>Avance Plan Anticorrupción Y De Atención A La Ciudadanía - PAAC </vt:lpstr>
      <vt:lpstr>Presentación de PowerPoint</vt:lpstr>
      <vt:lpstr>Presentación de PowerPoint</vt:lpstr>
      <vt:lpstr>Presentación de PowerPoint</vt:lpstr>
      <vt:lpstr>Durante la vigencia se ha realizado 79 con el fin de atender requerimientos , resolver dudas frente a la actualización catastral, normatividad vigente en materia catastral y avances en la realización de trámites. </vt:lpstr>
      <vt:lpstr>    Participación ciudadana</vt:lpstr>
      <vt:lpstr>IDECA adelantó el foro ¿Cómo los datos geográficos transforman vidas – Ciudades Inteligentes; con la participación de funcionarios de entidades distritales y del orden nacional; además de usuarios de la información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CLARA RODRIGUEZ</dc:creator>
  <cp:lastModifiedBy>Ana María Ortiz Zuluaga</cp:lastModifiedBy>
  <cp:revision>29</cp:revision>
  <dcterms:modified xsi:type="dcterms:W3CDTF">2020-12-02T15:13:56Z</dcterms:modified>
</cp:coreProperties>
</file>